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8" r:id="rId6"/>
    <p:sldId id="270" r:id="rId7"/>
    <p:sldId id="263" r:id="rId8"/>
    <p:sldId id="271" r:id="rId9"/>
    <p:sldId id="266" r:id="rId10"/>
    <p:sldId id="267" r:id="rId11"/>
    <p:sldId id="264" r:id="rId12"/>
    <p:sldId id="269" r:id="rId13"/>
    <p:sldId id="273" r:id="rId14"/>
    <p:sldId id="274" r:id="rId15"/>
    <p:sldId id="26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l-SI" dirty="0" smtClean="0"/>
              <a:t>SKIP LIST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4542245"/>
            <a:ext cx="9448800" cy="1113971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sl-SI" dirty="0" smtClean="0"/>
              <a:t>Univerza v Ljubljani</a:t>
            </a:r>
          </a:p>
          <a:p>
            <a:pPr algn="ctr"/>
            <a:r>
              <a:rPr lang="sl-SI" dirty="0" smtClean="0"/>
              <a:t>Fakulteta za matematiko in fiziko</a:t>
            </a:r>
          </a:p>
          <a:p>
            <a:pPr algn="ctr"/>
            <a:r>
              <a:rPr lang="sl-SI" dirty="0" smtClean="0"/>
              <a:t>6. januar 2022</a:t>
            </a:r>
          </a:p>
          <a:p>
            <a:pPr algn="ctr"/>
            <a:r>
              <a:rPr lang="sl-SI" dirty="0" smtClean="0"/>
              <a:t>Avtorja: Jure Lilija in Petra Kogovšek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48554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ODSTRANJEVANJE ELEMENTA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</a:t>
            </a:r>
            <a:r>
              <a:rPr lang="sl-SI" dirty="0" smtClean="0"/>
              <a:t>oišči element in ga odstrani na vseh nivojih</a:t>
            </a: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03202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VSTAVLJANJE ELEMENTA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</a:t>
            </a:r>
            <a:r>
              <a:rPr lang="sl-SI" dirty="0" smtClean="0"/>
              <a:t>oišči kje v najnižjem nivoju naj bi se nahajal element in ga vstavi</a:t>
            </a:r>
          </a:p>
          <a:p>
            <a:r>
              <a:rPr lang="sl-SI" dirty="0" smtClean="0"/>
              <a:t>Vstavi ga še v višje nivoje (met kovanca)</a:t>
            </a:r>
          </a:p>
          <a:p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35951280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PROSTORSKA ZAHTEVNOST</a:t>
            </a:r>
            <a:endParaRPr lang="sl-S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sl-SI" dirty="0" smtClean="0"/>
                  <a:t>Pričakovano število elementov po nivojih: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sl-SI" i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a:rPr lang="sl-SI" b="0" i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sl-SI" dirty="0"/>
                  <a:t>: </a:t>
                </a:r>
                <a:r>
                  <a:rPr lang="sl-SI" dirty="0" smtClean="0"/>
                  <a:t>n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sl-SI" i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a:rPr lang="sl-SI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sl-SI" dirty="0"/>
                  <a:t>: n * </a:t>
                </a:r>
                <a:r>
                  <a:rPr lang="sl-SI" dirty="0" smtClean="0"/>
                  <a:t>½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sl-SI" b="0" i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a:rPr lang="sl-SI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sl-SI" dirty="0"/>
                  <a:t>: n * ½ * ½ = n * </a:t>
                </a:r>
                <a:r>
                  <a:rPr lang="sl-SI" dirty="0" smtClean="0"/>
                  <a:t>¼ </a:t>
                </a:r>
              </a:p>
              <a:p>
                <a:pPr lvl="1"/>
                <a:r>
                  <a:rPr lang="sl-SI" dirty="0" smtClean="0"/>
                  <a:t>…</a:t>
                </a:r>
                <a:endParaRPr lang="sl-SI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sl-SI" i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sl-SI" b="0" i="0" smtClean="0"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oMath>
                </a14:m>
                <a:r>
                  <a:rPr lang="sl-SI" dirty="0"/>
                  <a:t>: n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sl-SI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sl-SI">
                                <a:latin typeface="Cambria Math" panose="02040503050406030204" pitchFamily="18" charset="0"/>
                              </a:rPr>
                              <m:t>i</m:t>
                            </m:r>
                          </m:sup>
                        </m:sSup>
                      </m:den>
                    </m:f>
                  </m:oMath>
                </a14:m>
                <a:endParaRPr lang="sl-SI" dirty="0"/>
              </a:p>
              <a:p>
                <a:pPr marL="228600" lvl="1">
                  <a:spcBef>
                    <a:spcPts val="1000"/>
                  </a:spcBef>
                </a:pPr>
                <a:r>
                  <a:rPr lang="sl-SI" dirty="0"/>
                  <a:t>Vsi : n*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sty m:val="p"/>
                            <m:brk m:alnAt="23"/>
                          </m:rPr>
                          <a:rPr lang="sl-SI"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lang="pt-BR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sl-SI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f>
                          <m:fPr>
                            <m:ctrlPr>
                              <a:rPr lang="sl-SI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sl-SI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l-SI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m:rPr>
                                    <m:sty m:val="p"/>
                                  </m:rPr>
                                  <a:rPr lang="sl-SI"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</m:sup>
                            </m:sSup>
                          </m:den>
                        </m:f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</m:e>
                    </m:nary>
                  </m:oMath>
                </a14:m>
                <a:r>
                  <a:rPr lang="sl-SI" dirty="0"/>
                  <a:t> 2n</a:t>
                </a:r>
              </a:p>
              <a:p>
                <a:r>
                  <a:rPr lang="sl-SI" dirty="0" smtClean="0"/>
                  <a:t>Pričakovana </a:t>
                </a:r>
                <a:r>
                  <a:rPr lang="sl-SI" dirty="0"/>
                  <a:t>prostorska zahtevnost: O(n</a:t>
                </a:r>
                <a:r>
                  <a:rPr lang="sl-SI" dirty="0" smtClean="0"/>
                  <a:t>)</a:t>
                </a:r>
                <a:endParaRPr lang="sl-SI" dirty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76" t="-197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54961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PROSTORSKA ZAHTEVNOST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l-SI" dirty="0" smtClean="0"/>
                  <a:t>Če </a:t>
                </a:r>
                <a:r>
                  <a:rPr lang="sl-SI" dirty="0"/>
                  <a:t>pogledamo nivo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sl-SI" i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func>
                          <m:funcPr>
                            <m:ctrlPr>
                              <a:rPr lang="sl-SI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l-SI" i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m:rPr>
                                <m:sty m:val="p"/>
                              </m:rPr>
                              <a:rPr lang="sl-SI" i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</m:func>
                      </m:sub>
                    </m:sSub>
                  </m:oMath>
                </a14:m>
                <a:r>
                  <a:rPr lang="sl-SI" dirty="0"/>
                  <a:t>: n *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l-SI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f>
                          <m:fPr>
                            <m:ctrlPr>
                              <a:rPr lang="sl-SI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sl-SI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l-SI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m:rPr>
                                    <m:sty m:val="p"/>
                                  </m:rPr>
                                  <a:rPr lang="sl-SI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  <m:r>
                                  <a:rPr lang="sl-SI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sl-SI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den>
                        </m:f>
                      </m:fName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func>
                  </m:oMath>
                </a14:m>
                <a:r>
                  <a:rPr lang="sl-SI" dirty="0" smtClean="0"/>
                  <a:t> </a:t>
                </a:r>
                <a:r>
                  <a:rPr lang="sl-SI" dirty="0"/>
                  <a:t>1</a:t>
                </a:r>
              </a:p>
              <a:p>
                <a:r>
                  <a:rPr lang="sl-SI" dirty="0"/>
                  <a:t>Vsi nivoji nad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sl-SI" i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func>
                          <m:funcPr>
                            <m:ctrlPr>
                              <a:rPr lang="sl-SI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l-SI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sl-SI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sub>
                    </m:sSub>
                  </m:oMath>
                </a14:m>
                <a:r>
                  <a:rPr lang="sl-SI" dirty="0"/>
                  <a:t>: </a:t>
                </a:r>
                <a:endParaRPr lang="sl-SI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sl-SI" i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func>
                          <m:funcPr>
                            <m:ctrlPr>
                              <a:rPr lang="sl-SI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l-SI" i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m:rPr>
                                <m:sty m:val="p"/>
                              </m:rPr>
                              <a:rPr lang="sl-SI" i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</m:func>
                      </m:sub>
                    </m:sSub>
                  </m:oMath>
                </a14:m>
                <a:r>
                  <a:rPr lang="sl-SI" dirty="0" smtClean="0"/>
                  <a:t>+ </a:t>
                </a:r>
                <a:r>
                  <a:rPr lang="sl-SI" dirty="0"/>
                  <a:t>1</a:t>
                </a:r>
                <a:r>
                  <a:rPr lang="sl-SI" dirty="0" smtClean="0"/>
                  <a:t>: ½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sl-SI" i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func>
                          <m:funcPr>
                            <m:ctrlPr>
                              <a:rPr lang="sl-SI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l-SI" i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m:rPr>
                                <m:sty m:val="p"/>
                              </m:rPr>
                              <a:rPr lang="sl-SI" i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</m:func>
                      </m:sub>
                    </m:sSub>
                  </m:oMath>
                </a14:m>
                <a:r>
                  <a:rPr lang="sl-SI" dirty="0"/>
                  <a:t> + 2</a:t>
                </a:r>
                <a:r>
                  <a:rPr lang="sl-SI" dirty="0" smtClean="0"/>
                  <a:t>: </a:t>
                </a:r>
                <a:r>
                  <a:rPr lang="sl-SI" dirty="0"/>
                  <a:t>¼ </a:t>
                </a:r>
              </a:p>
              <a:p>
                <a:pPr lvl="1"/>
                <a:r>
                  <a:rPr lang="sl-SI" dirty="0" smtClean="0"/>
                  <a:t>...</a:t>
                </a:r>
                <a:endParaRPr lang="sl-SI" dirty="0"/>
              </a:p>
              <a:p>
                <a:pPr lvl="1"/>
                <a:r>
                  <a:rPr lang="sl-SI" dirty="0" smtClean="0"/>
                  <a:t>n</a:t>
                </a:r>
                <a:r>
                  <a:rPr lang="sl-SI" dirty="0"/>
                  <a:t>*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sty m:val="p"/>
                            <m:brk m:alnAt="23"/>
                          </m:rPr>
                          <a:rPr lang="sl-SI"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lang="pt-BR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sl-SI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f>
                          <m:fPr>
                            <m:ctrlPr>
                              <a:rPr lang="sl-SI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sl-SI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l-SI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m:rPr>
                                    <m:sty m:val="p"/>
                                  </m:rPr>
                                  <a:rPr lang="sl-SI"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</m:sup>
                            </m:sSup>
                          </m:den>
                        </m:f>
                        <m:r>
                          <a:rPr lang="sl-SI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</m:e>
                    </m:nary>
                  </m:oMath>
                </a14:m>
                <a:r>
                  <a:rPr lang="sl-SI" dirty="0"/>
                  <a:t> 1</a:t>
                </a: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76" t="-4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56764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Časovna zahtevnost</a:t>
            </a:r>
            <a:endParaRPr lang="sl-S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l-SI" dirty="0"/>
                  <a:t>O(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l-SI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m:rPr>
                            <m:sty m:val="p"/>
                          </m:rPr>
                          <a:rPr lang="sl-SI">
                            <a:latin typeface="Cambria Math" panose="02040503050406030204" pitchFamily="18" charset="0"/>
                          </a:rPr>
                          <m:t>n</m:t>
                        </m:r>
                      </m:e>
                    </m:func>
                  </m:oMath>
                </a14:m>
                <a:r>
                  <a:rPr lang="sl-SI" dirty="0" smtClean="0"/>
                  <a:t>)</a:t>
                </a:r>
                <a:endParaRPr lang="sl-SI" dirty="0"/>
              </a:p>
              <a:p>
                <a:r>
                  <a:rPr lang="sl-SI" dirty="0"/>
                  <a:t>Obratno iskanje</a:t>
                </a:r>
              </a:p>
              <a:p>
                <a:r>
                  <a:rPr lang="sl-SI" dirty="0"/>
                  <a:t>Vertikalni premiki: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l-SI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m:rPr>
                            <m:sty m:val="p"/>
                          </m:rPr>
                          <a:rPr lang="sl-SI">
                            <a:latin typeface="Cambria Math" panose="02040503050406030204" pitchFamily="18" charset="0"/>
                          </a:rPr>
                          <m:t>n</m:t>
                        </m:r>
                      </m:e>
                    </m:func>
                  </m:oMath>
                </a14:m>
                <a:endParaRPr lang="sl-SI" dirty="0" smtClean="0"/>
              </a:p>
              <a:p>
                <a:r>
                  <a:rPr lang="sl-SI" dirty="0" smtClean="0"/>
                  <a:t>Horizontalni </a:t>
                </a:r>
                <a:r>
                  <a:rPr lang="sl-SI" dirty="0"/>
                  <a:t>premiki: vsak nivo pričakovan en premik v levo</a:t>
                </a: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76" t="-197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16919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3600" dirty="0" smtClean="0"/>
              <a:t>HVALA ZA POZORNOST!</a:t>
            </a: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31871079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Zgodovina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Verjetnostna podatkovna struktura, 1989, William </a:t>
            </a:r>
            <a:r>
              <a:rPr lang="sl-SI" dirty="0" err="1" smtClean="0"/>
              <a:t>Pugh</a:t>
            </a:r>
            <a:endParaRPr lang="sl-SI" dirty="0" smtClean="0"/>
          </a:p>
          <a:p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3673000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VERIGA VOZLOV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Neurejena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r>
              <a:rPr lang="sl-SI" dirty="0" smtClean="0"/>
              <a:t>Kakšna je časovna zahtevnost za iskanje </a:t>
            </a:r>
            <a:r>
              <a:rPr lang="sl-SI" dirty="0"/>
              <a:t>elementa x izmed n elementov?</a:t>
            </a:r>
          </a:p>
          <a:p>
            <a:pPr lvl="1"/>
            <a:r>
              <a:rPr lang="sl-SI" dirty="0"/>
              <a:t>O(n</a:t>
            </a:r>
            <a:r>
              <a:rPr lang="sl-SI" dirty="0" smtClean="0"/>
              <a:t>)</a:t>
            </a:r>
            <a:endParaRPr lang="sl-SI" dirty="0"/>
          </a:p>
          <a:p>
            <a:endParaRPr lang="sl-SI" dirty="0"/>
          </a:p>
          <a:p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521" y="2594813"/>
            <a:ext cx="9840958" cy="1168514"/>
          </a:xfrm>
          <a:prstGeom prst="rect">
            <a:avLst/>
          </a:prstGeom>
        </p:spPr>
      </p:pic>
      <p:sp>
        <p:nvSpPr>
          <p:cNvPr id="6" name="PoljeZBesedilom 5"/>
          <p:cNvSpPr txBox="1"/>
          <p:nvPr/>
        </p:nvSpPr>
        <p:spPr>
          <a:xfrm>
            <a:off x="1994263" y="2994404"/>
            <a:ext cx="9013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dirty="0" smtClean="0">
                <a:solidFill>
                  <a:schemeClr val="bg1"/>
                </a:solidFill>
              </a:rPr>
              <a:t>15</a:t>
            </a:r>
            <a:endParaRPr lang="sl-SI" sz="2000" dirty="0">
              <a:solidFill>
                <a:schemeClr val="bg1"/>
              </a:solidFill>
            </a:endParaRPr>
          </a:p>
        </p:txBody>
      </p:sp>
      <p:sp>
        <p:nvSpPr>
          <p:cNvPr id="7" name="PoljeZBesedilom 6"/>
          <p:cNvSpPr txBox="1"/>
          <p:nvPr/>
        </p:nvSpPr>
        <p:spPr>
          <a:xfrm>
            <a:off x="3592286" y="2994404"/>
            <a:ext cx="9013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dirty="0" smtClean="0">
                <a:solidFill>
                  <a:schemeClr val="bg1"/>
                </a:solidFill>
              </a:rPr>
              <a:t>7</a:t>
            </a:r>
            <a:endParaRPr lang="sl-SI" sz="2000" dirty="0">
              <a:solidFill>
                <a:schemeClr val="bg1"/>
              </a:solidFill>
            </a:endParaRPr>
          </a:p>
        </p:txBody>
      </p:sp>
      <p:sp>
        <p:nvSpPr>
          <p:cNvPr id="8" name="PoljeZBesedilom 7"/>
          <p:cNvSpPr txBox="1"/>
          <p:nvPr/>
        </p:nvSpPr>
        <p:spPr>
          <a:xfrm>
            <a:off x="5194663" y="2994845"/>
            <a:ext cx="9013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dirty="0" smtClean="0">
                <a:solidFill>
                  <a:schemeClr val="bg1"/>
                </a:solidFill>
              </a:rPr>
              <a:t>2</a:t>
            </a:r>
            <a:endParaRPr lang="sl-SI" sz="2000" dirty="0">
              <a:solidFill>
                <a:schemeClr val="bg1"/>
              </a:solidFill>
            </a:endParaRPr>
          </a:p>
        </p:txBody>
      </p:sp>
      <p:sp>
        <p:nvSpPr>
          <p:cNvPr id="9" name="PoljeZBesedilom 8"/>
          <p:cNvSpPr txBox="1"/>
          <p:nvPr/>
        </p:nvSpPr>
        <p:spPr>
          <a:xfrm>
            <a:off x="6744790" y="2992817"/>
            <a:ext cx="9013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dirty="0" smtClean="0">
                <a:solidFill>
                  <a:schemeClr val="bg1"/>
                </a:solidFill>
              </a:rPr>
              <a:t>24</a:t>
            </a:r>
            <a:endParaRPr lang="sl-SI" sz="2000" dirty="0">
              <a:solidFill>
                <a:schemeClr val="bg1"/>
              </a:solidFill>
            </a:endParaRPr>
          </a:p>
        </p:txBody>
      </p:sp>
      <p:sp>
        <p:nvSpPr>
          <p:cNvPr id="10" name="PoljeZBesedilom 9"/>
          <p:cNvSpPr txBox="1"/>
          <p:nvPr/>
        </p:nvSpPr>
        <p:spPr>
          <a:xfrm>
            <a:off x="8342813" y="2992817"/>
            <a:ext cx="9013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dirty="0" smtClean="0">
                <a:solidFill>
                  <a:schemeClr val="bg1"/>
                </a:solidFill>
              </a:rPr>
              <a:t>32</a:t>
            </a:r>
            <a:endParaRPr lang="sl-SI" sz="2000" dirty="0">
              <a:solidFill>
                <a:schemeClr val="bg1"/>
              </a:solidFill>
            </a:endParaRPr>
          </a:p>
        </p:txBody>
      </p:sp>
      <p:sp>
        <p:nvSpPr>
          <p:cNvPr id="11" name="PoljeZBesedilom 10"/>
          <p:cNvSpPr txBox="1"/>
          <p:nvPr/>
        </p:nvSpPr>
        <p:spPr>
          <a:xfrm>
            <a:off x="9897294" y="2992817"/>
            <a:ext cx="9013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dirty="0" smtClean="0">
                <a:solidFill>
                  <a:schemeClr val="bg1"/>
                </a:solidFill>
              </a:rPr>
              <a:t>12</a:t>
            </a:r>
            <a:endParaRPr lang="sl-SI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5303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VERIGA VOZLOV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Urejena</a:t>
            </a:r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r>
              <a:rPr lang="sl-SI" dirty="0" smtClean="0"/>
              <a:t>Koliko časa traja iskanje elementa x izmed n elementov?</a:t>
            </a:r>
          </a:p>
          <a:p>
            <a:pPr lvl="1"/>
            <a:r>
              <a:rPr lang="sl-SI" dirty="0" smtClean="0"/>
              <a:t>O(n)</a:t>
            </a:r>
          </a:p>
          <a:p>
            <a:pPr lvl="1"/>
            <a:r>
              <a:rPr lang="sl-SI" dirty="0" smtClean="0"/>
              <a:t>Zakaj?</a:t>
            </a:r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521" y="2594813"/>
            <a:ext cx="9840958" cy="1168514"/>
          </a:xfrm>
          <a:prstGeom prst="rect">
            <a:avLst/>
          </a:prstGeom>
        </p:spPr>
      </p:pic>
      <p:sp>
        <p:nvSpPr>
          <p:cNvPr id="5" name="PoljeZBesedilom 4"/>
          <p:cNvSpPr txBox="1"/>
          <p:nvPr/>
        </p:nvSpPr>
        <p:spPr>
          <a:xfrm>
            <a:off x="1994263" y="2994404"/>
            <a:ext cx="9013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6" name="PoljeZBesedilom 5"/>
          <p:cNvSpPr txBox="1"/>
          <p:nvPr/>
        </p:nvSpPr>
        <p:spPr>
          <a:xfrm>
            <a:off x="3592286" y="2994404"/>
            <a:ext cx="9013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dirty="0" smtClean="0">
                <a:solidFill>
                  <a:schemeClr val="bg1"/>
                </a:solidFill>
              </a:rPr>
              <a:t>7</a:t>
            </a:r>
            <a:endParaRPr lang="sl-SI" sz="2000" dirty="0">
              <a:solidFill>
                <a:schemeClr val="bg1"/>
              </a:solidFill>
            </a:endParaRPr>
          </a:p>
        </p:txBody>
      </p:sp>
      <p:sp>
        <p:nvSpPr>
          <p:cNvPr id="7" name="PoljeZBesedilom 6"/>
          <p:cNvSpPr txBox="1"/>
          <p:nvPr/>
        </p:nvSpPr>
        <p:spPr>
          <a:xfrm>
            <a:off x="5190309" y="2994404"/>
            <a:ext cx="9013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dirty="0" smtClean="0">
                <a:solidFill>
                  <a:schemeClr val="bg1"/>
                </a:solidFill>
              </a:rPr>
              <a:t>12</a:t>
            </a:r>
            <a:endParaRPr lang="sl-SI" sz="2000" dirty="0">
              <a:solidFill>
                <a:schemeClr val="bg1"/>
              </a:solidFill>
            </a:endParaRPr>
          </a:p>
        </p:txBody>
      </p:sp>
      <p:sp>
        <p:nvSpPr>
          <p:cNvPr id="8" name="PoljeZBesedilom 7"/>
          <p:cNvSpPr txBox="1"/>
          <p:nvPr/>
        </p:nvSpPr>
        <p:spPr>
          <a:xfrm>
            <a:off x="6750231" y="2994404"/>
            <a:ext cx="9013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dirty="0" smtClean="0">
                <a:solidFill>
                  <a:schemeClr val="bg1"/>
                </a:solidFill>
              </a:rPr>
              <a:t>15</a:t>
            </a:r>
            <a:endParaRPr lang="sl-SI" sz="2000" dirty="0">
              <a:solidFill>
                <a:schemeClr val="bg1"/>
              </a:solidFill>
            </a:endParaRPr>
          </a:p>
        </p:txBody>
      </p:sp>
      <p:sp>
        <p:nvSpPr>
          <p:cNvPr id="9" name="PoljeZBesedilom 8"/>
          <p:cNvSpPr txBox="1"/>
          <p:nvPr/>
        </p:nvSpPr>
        <p:spPr>
          <a:xfrm>
            <a:off x="8371113" y="2994404"/>
            <a:ext cx="9013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dirty="0" smtClean="0">
                <a:solidFill>
                  <a:schemeClr val="bg1"/>
                </a:solidFill>
              </a:rPr>
              <a:t>24</a:t>
            </a:r>
            <a:endParaRPr lang="sl-SI" sz="2000" dirty="0">
              <a:solidFill>
                <a:schemeClr val="bg1"/>
              </a:solidFill>
            </a:endParaRPr>
          </a:p>
        </p:txBody>
      </p:sp>
      <p:sp>
        <p:nvSpPr>
          <p:cNvPr id="10" name="PoljeZBesedilom 9"/>
          <p:cNvSpPr txBox="1"/>
          <p:nvPr/>
        </p:nvSpPr>
        <p:spPr>
          <a:xfrm>
            <a:off x="9908790" y="2994404"/>
            <a:ext cx="9013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dirty="0" smtClean="0">
                <a:solidFill>
                  <a:schemeClr val="bg1"/>
                </a:solidFill>
              </a:rPr>
              <a:t>32</a:t>
            </a:r>
            <a:endParaRPr lang="sl-SI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7916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SEZNAM</a:t>
            </a:r>
            <a:endParaRPr lang="sl-S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l-SI" dirty="0" smtClean="0"/>
                  <a:t>Urejen</a:t>
                </a:r>
              </a:p>
              <a:p>
                <a:endParaRPr lang="sl-SI" dirty="0"/>
              </a:p>
              <a:p>
                <a:pPr marL="0" indent="0">
                  <a:buNone/>
                </a:pPr>
                <a:endParaRPr lang="sl-SI" dirty="0"/>
              </a:p>
              <a:p>
                <a:pPr marL="0" indent="0">
                  <a:buNone/>
                </a:pPr>
                <a:endParaRPr lang="sl-SI" sz="700" dirty="0"/>
              </a:p>
              <a:p>
                <a:r>
                  <a:rPr lang="sl-SI" dirty="0" smtClean="0"/>
                  <a:t>Metoda bisekcije</a:t>
                </a:r>
              </a:p>
              <a:p>
                <a:r>
                  <a:rPr lang="sl-SI" dirty="0" smtClean="0"/>
                  <a:t>Boljša časovna zahtevnost </a:t>
                </a:r>
                <a:r>
                  <a:rPr lang="sl-SI" dirty="0"/>
                  <a:t>O(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l-SI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m:rPr>
                            <m:sty m:val="p"/>
                          </m:rPr>
                          <a:rPr lang="sl-SI">
                            <a:latin typeface="Cambria Math" panose="02040503050406030204" pitchFamily="18" charset="0"/>
                          </a:rPr>
                          <m:t>n</m:t>
                        </m:r>
                      </m:e>
                    </m:func>
                  </m:oMath>
                </a14:m>
                <a:r>
                  <a:rPr lang="sl-SI" dirty="0"/>
                  <a:t>)</a:t>
                </a:r>
              </a:p>
              <a:p>
                <a:r>
                  <a:rPr lang="sl-SI" dirty="0" smtClean="0"/>
                  <a:t>Slabša </a:t>
                </a:r>
                <a:r>
                  <a:rPr lang="sl-SI" dirty="0"/>
                  <a:t>časovna zahtevnost </a:t>
                </a:r>
                <a:r>
                  <a:rPr lang="sl-SI" dirty="0" smtClean="0"/>
                  <a:t>pri spreminjanju O(n)</a:t>
                </a:r>
              </a:p>
              <a:p>
                <a:endParaRPr lang="sl-SI" dirty="0" smtClean="0"/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76" t="-197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ravokotnik 3"/>
          <p:cNvSpPr/>
          <p:nvPr/>
        </p:nvSpPr>
        <p:spPr>
          <a:xfrm>
            <a:off x="1373470" y="2769325"/>
            <a:ext cx="2980816" cy="6096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PoljeZBesedilom 9"/>
          <p:cNvSpPr txBox="1"/>
          <p:nvPr/>
        </p:nvSpPr>
        <p:spPr>
          <a:xfrm>
            <a:off x="1373470" y="2843292"/>
            <a:ext cx="2975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 smtClean="0">
                <a:solidFill>
                  <a:schemeClr val="bg1"/>
                </a:solidFill>
              </a:rPr>
              <a:t>[2, 7, 12, 15, 24, 32]</a:t>
            </a:r>
            <a:endParaRPr lang="sl-SI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4600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DVE VERIGI</a:t>
            </a:r>
            <a:endParaRPr lang="sl-S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značba mesta vsebine 4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l-SI" dirty="0" smtClean="0"/>
                  <a:t>Primer</a:t>
                </a:r>
              </a:p>
              <a:p>
                <a:r>
                  <a:rPr lang="sl-SI" dirty="0" smtClean="0"/>
                  <a:t>Iskalni čas?</a:t>
                </a:r>
              </a:p>
              <a:p>
                <a:r>
                  <a:rPr lang="sl-SI" dirty="0" smtClean="0"/>
                  <a:t>Enakomerno razporejene razdalje </a:t>
                </a:r>
                <a14:m>
                  <m:oMath xmlns:m="http://schemas.openxmlformats.org/officeDocument/2006/math">
                    <m:r>
                      <a:rPr lang="sl-SI" smtClean="0">
                        <a:latin typeface="Cambria Math" panose="02040503050406030204" pitchFamily="18" charset="0"/>
                      </a:rPr>
                      <m:t>⇒</m:t>
                    </m:r>
                    <m:d>
                      <m:dPr>
                        <m:begChr m:val="|"/>
                        <m:endChr m:val="|"/>
                        <m:ctrlPr>
                          <a:rPr lang="sl-SI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sl-SI" b="0" i="0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i="1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sl-SI" b="0" i="1" smtClean="0">
                        <a:latin typeface="Cambria Math" panose="02040503050406030204" pitchFamily="18" charset="0"/>
                      </a:rPr>
                      <m:t>/</m:t>
                    </m:r>
                    <m:d>
                      <m:dPr>
                        <m:begChr m:val="|"/>
                        <m:endChr m:val="|"/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i="1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sl-SI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sl-SI" dirty="0" smtClean="0"/>
              </a:p>
              <a:p>
                <a:r>
                  <a:rPr lang="sl-SI" dirty="0" smtClean="0"/>
                  <a:t>Najboljši razmik pri dveh nivojih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endParaRPr lang="sl-SI" dirty="0"/>
              </a:p>
              <a:p>
                <a:r>
                  <a:rPr lang="sl-SI" dirty="0" smtClean="0"/>
                  <a:t>Časovna zahtevnost je </a:t>
                </a:r>
                <a:r>
                  <a:rPr lang="sl-SI" dirty="0"/>
                  <a:t>O(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l-SI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r>
                  <a:rPr lang="sl-SI" dirty="0" smtClean="0"/>
                  <a:t>)</a:t>
                </a:r>
                <a:endParaRPr lang="sl-SI" dirty="0"/>
              </a:p>
            </p:txBody>
          </p:sp>
        </mc:Choice>
        <mc:Fallback xmlns="">
          <p:sp>
            <p:nvSpPr>
              <p:cNvPr id="5" name="Označba mesta vsebin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76" t="-197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11406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ISKANJE ELEMENTA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1" indent="-457200">
              <a:buFont typeface="+mj-lt"/>
              <a:buAutoNum type="arabicPeriod"/>
            </a:pPr>
            <a:r>
              <a:rPr lang="sl-SI" sz="2100" dirty="0" smtClean="0"/>
              <a:t>Pojdi desno po najvišjem nivoju, dokler to ne pomeni, da greš predaleč</a:t>
            </a:r>
          </a:p>
          <a:p>
            <a:pPr marL="914400" lvl="1" indent="-457200">
              <a:buFont typeface="+mj-lt"/>
              <a:buAutoNum type="arabicPeriod"/>
            </a:pPr>
            <a:r>
              <a:rPr lang="sl-SI" sz="2100" dirty="0" smtClean="0"/>
              <a:t>Pojdi en nivo nižje</a:t>
            </a:r>
          </a:p>
          <a:p>
            <a:pPr marL="914400" lvl="1" indent="-457200">
              <a:buFont typeface="+mj-lt"/>
              <a:buAutoNum type="arabicPeriod"/>
            </a:pPr>
            <a:r>
              <a:rPr lang="sl-SI" sz="2100" dirty="0" smtClean="0"/>
              <a:t>Pojdi desno dokler ne prideš do elementa oziroma dokler ne greš predaleč</a:t>
            </a:r>
          </a:p>
          <a:p>
            <a:pPr marL="914400" lvl="1" indent="-457200">
              <a:buFont typeface="+mj-lt"/>
              <a:buAutoNum type="arabicPeriod"/>
            </a:pPr>
            <a:r>
              <a:rPr lang="sl-SI" sz="2100" dirty="0" smtClean="0"/>
              <a:t>Ponavljaj 2. in 3. dokler ne prideš do spodnjega nivoja</a:t>
            </a:r>
          </a:p>
          <a:p>
            <a:pPr marL="914400" lvl="1" indent="-457200">
              <a:buFont typeface="+mj-lt"/>
              <a:buAutoNum type="arabicPeriod"/>
            </a:pPr>
            <a:r>
              <a:rPr lang="sl-SI" sz="2100" dirty="0" smtClean="0"/>
              <a:t>Tam najdeš iskani element ali pa ga ne</a:t>
            </a:r>
          </a:p>
        </p:txBody>
      </p:sp>
    </p:spTree>
    <p:extLst>
      <p:ext uri="{BB962C8B-B14F-4D97-AF65-F5344CB8AC3E}">
        <p14:creationId xmlns:p14="http://schemas.microsoft.com/office/powerpoint/2010/main" val="23557837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Optimalni </a:t>
            </a:r>
            <a:r>
              <a:rPr lang="sl-SI" dirty="0" err="1" smtClean="0"/>
              <a:t>skip</a:t>
            </a:r>
            <a:r>
              <a:rPr lang="sl-SI" dirty="0" smtClean="0"/>
              <a:t> list</a:t>
            </a:r>
            <a:endParaRPr lang="sl-S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sl-SI" dirty="0" smtClean="0"/>
                  <a:t>Kakšna </a:t>
                </a:r>
                <a:r>
                  <a:rPr lang="sl-SI" dirty="0"/>
                  <a:t>pa je prostorska </a:t>
                </a:r>
                <a:r>
                  <a:rPr lang="sl-SI" dirty="0" smtClean="0"/>
                  <a:t>zahtevnost?</a:t>
                </a:r>
              </a:p>
              <a:p>
                <a:pPr lvl="1"/>
                <a:r>
                  <a:rPr lang="sl-SI" dirty="0" smtClean="0"/>
                  <a:t>Prvi </a:t>
                </a:r>
                <a:r>
                  <a:rPr lang="sl-SI" dirty="0"/>
                  <a:t>nivo bo imel n elementov, drugi n/2, tretji n/4 in tako naprej... </a:t>
                </a:r>
                <a:endParaRPr lang="sl-SI" dirty="0" smtClean="0"/>
              </a:p>
              <a:p>
                <a:pPr marL="457200" lvl="1" indent="0">
                  <a:buNone/>
                </a:pPr>
                <a:r>
                  <a:rPr lang="sl-SI" dirty="0"/>
                  <a:t> </a:t>
                </a:r>
                <a:r>
                  <a:rPr lang="sl-SI" dirty="0" smtClean="0"/>
                  <a:t>   … dobimo n*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sty m:val="p"/>
                            <m:brk m:alnAt="23"/>
                          </m:rPr>
                          <a:rPr lang="sl-SI" i="0"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lang="pt-BR" i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func>
                          <m:funcPr>
                            <m:ctrlPr>
                              <a:rPr lang="sl-SI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l-SI" i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m:rPr>
                                <m:sty m:val="p"/>
                              </m:rPr>
                              <a:rPr lang="sl-SI" i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</m:func>
                      </m:sup>
                      <m:e>
                        <m:f>
                          <m:fPr>
                            <m:ctrlPr>
                              <a:rPr lang="sl-SI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sl-SI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l-SI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m:rPr>
                                    <m:sty m:val="p"/>
                                  </m:rPr>
                                  <a:rPr lang="sl-SI" i="0"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</m:sup>
                            </m:sSup>
                          </m:den>
                        </m:f>
                        <m:r>
                          <a:rPr lang="sl-SI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</m:e>
                    </m:nary>
                  </m:oMath>
                </a14:m>
                <a:r>
                  <a:rPr lang="sl-SI" dirty="0" smtClean="0"/>
                  <a:t> 2n</a:t>
                </a:r>
              </a:p>
              <a:p>
                <a:pPr lvl="1"/>
                <a:r>
                  <a:rPr lang="sl-SI" dirty="0" smtClean="0"/>
                  <a:t>Torej </a:t>
                </a:r>
                <a:r>
                  <a:rPr lang="sl-SI" dirty="0"/>
                  <a:t>prostorska zahtevnost je O(n</a:t>
                </a:r>
                <a:r>
                  <a:rPr lang="sl-SI" dirty="0" smtClean="0"/>
                  <a:t>)</a:t>
                </a:r>
                <a:endParaRPr lang="sl-SI" dirty="0"/>
              </a:p>
              <a:p>
                <a:r>
                  <a:rPr lang="sl-SI" dirty="0"/>
                  <a:t>Kakšna je pa časovna zahtevnost v najslabšem </a:t>
                </a:r>
                <a:r>
                  <a:rPr lang="sl-SI" dirty="0" smtClean="0"/>
                  <a:t>primeru?</a:t>
                </a:r>
              </a:p>
              <a:p>
                <a:pPr lvl="1"/>
                <a:r>
                  <a:rPr lang="sl-SI" dirty="0" smtClean="0"/>
                  <a:t>O(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l-SI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m:rPr>
                            <m:sty m:val="p"/>
                          </m:rPr>
                          <a:rPr lang="sl-SI">
                            <a:latin typeface="Cambria Math" panose="02040503050406030204" pitchFamily="18" charset="0"/>
                          </a:rPr>
                          <m:t>n</m:t>
                        </m:r>
                      </m:e>
                    </m:func>
                  </m:oMath>
                </a14:m>
                <a:r>
                  <a:rPr lang="sl-SI" dirty="0" smtClean="0"/>
                  <a:t>)</a:t>
                </a:r>
              </a:p>
              <a:p>
                <a:pPr lvl="1"/>
                <a:r>
                  <a:rPr lang="sl-SI" dirty="0" smtClean="0"/>
                  <a:t>Zakaj</a:t>
                </a:r>
                <a:r>
                  <a:rPr lang="sl-SI" dirty="0"/>
                  <a:t>? </a:t>
                </a:r>
                <a:endParaRPr lang="sl-SI" dirty="0" smtClean="0"/>
              </a:p>
              <a:p>
                <a:pPr lvl="2"/>
                <a:r>
                  <a:rPr lang="sl-SI" dirty="0" smtClean="0"/>
                  <a:t>Ker imamo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l-SI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m:rPr>
                            <m:sty m:val="p"/>
                          </m:rPr>
                          <a:rPr lang="sl-SI">
                            <a:latin typeface="Cambria Math" panose="02040503050406030204" pitchFamily="18" charset="0"/>
                          </a:rPr>
                          <m:t>n</m:t>
                        </m:r>
                      </m:e>
                    </m:func>
                  </m:oMath>
                </a14:m>
                <a:r>
                  <a:rPr lang="sl-SI" dirty="0" smtClean="0"/>
                  <a:t> </a:t>
                </a:r>
                <a:r>
                  <a:rPr lang="sl-SI" dirty="0"/>
                  <a:t>nivojev in pri vsakem nivoju bomo šli največ enkrat v desno</a:t>
                </a:r>
                <a:r>
                  <a:rPr lang="sl-SI" dirty="0" smtClean="0"/>
                  <a:t>.</a:t>
                </a:r>
                <a:endParaRPr lang="sl-SI" dirty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76" t="-197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61245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908662" y="766353"/>
            <a:ext cx="8597537" cy="1291047"/>
          </a:xfrm>
        </p:spPr>
        <p:txBody>
          <a:bodyPr/>
          <a:lstStyle/>
          <a:p>
            <a:r>
              <a:rPr lang="sl-SI" dirty="0" smtClean="0"/>
              <a:t>NAKLJUČNO?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Kako določiti na koliko nivojih se nahaja poljubno število?</a:t>
            </a:r>
          </a:p>
          <a:p>
            <a:pPr lvl="1"/>
            <a:r>
              <a:rPr lang="sl-SI" dirty="0" smtClean="0"/>
              <a:t>Met kovanca</a:t>
            </a:r>
            <a:r>
              <a:rPr lang="sl-SI" dirty="0"/>
              <a:t>:</a:t>
            </a:r>
            <a:endParaRPr lang="sl-SI" dirty="0" smtClean="0"/>
          </a:p>
          <a:p>
            <a:pPr lvl="2"/>
            <a:r>
              <a:rPr lang="sl-SI" dirty="0" smtClean="0"/>
              <a:t>pade grb = število dodamo v en višji nivo</a:t>
            </a:r>
          </a:p>
          <a:p>
            <a:pPr lvl="2"/>
            <a:r>
              <a:rPr lang="sl-SI" dirty="0" smtClean="0"/>
              <a:t>pade cifra = prenehamo z vstavljanjem v višje nivoje</a:t>
            </a:r>
            <a:endParaRPr lang="sl-SI" dirty="0"/>
          </a:p>
          <a:p>
            <a:r>
              <a:rPr lang="sl-SI" dirty="0" smtClean="0"/>
              <a:t>Primer: sestavljanje</a:t>
            </a:r>
          </a:p>
        </p:txBody>
      </p:sp>
    </p:spTree>
    <p:extLst>
      <p:ext uri="{BB962C8B-B14F-4D97-AF65-F5344CB8AC3E}">
        <p14:creationId xmlns:p14="http://schemas.microsoft.com/office/powerpoint/2010/main" val="8167731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ed pare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Sled pare</Template>
  <TotalTime>3224</TotalTime>
  <Words>286</Words>
  <Application>Microsoft Office PowerPoint</Application>
  <PresentationFormat>Širokozaslonsko</PresentationFormat>
  <Paragraphs>98</Paragraphs>
  <Slides>15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15</vt:i4>
      </vt:variant>
    </vt:vector>
  </HeadingPairs>
  <TitlesOfParts>
    <vt:vector size="19" baseType="lpstr">
      <vt:lpstr>Arial</vt:lpstr>
      <vt:lpstr>Cambria Math</vt:lpstr>
      <vt:lpstr>Century Gothic</vt:lpstr>
      <vt:lpstr>Sled pare</vt:lpstr>
      <vt:lpstr>SKIP LIST</vt:lpstr>
      <vt:lpstr>Zgodovina</vt:lpstr>
      <vt:lpstr>VERIGA VOZLOV</vt:lpstr>
      <vt:lpstr>VERIGA VOZLOV</vt:lpstr>
      <vt:lpstr>SEZNAM</vt:lpstr>
      <vt:lpstr>DVE VERIGI</vt:lpstr>
      <vt:lpstr>ISKANJE ELEMENTA</vt:lpstr>
      <vt:lpstr>Optimalni skip list</vt:lpstr>
      <vt:lpstr>NAKLJUČNO?</vt:lpstr>
      <vt:lpstr>ODSTRANJEVANJE ELEMENTA</vt:lpstr>
      <vt:lpstr>VSTAVLJANJE ELEMENTA</vt:lpstr>
      <vt:lpstr>PROSTORSKA ZAHTEVNOST</vt:lpstr>
      <vt:lpstr>PROSTORSKA ZAHTEVNOST</vt:lpstr>
      <vt:lpstr>Časovna zahtevnost</vt:lpstr>
      <vt:lpstr>HVALA ZA POZORNOST!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SKIP LIST</dc:title>
  <dc:creator>Asus</dc:creator>
  <cp:lastModifiedBy>Asus</cp:lastModifiedBy>
  <cp:revision>57</cp:revision>
  <dcterms:created xsi:type="dcterms:W3CDTF">2022-01-02T12:47:28Z</dcterms:created>
  <dcterms:modified xsi:type="dcterms:W3CDTF">2022-01-21T21:10:32Z</dcterms:modified>
</cp:coreProperties>
</file>