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8"/>
  </p:notesMasterIdLst>
  <p:sldIdLst>
    <p:sldId id="301" r:id="rId2"/>
    <p:sldId id="262" r:id="rId3"/>
    <p:sldId id="285" r:id="rId4"/>
    <p:sldId id="290" r:id="rId5"/>
    <p:sldId id="286" r:id="rId6"/>
    <p:sldId id="294" r:id="rId7"/>
  </p:sldIdLst>
  <p:sldSz cx="9144000" cy="6858000" type="screen4x3"/>
  <p:notesSz cx="6858000" cy="9144000"/>
  <p:custDataLst>
    <p:tags r:id="rId9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F6AED-B3AA-4D67-95DC-41C434997261}" type="datetimeFigureOut">
              <a:rPr lang="sl-SI" smtClean="0"/>
              <a:t>28. 09. 2021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04E90-C0FF-4C48-BCA8-15CC08B9F96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573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11332-F228-469E-B12E-6D04A72AD8B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983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098667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593234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407880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59289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455192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581D6F-F706-4C41-B224-27FC91D1B11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0073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16B12-1E00-4C27-BBB0-3877EDC6CDB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436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8437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335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86FFC6-1C01-4ADB-8AB3-B0408D52069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49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B621E7-8C66-4AEA-8F0B-A882F1D04AE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0841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4BB88-7E86-4791-BBCE-1585FB227D0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203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13C2F4-E163-4332-9916-87E59779891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391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13368-D0B5-48B0-8A64-B45DD2C08CF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7114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06534-A58B-4D3D-BAFD-FB29AE3C1A2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247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409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1605" y="1916832"/>
            <a:ext cx="5826719" cy="215035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l-SI" sz="4950" dirty="0"/>
              <a:t>Programiranje 1</a:t>
            </a:r>
            <a:br>
              <a:rPr lang="sl-SI" sz="4950" dirty="0"/>
            </a:br>
            <a:r>
              <a:rPr lang="sl-SI" sz="4950" dirty="0">
                <a:solidFill>
                  <a:schemeClr val="accent5"/>
                </a:solidFill>
              </a:rPr>
              <a:t>o obveznostih</a:t>
            </a:r>
            <a:br>
              <a:rPr lang="sl-SI" sz="4950" dirty="0"/>
            </a:br>
            <a:endParaRPr lang="sl-SI" sz="4950" dirty="0"/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87724" y="3699030"/>
            <a:ext cx="4800600" cy="12001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sl-SI" sz="2100" b="1" dirty="0">
                <a:latin typeface="Arial" charset="0"/>
              </a:rPr>
              <a:t>Praktična matematika</a:t>
            </a:r>
          </a:p>
          <a:p>
            <a:pPr eaLnBrk="1" hangingPunct="1"/>
            <a:r>
              <a:rPr lang="sl-SI" sz="2100" b="1" dirty="0">
                <a:latin typeface="Arial" charset="0"/>
              </a:rPr>
              <a:t>202</a:t>
            </a:r>
            <a:r>
              <a:rPr lang="en-US" sz="2100" b="1" dirty="0">
                <a:latin typeface="Arial" charset="0"/>
              </a:rPr>
              <a:t>1</a:t>
            </a:r>
            <a:r>
              <a:rPr lang="sl-SI" sz="2100" b="1" dirty="0">
                <a:latin typeface="Arial" charset="0"/>
              </a:rPr>
              <a:t>/2</a:t>
            </a:r>
            <a:r>
              <a:rPr lang="en-US" sz="2100" b="1" dirty="0">
                <a:latin typeface="Arial" charset="0"/>
              </a:rPr>
              <a:t>2</a:t>
            </a:r>
            <a:endParaRPr lang="sl-SI" sz="2100" b="1" dirty="0">
              <a:latin typeface="Arial" charset="0"/>
            </a:endParaRPr>
          </a:p>
          <a:p>
            <a:pPr eaLnBrk="1" hangingPunct="1"/>
            <a:r>
              <a:rPr lang="sl-SI" sz="2100" b="1" dirty="0">
                <a:latin typeface="Arial" charset="0"/>
              </a:rPr>
              <a:t>1. letnik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11332-F228-469E-B12E-6D04A72AD8B7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7319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Vaje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09598" y="1628800"/>
            <a:ext cx="6698705" cy="441256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sl-SI" sz="2800" b="1" dirty="0">
                <a:solidFill>
                  <a:srgbClr val="FF0000"/>
                </a:solidFill>
              </a:rPr>
              <a:t>SO OBVEZNE (opravljate jih na FMF)</a:t>
            </a:r>
          </a:p>
          <a:p>
            <a:r>
              <a:rPr lang="sl-SI" sz="2800" dirty="0">
                <a:solidFill>
                  <a:schemeClr val="tx1"/>
                </a:solidFill>
              </a:rPr>
              <a:t>Ne morete jih opravljati "na daljavo"</a:t>
            </a:r>
          </a:p>
          <a:p>
            <a:pPr lvl="1"/>
            <a:r>
              <a:rPr lang="sl-SI" sz="2600" dirty="0">
                <a:solidFill>
                  <a:schemeClr val="tx1"/>
                </a:solidFill>
              </a:rPr>
              <a:t>Razen v primeru blažjih zdravstvenih težav ali odrejene karantene</a:t>
            </a:r>
          </a:p>
          <a:p>
            <a:pPr lvl="2"/>
            <a:r>
              <a:rPr lang="sl-SI" sz="2400" dirty="0">
                <a:solidFill>
                  <a:schemeClr val="tx1"/>
                </a:solidFill>
              </a:rPr>
              <a:t>Najkasneje dan </a:t>
            </a:r>
            <a:r>
              <a:rPr lang="en-US" sz="2400" dirty="0">
                <a:solidFill>
                  <a:schemeClr val="tx1"/>
                </a:solidFill>
              </a:rPr>
              <a:t>pred </a:t>
            </a:r>
            <a:r>
              <a:rPr lang="sl-SI" sz="2400" dirty="0">
                <a:solidFill>
                  <a:schemeClr val="tx1"/>
                </a:solidFill>
              </a:rPr>
              <a:t>vaj</a:t>
            </a:r>
            <a:r>
              <a:rPr lang="en-US" sz="2400" dirty="0" err="1">
                <a:solidFill>
                  <a:schemeClr val="tx1"/>
                </a:solidFill>
              </a:rPr>
              <a:t>ami</a:t>
            </a:r>
            <a:r>
              <a:rPr lang="sl-SI" sz="2400" dirty="0">
                <a:solidFill>
                  <a:schemeClr val="tx1"/>
                </a:solidFill>
              </a:rPr>
              <a:t> pošljete e-pošto predavatelju</a:t>
            </a:r>
            <a:r>
              <a:rPr lang="en-US" sz="2400" dirty="0">
                <a:solidFill>
                  <a:schemeClr val="tx1"/>
                </a:solidFill>
              </a:rPr>
              <a:t> in </a:t>
            </a:r>
            <a:r>
              <a:rPr lang="en-US" sz="2400" dirty="0" err="1">
                <a:solidFill>
                  <a:schemeClr val="tx1"/>
                </a:solidFill>
              </a:rPr>
              <a:t>asistentki</a:t>
            </a:r>
            <a:r>
              <a:rPr lang="sl-SI" sz="2400" dirty="0">
                <a:solidFill>
                  <a:schemeClr val="tx1"/>
                </a:solidFill>
              </a:rPr>
              <a:t>, kjer </a:t>
            </a:r>
            <a:r>
              <a:rPr lang="en-US" sz="2400" dirty="0" err="1">
                <a:solidFill>
                  <a:schemeClr val="tx1"/>
                </a:solidFill>
              </a:rPr>
              <a:t>ju</a:t>
            </a:r>
            <a:r>
              <a:rPr lang="sl-SI" sz="2400" dirty="0">
                <a:solidFill>
                  <a:schemeClr val="tx1"/>
                </a:solidFill>
              </a:rPr>
              <a:t> o tem obvestite</a:t>
            </a:r>
          </a:p>
          <a:p>
            <a:pPr lvl="2"/>
            <a:r>
              <a:rPr lang="sl-SI" sz="2400" dirty="0">
                <a:solidFill>
                  <a:schemeClr val="tx1"/>
                </a:solidFill>
              </a:rPr>
              <a:t>Takrat vaje opravite na daljavo in oddate poročilo</a:t>
            </a:r>
          </a:p>
          <a:p>
            <a:r>
              <a:rPr lang="sl-SI" sz="2800" dirty="0">
                <a:solidFill>
                  <a:schemeClr val="tx1"/>
                </a:solidFill>
              </a:rPr>
              <a:t>V primeru večjih zdravstvenih težav se pogovorite s predavateljem o možnostih opravljanja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Jolly</a:t>
            </a:r>
            <a:r>
              <a:rPr lang="sl-SI" dirty="0"/>
              <a:t> / Joker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160590"/>
            <a:ext cx="5402561" cy="3880773"/>
          </a:xfrm>
        </p:spPr>
        <p:txBody>
          <a:bodyPr>
            <a:normAutofit/>
          </a:bodyPr>
          <a:lstStyle/>
          <a:p>
            <a:r>
              <a:rPr lang="sl-SI" dirty="0"/>
              <a:t>Na začetku leta imate na voljo </a:t>
            </a:r>
            <a:r>
              <a:rPr lang="sl-SI" dirty="0">
                <a:solidFill>
                  <a:srgbClr val="FF0000"/>
                </a:solidFill>
              </a:rPr>
              <a:t>tri (3) </a:t>
            </a:r>
            <a:r>
              <a:rPr lang="sl-SI" dirty="0" err="1">
                <a:solidFill>
                  <a:srgbClr val="FF0000"/>
                </a:solidFill>
              </a:rPr>
              <a:t>Jollye</a:t>
            </a:r>
            <a:r>
              <a:rPr lang="sl-SI" dirty="0"/>
              <a:t>. </a:t>
            </a:r>
          </a:p>
          <a:p>
            <a:r>
              <a:rPr lang="sl-SI" dirty="0"/>
              <a:t>Občasno bodo na voljo aktivnosti, s katerim boste lahko prislužili še dodatne </a:t>
            </a:r>
            <a:r>
              <a:rPr lang="sl-SI" dirty="0" err="1"/>
              <a:t>Jollye</a:t>
            </a:r>
            <a:r>
              <a:rPr lang="sl-SI" dirty="0"/>
              <a:t>. </a:t>
            </a:r>
          </a:p>
          <a:p>
            <a:r>
              <a:rPr lang="sl-SI" dirty="0"/>
              <a:t>Porabite jih, če ne opravite določene obveznosti, oz. če vas ni na vajah ali ne oddate pravočasno poročila.  </a:t>
            </a:r>
          </a:p>
          <a:p>
            <a:r>
              <a:rPr lang="sl-SI" dirty="0"/>
              <a:t>Če vam ob koncu predavanj ostane kak Jolly, ga boste lahko unovčili za dodatna 2% za izboljšanje pozitivne ocene pisnega izpita.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  <p:pic>
        <p:nvPicPr>
          <p:cNvPr id="1026" name="Picture 2" descr="Image result for joker card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048">
            <a:off x="6423198" y="384985"/>
            <a:ext cx="2287238" cy="347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57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Jolly</a:t>
            </a:r>
            <a:r>
              <a:rPr lang="sl-SI" dirty="0"/>
              <a:t> / Joker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160590"/>
            <a:ext cx="5402561" cy="3880773"/>
          </a:xfrm>
        </p:spPr>
        <p:txBody>
          <a:bodyPr>
            <a:normAutofit/>
          </a:bodyPr>
          <a:lstStyle/>
          <a:p>
            <a:r>
              <a:rPr lang="sl-SI" dirty="0"/>
              <a:t>Če vam </a:t>
            </a:r>
            <a:r>
              <a:rPr lang="sl-SI" dirty="0" err="1"/>
              <a:t>Jollyev</a:t>
            </a:r>
            <a:r>
              <a:rPr lang="sl-SI" dirty="0"/>
              <a:t> </a:t>
            </a:r>
            <a:r>
              <a:rPr lang="sl-SI" dirty="0">
                <a:solidFill>
                  <a:srgbClr val="FF0000"/>
                </a:solidFill>
              </a:rPr>
              <a:t>VMES</a:t>
            </a:r>
            <a:r>
              <a:rPr lang="sl-SI" dirty="0"/>
              <a:t> zmanjka (dosežete negativno število), </a:t>
            </a:r>
            <a:r>
              <a:rPr lang="sl-SI" dirty="0">
                <a:solidFill>
                  <a:srgbClr val="FF0000"/>
                </a:solidFill>
              </a:rPr>
              <a:t>predmeta</a:t>
            </a:r>
            <a:r>
              <a:rPr lang="sl-SI" dirty="0">
                <a:solidFill>
                  <a:schemeClr val="tx1"/>
                </a:solidFill>
              </a:rPr>
              <a:t> to leto </a:t>
            </a:r>
            <a:r>
              <a:rPr lang="sl-SI" dirty="0">
                <a:solidFill>
                  <a:srgbClr val="FF0000"/>
                </a:solidFill>
              </a:rPr>
              <a:t>ne morete opraviti</a:t>
            </a:r>
            <a:r>
              <a:rPr lang="sl-SI" dirty="0"/>
              <a:t>.</a:t>
            </a:r>
          </a:p>
          <a:p>
            <a:pPr marL="0" indent="0">
              <a:buNone/>
            </a:pPr>
            <a:r>
              <a:rPr lang="sl-SI" dirty="0"/>
              <a:t> </a:t>
            </a:r>
          </a:p>
          <a:p>
            <a:r>
              <a:rPr lang="sl-SI" dirty="0"/>
              <a:t>Če se zgodi, da vaše število </a:t>
            </a:r>
            <a:r>
              <a:rPr lang="sl-SI" dirty="0" err="1"/>
              <a:t>Jollyev</a:t>
            </a:r>
            <a:r>
              <a:rPr lang="sl-SI" dirty="0"/>
              <a:t> postane negativno (</a:t>
            </a:r>
            <a:r>
              <a:rPr lang="sl-SI" dirty="0">
                <a:solidFill>
                  <a:srgbClr val="FF0000"/>
                </a:solidFill>
              </a:rPr>
              <a:t>evidenco vodite sami</a:t>
            </a:r>
            <a:r>
              <a:rPr lang="sl-SI" dirty="0"/>
              <a:t>), se lahko v roku 3 dni </a:t>
            </a:r>
            <a:r>
              <a:rPr lang="sl-SI" dirty="0">
                <a:solidFill>
                  <a:srgbClr val="FF0000"/>
                </a:solidFill>
              </a:rPr>
              <a:t>dogovorite za </a:t>
            </a:r>
            <a:r>
              <a:rPr lang="sl-SI" dirty="0" err="1">
                <a:solidFill>
                  <a:srgbClr val="FF0000"/>
                </a:solidFill>
              </a:rPr>
              <a:t>gov</a:t>
            </a:r>
            <a:r>
              <a:rPr lang="sl-SI" dirty="0">
                <a:solidFill>
                  <a:srgbClr val="FF0000"/>
                </a:solidFill>
              </a:rPr>
              <a:t>. uro, </a:t>
            </a:r>
            <a:r>
              <a:rPr lang="sl-SI" dirty="0">
                <a:solidFill>
                  <a:schemeClr val="tx1"/>
                </a:solidFill>
              </a:rPr>
              <a:t>kjer se pogovorite, če obstajajo možnosti, da bi izpit </a:t>
            </a:r>
            <a:r>
              <a:rPr lang="sl-SI" dirty="0"/>
              <a:t>še vedno lahko opravljali letos.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pic>
        <p:nvPicPr>
          <p:cNvPr id="1026" name="Picture 2" descr="Image result for joker card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048">
            <a:off x="6423198" y="384985"/>
            <a:ext cx="2287238" cy="347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02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Poročila o vajah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Poročila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delu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vajah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boste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oddajali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preko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spletne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učilnice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sz="19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predpisanega</a:t>
            </a:r>
            <a:r>
              <a:rPr lang="en-US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roka</a:t>
            </a:r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-apple-system"/>
              </a:rPr>
              <a:t>Če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-apple-system"/>
              </a:rPr>
              <a:t> 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-apple-system"/>
              </a:rPr>
              <a:t>rok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-apple-system"/>
              </a:rPr>
              <a:t> 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-apple-system"/>
              </a:rPr>
              <a:t>zamudite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-apple-system"/>
              </a:rPr>
              <a:t>, 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-apple-system"/>
              </a:rPr>
              <a:t>poročilo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-apple-system"/>
              </a:rPr>
              <a:t> ne 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-apple-system"/>
              </a:rPr>
              <a:t>bo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-apple-system"/>
              </a:rPr>
              <a:t> 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-apple-system"/>
              </a:rPr>
              <a:t>sprejeto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-apple-system"/>
              </a:rPr>
              <a:t> (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-apple-system"/>
              </a:rPr>
              <a:t>izgubite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-apple-system"/>
              </a:rPr>
              <a:t> 1 Jolly)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sl-SI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Če poročila ne oddate (niti takega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, da uveljavljate Jollya), izgubite  </a:t>
            </a:r>
            <a:r>
              <a:rPr lang="sl-SI" sz="1900" b="1" dirty="0"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 Jollya. </a:t>
            </a:r>
          </a:p>
          <a:p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Če ste na vajah bili, pa se vam poročila ne ljubi napisati ali če vas na vajah ni bilo, namesto njega "oddate" </a:t>
            </a:r>
            <a:r>
              <a:rPr lang="sl-SI" sz="1900" dirty="0" err="1">
                <a:latin typeface="Arial" panose="020B0604020202020204" pitchFamily="34" charset="0"/>
                <a:cs typeface="Arial" panose="020B0604020202020204" pitchFamily="34" charset="0"/>
              </a:rPr>
              <a:t>Jollya</a:t>
            </a:r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 – pač napišete, da uveljavljate </a:t>
            </a:r>
            <a:r>
              <a:rPr lang="sl-SI" sz="1900" dirty="0" err="1">
                <a:latin typeface="Arial" panose="020B0604020202020204" pitchFamily="34" charset="0"/>
                <a:cs typeface="Arial" panose="020B0604020202020204" pitchFamily="34" charset="0"/>
              </a:rPr>
              <a:t>Jollya</a:t>
            </a:r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l-SI" sz="1900" b="1" dirty="0">
                <a:latin typeface="Arial" panose="020B0604020202020204" pitchFamily="34" charset="0"/>
                <a:cs typeface="Arial" panose="020B0604020202020204" pitchFamily="34" charset="0"/>
              </a:rPr>
              <a:t>S tem ga seveda izgubite … (a samo enega)</a:t>
            </a:r>
            <a:endParaRPr 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Če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kot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oceno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poročila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dobite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900" b="1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popraviti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morate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roku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dni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po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prejetju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ocene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oddati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popravljeno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poročilo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Če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tega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storite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900" b="1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900" b="1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izgubite</a:t>
            </a:r>
            <a:r>
              <a:rPr lang="en-US" sz="1900" b="1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Jolly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drugače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 se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ocena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spremeni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 </a:t>
            </a:r>
            <a:r>
              <a:rPr lang="en-US" sz="1900" b="1" i="0" dirty="0" err="1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opravljeno</a:t>
            </a:r>
            <a:r>
              <a:rPr lang="en-US" sz="1900" b="0" i="0" dirty="0">
                <a:solidFill>
                  <a:srgbClr val="4950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900" dirty="0">
                <a:latin typeface="Arial" panose="020B0604020202020204" pitchFamily="34" charset="0"/>
                <a:cs typeface="Arial" panose="020B0604020202020204" pitchFamily="34" charset="0"/>
              </a:rPr>
              <a:t>Pazite, da ne pridete v neg. stanje!</a:t>
            </a:r>
          </a:p>
          <a:p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527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Obveznosti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imeti</a:t>
            </a:r>
            <a:r>
              <a:rPr lang="en-US" dirty="0"/>
              <a:t> </a:t>
            </a:r>
            <a:r>
              <a:rPr lang="en-US" b="1" dirty="0" err="1"/>
              <a:t>opravljene</a:t>
            </a:r>
            <a:r>
              <a:rPr lang="en-US" b="1" dirty="0"/>
              <a:t> </a:t>
            </a:r>
            <a:r>
              <a:rPr lang="en-US" b="1" dirty="0" err="1"/>
              <a:t>vaje</a:t>
            </a:r>
            <a:r>
              <a:rPr lang="en-US" dirty="0"/>
              <a:t>, </a:t>
            </a:r>
            <a:r>
              <a:rPr lang="sl-SI" dirty="0"/>
              <a:t>torej </a:t>
            </a:r>
            <a:r>
              <a:rPr lang="en-US" dirty="0" err="1"/>
              <a:t>ves</a:t>
            </a:r>
            <a:r>
              <a:rPr lang="en-US" dirty="0"/>
              <a:t> </a:t>
            </a:r>
            <a:r>
              <a:rPr lang="en-US" dirty="0" err="1"/>
              <a:t>čas</a:t>
            </a:r>
            <a:r>
              <a:rPr lang="en-US" dirty="0"/>
              <a:t> </a:t>
            </a:r>
            <a:r>
              <a:rPr lang="sl-SI" dirty="0"/>
              <a:t>nenegativno število Jollyev</a:t>
            </a:r>
            <a:endParaRPr lang="en-US" dirty="0"/>
          </a:p>
          <a:p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pozitivno</a:t>
            </a:r>
            <a:r>
              <a:rPr lang="en-US" dirty="0"/>
              <a:t> </a:t>
            </a:r>
            <a:r>
              <a:rPr lang="en-US" dirty="0" err="1"/>
              <a:t>oceno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jo </a:t>
            </a:r>
            <a:r>
              <a:rPr lang="en-US" dirty="0" err="1"/>
              <a:t>sestavlja</a:t>
            </a:r>
            <a:r>
              <a:rPr lang="en-US" dirty="0"/>
              <a:t>:</a:t>
            </a:r>
          </a:p>
          <a:p>
            <a:pPr lvl="1"/>
            <a:r>
              <a:rPr lang="en-US" b="1" dirty="0" err="1"/>
              <a:t>ocena</a:t>
            </a:r>
            <a:r>
              <a:rPr lang="en-US" b="1" dirty="0"/>
              <a:t> </a:t>
            </a:r>
            <a:r>
              <a:rPr lang="en-US" b="1" dirty="0" err="1"/>
              <a:t>pisnega</a:t>
            </a:r>
            <a:r>
              <a:rPr lang="en-US" b="1" dirty="0"/>
              <a:t> </a:t>
            </a:r>
            <a:r>
              <a:rPr lang="en-US" b="1" dirty="0" err="1"/>
              <a:t>dela</a:t>
            </a:r>
            <a:r>
              <a:rPr lang="en-US" dirty="0"/>
              <a:t>: </a:t>
            </a:r>
          </a:p>
          <a:p>
            <a:pPr lvl="2"/>
            <a:r>
              <a:rPr lang="en-US" dirty="0" err="1"/>
              <a:t>pisni</a:t>
            </a:r>
            <a:r>
              <a:rPr lang="en-US" dirty="0"/>
              <a:t> del </a:t>
            </a:r>
            <a:r>
              <a:rPr lang="en-US" dirty="0" err="1"/>
              <a:t>imate</a:t>
            </a:r>
            <a:r>
              <a:rPr lang="en-US" dirty="0"/>
              <a:t> </a:t>
            </a:r>
            <a:r>
              <a:rPr lang="en-US" dirty="0" err="1"/>
              <a:t>opravljen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 </a:t>
            </a:r>
            <a:r>
              <a:rPr lang="en-US" dirty="0" err="1"/>
              <a:t>dosegli</a:t>
            </a:r>
            <a:r>
              <a:rPr lang="en-US" dirty="0"/>
              <a:t> </a:t>
            </a:r>
            <a:r>
              <a:rPr lang="en-US" b="1" dirty="0" err="1"/>
              <a:t>vsaj</a:t>
            </a:r>
            <a:r>
              <a:rPr lang="en-US" b="1" dirty="0"/>
              <a:t> 50T </a:t>
            </a:r>
            <a:r>
              <a:rPr lang="sl-SI" b="1" dirty="0"/>
              <a:t>od 100T</a:t>
            </a:r>
          </a:p>
          <a:p>
            <a:pPr lvl="2"/>
            <a:r>
              <a:rPr lang="sl-SI" b="1" dirty="0"/>
              <a:t>Ko imate pisni del opravljen, </a:t>
            </a:r>
            <a:r>
              <a:rPr lang="sl-SI" dirty="0"/>
              <a:t>se doseženim točkam prištejejo preostali Jolly-i * 2</a:t>
            </a:r>
            <a:endParaRPr lang="en-US" dirty="0"/>
          </a:p>
          <a:p>
            <a:pPr lvl="1"/>
            <a:r>
              <a:rPr lang="en-US" b="1" dirty="0" err="1"/>
              <a:t>ocen</a:t>
            </a:r>
            <a:r>
              <a:rPr lang="sl-SI" b="1" dirty="0"/>
              <a:t>a</a:t>
            </a:r>
            <a:r>
              <a:rPr lang="en-US" b="1" dirty="0"/>
              <a:t> </a:t>
            </a:r>
            <a:r>
              <a:rPr lang="en-US" b="1" dirty="0" err="1"/>
              <a:t>ust</a:t>
            </a:r>
            <a:r>
              <a:rPr lang="sl-SI" b="1" dirty="0"/>
              <a:t>n</a:t>
            </a:r>
            <a:r>
              <a:rPr lang="en-US" b="1" dirty="0" err="1"/>
              <a:t>ega</a:t>
            </a:r>
            <a:r>
              <a:rPr lang="en-US" b="1" dirty="0"/>
              <a:t> </a:t>
            </a:r>
            <a:r>
              <a:rPr lang="en-US" b="1" dirty="0" err="1"/>
              <a:t>dela</a:t>
            </a:r>
            <a:r>
              <a:rPr lang="en-US" dirty="0"/>
              <a:t> - </a:t>
            </a:r>
            <a:r>
              <a:rPr lang="en-US" dirty="0" err="1"/>
              <a:t>seminarsk</a:t>
            </a:r>
            <a:r>
              <a:rPr lang="sl-SI" dirty="0"/>
              <a:t>a</a:t>
            </a:r>
            <a:r>
              <a:rPr lang="en-US" dirty="0"/>
              <a:t> </a:t>
            </a:r>
            <a:r>
              <a:rPr lang="en-US" dirty="0" err="1"/>
              <a:t>nalog</a:t>
            </a:r>
            <a:r>
              <a:rPr lang="sl-SI" dirty="0"/>
              <a:t>a z zagovorom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18875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Računalniška orodja &amp;#x0D;&amp;#x0A;v matematiki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Kdo - predavatelj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Namen predmeta&amp;quot;&quot;/&gt;&lt;property id=&quot;20307&quot; value=&quot;271&quot;/&gt;&lt;/object&gt;&lt;object type=&quot;3&quot; unique_id=&quot;10007&quot;&gt;&lt;property id=&quot;20148&quot; value=&quot;5&quot;/&gt;&lt;property id=&quot;20300&quot; value=&quot;Slide 6 - &amp;quot;Vsebina predmeta&amp;quot;&quot;/&gt;&lt;property id=&quot;20307&quot; value=&quot;266&quot;/&gt;&lt;/object&gt;&lt;object type=&quot;3&quot; unique_id=&quot;10008&quot;&gt;&lt;property id=&quot;20148&quot; value=&quot;5&quot;/&gt;&lt;property id=&quot;20300&quot; value=&quot;Slide 7 - &amp;quot;Splošna pravila uporabe prosojnic (in ostalega študijskega gradiva pri ROM)&amp;quot;&quot;/&gt;&lt;property id=&quot;20307&quot; value=&quot;257&quot;/&gt;&lt;/object&gt;&lt;object type=&quot;3&quot; unique_id=&quot;10009&quot;&gt;&lt;property id=&quot;20148&quot; value=&quot;5&quot;/&gt;&lt;property id=&quot;20300&quot; value=&quot;Slide 8 - &amp;quot;Predavanja&amp;quot;&quot;/&gt;&lt;property id=&quot;20307&quot; value=&quot;259&quot;/&gt;&lt;/object&gt;&lt;object type=&quot;3&quot; unique_id=&quot;10011&quot;&gt;&lt;property id=&quot;20148&quot; value=&quot;5&quot;/&gt;&lt;property id=&quot;20300&quot; value=&quot;Slide 9 - &amp;quot;Vaje&amp;quot;&quot;/&gt;&lt;property id=&quot;20307&quot; value=&quot;262&quot;/&gt;&lt;/object&gt;&lt;object type=&quot;3&quot; unique_id=&quot;10012&quot;&gt;&lt;property id=&quot;20148&quot; value=&quot;5&quot;/&gt;&lt;property id=&quot;20300&quot; value=&quot;Slide 10 - &amp;quot;Obveznosti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Obveznosti&amp;quot;&quot;/&gt;&lt;property id=&quot;20307&quot; value=&quot;276&quot;/&gt;&lt;/object&gt;&lt;object type=&quot;3&quot; unique_id=&quot;10015&quot;&gt;&lt;property id=&quot;20148&quot; value=&quot;5&quot;/&gt;&lt;property id=&quot;20300&quot; value=&quot;Slide 12 - &amp;quot;Izjava&amp;quot;&quot;/&gt;&lt;property id=&quot;20307&quot; value=&quot;273&quot;/&gt;&lt;/object&gt;&lt;object type=&quot;3&quot; unique_id=&quot;10016&quot;&gt;&lt;property id=&quot;20148&quot; value=&quot;5&quot;/&gt;&lt;property id=&quot;20300&quot; value=&quot;Slide 13 - &amp;quot;Način opravljanja nalog&amp;quot;&quot;/&gt;&lt;property id=&quot;20307&quot; value=&quot;274&quot;/&gt;&lt;/object&gt;&lt;object type=&quot;3&quot; unique_id=&quot;10017&quot;&gt;&lt;property id=&quot;20148&quot; value=&quot;5&quot;/&gt;&lt;property id=&quot;20300&quot; value=&quot;Slide 14 - &amp;quot;Spletna učilnica&amp;quot;&quot;/&gt;&lt;property id=&quot;20307&quot; value=&quot;267&quot;/&gt;&lt;/object&gt;&lt;object type=&quot;3&quot; unique_id=&quot;10374&quot;&gt;&lt;property id=&quot;20148&quot; value=&quot;5&quot;/&gt;&lt;property id=&quot;20300&quot; value=&quot;Slide 3 - &amp;quot;Kdo - asistent&amp;quot;&quot;/&gt;&lt;property id=&quot;20307&quot; value=&quot;277&quot;/&gt;&lt;/object&gt;&lt;object type=&quot;3&quot; unique_id=&quot;10407&quot;&gt;&lt;property id=&quot;20148&quot; value=&quot;5&quot;/&gt;&lt;property id=&quot;20300&quot; value=&quot;Slide 15 - &amp;quot;Da ne bo ravno 13 prosojnic &amp;quot;&quot;/&gt;&lt;property id=&quot;20307&quot; value=&quot;278&quot;/&gt;&lt;/object&gt;&lt;object type=&quot;3&quot; unique_id=&quot;10424&quot;&gt;&lt;property id=&quot;20148&quot; value=&quot;5&quot;/&gt;&lt;property id=&quot;20300&quot; value=&quot;Slide 5 - &amp;quot;Zakaj&amp;quot;&quot;/&gt;&lt;property id=&quot;20307&quot; value=&quot;27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1767</TotalTime>
  <Words>425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-apple-system</vt:lpstr>
      <vt:lpstr>Arial</vt:lpstr>
      <vt:lpstr>Calibri</vt:lpstr>
      <vt:lpstr>Times New Roman</vt:lpstr>
      <vt:lpstr>Trebuchet MS</vt:lpstr>
      <vt:lpstr>Wingdings 3</vt:lpstr>
      <vt:lpstr>Facet</vt:lpstr>
      <vt:lpstr>Programiranje 1 o obveznostih </vt:lpstr>
      <vt:lpstr>Vaje</vt:lpstr>
      <vt:lpstr>Jolly / Joker</vt:lpstr>
      <vt:lpstr>Jolly / Joker</vt:lpstr>
      <vt:lpstr>Poročila o vajah</vt:lpstr>
      <vt:lpstr>Obveznosti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Lokar, Matija</cp:lastModifiedBy>
  <cp:revision>94</cp:revision>
  <dcterms:created xsi:type="dcterms:W3CDTF">2006-09-27T08:07:01Z</dcterms:created>
  <dcterms:modified xsi:type="dcterms:W3CDTF">2021-09-28T06:34:40Z</dcterms:modified>
</cp:coreProperties>
</file>