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4" r:id="rId1"/>
  </p:sldMasterIdLst>
  <p:notesMasterIdLst>
    <p:notesMasterId r:id="rId8"/>
  </p:notesMasterIdLst>
  <p:sldIdLst>
    <p:sldId id="301" r:id="rId2"/>
    <p:sldId id="262" r:id="rId3"/>
    <p:sldId id="285" r:id="rId4"/>
    <p:sldId id="290" r:id="rId5"/>
    <p:sldId id="286" r:id="rId6"/>
    <p:sldId id="294" r:id="rId7"/>
  </p:sldIdLst>
  <p:sldSz cx="9144000" cy="6858000" type="screen4x3"/>
  <p:notesSz cx="6858000" cy="9144000"/>
  <p:custDataLst>
    <p:tags r:id="rId9"/>
  </p:custDataLst>
  <p:defaultTextStyle>
    <a:defPPr>
      <a:defRPr lang="sl-S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50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6F6AED-B3AA-4D67-95DC-41C434997261}" type="datetimeFigureOut">
              <a:rPr lang="sl-SI" smtClean="0"/>
              <a:t>28. 09. 2021</a:t>
            </a:fld>
            <a:endParaRPr lang="sl-S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804E90-C0FF-4C48-BCA8-15CC08B9F96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557371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511332-F228-469E-B12E-6D04A72AD8B7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19830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40D6E-6D38-4377-BDFD-776B08400289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80986679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40D6E-6D38-4377-BDFD-776B08400289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25932343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40D6E-6D38-4377-BDFD-776B08400289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64078806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40D6E-6D38-4377-BDFD-776B08400289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25928916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40D6E-6D38-4377-BDFD-776B08400289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44551923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581D6F-F706-4C41-B224-27FC91D1B112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200733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A16B12-1E00-4C27-BBB0-3877EDC6CDB8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5436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950357-D89B-434E-8E5C-19DD0D128E69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78437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B7C057-0AC1-4D02-B82D-9D3AA614185D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53357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86FFC6-1C01-4ADB-8AB3-B0408D520697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55490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B621E7-8C66-4AEA-8F0B-A882F1D04AEC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10841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B4BB88-7E86-4791-BBCE-1585FB227D0D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82039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13C2F4-E163-4332-9916-87E597798917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53913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713368-D0B5-48B0-8A64-B45DD2C08CFD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711475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706534-A58B-4D3D-BAFD-FB29AE3C1A21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92474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70840D6E-6D38-4377-BDFD-776B08400289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04091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5" r:id="rId1"/>
    <p:sldLayoutId id="2147483786" r:id="rId2"/>
    <p:sldLayoutId id="2147483787" r:id="rId3"/>
    <p:sldLayoutId id="2147483788" r:id="rId4"/>
    <p:sldLayoutId id="2147483789" r:id="rId5"/>
    <p:sldLayoutId id="2147483790" r:id="rId6"/>
    <p:sldLayoutId id="2147483791" r:id="rId7"/>
    <p:sldLayoutId id="2147483792" r:id="rId8"/>
    <p:sldLayoutId id="2147483793" r:id="rId9"/>
    <p:sldLayoutId id="2147483794" r:id="rId10"/>
    <p:sldLayoutId id="2147483795" r:id="rId11"/>
    <p:sldLayoutId id="2147483796" r:id="rId12"/>
    <p:sldLayoutId id="2147483797" r:id="rId13"/>
    <p:sldLayoutId id="2147483798" r:id="rId14"/>
    <p:sldLayoutId id="2147483799" r:id="rId15"/>
    <p:sldLayoutId id="2147483800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61605" y="1916832"/>
            <a:ext cx="5826719" cy="215035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sl-SI" sz="4950" dirty="0"/>
              <a:t>Programiranje 1</a:t>
            </a:r>
            <a:br>
              <a:rPr lang="sl-SI" sz="4950" dirty="0"/>
            </a:br>
            <a:r>
              <a:rPr lang="sl-SI" sz="4950" dirty="0">
                <a:solidFill>
                  <a:schemeClr val="accent5"/>
                </a:solidFill>
              </a:rPr>
              <a:t>o obveznostih</a:t>
            </a:r>
            <a:br>
              <a:rPr lang="sl-SI" sz="4950" dirty="0"/>
            </a:br>
            <a:endParaRPr lang="sl-SI" sz="4950" dirty="0"/>
          </a:p>
        </p:txBody>
      </p:sp>
      <p:sp>
        <p:nvSpPr>
          <p:cNvPr id="614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87724" y="3699030"/>
            <a:ext cx="4800600" cy="1200150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sl-SI" sz="2100" b="1" dirty="0">
                <a:latin typeface="Arial" charset="0"/>
              </a:rPr>
              <a:t>Praktična matematika</a:t>
            </a:r>
          </a:p>
          <a:p>
            <a:pPr eaLnBrk="1" hangingPunct="1"/>
            <a:r>
              <a:rPr lang="sl-SI" sz="2100" b="1" dirty="0">
                <a:latin typeface="Arial" charset="0"/>
              </a:rPr>
              <a:t>202</a:t>
            </a:r>
            <a:r>
              <a:rPr lang="en-US" sz="2100" b="1" dirty="0">
                <a:latin typeface="Arial" charset="0"/>
              </a:rPr>
              <a:t>1</a:t>
            </a:r>
            <a:r>
              <a:rPr lang="sl-SI" sz="2100" b="1" dirty="0">
                <a:latin typeface="Arial" charset="0"/>
              </a:rPr>
              <a:t>/2</a:t>
            </a:r>
            <a:r>
              <a:rPr lang="en-US" sz="2100" b="1" dirty="0">
                <a:latin typeface="Arial" charset="0"/>
              </a:rPr>
              <a:t>2</a:t>
            </a:r>
            <a:endParaRPr lang="sl-SI" sz="2100" b="1" dirty="0">
              <a:latin typeface="Arial" charset="0"/>
            </a:endParaRPr>
          </a:p>
          <a:p>
            <a:pPr eaLnBrk="1" hangingPunct="1"/>
            <a:r>
              <a:rPr lang="sl-SI" sz="2100" b="1" dirty="0">
                <a:latin typeface="Arial" charset="0"/>
              </a:rPr>
              <a:t>1. letnik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511332-F228-469E-B12E-6D04A72AD8B7}" type="slidenum">
              <a:rPr lang="sl-SI" smtClean="0"/>
              <a:pPr>
                <a:defRPr/>
              </a:pPr>
              <a:t>1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073198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/>
              <a:t>Vaje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609598" y="1628800"/>
            <a:ext cx="6698705" cy="4412563"/>
          </a:xfrm>
        </p:spPr>
        <p:txBody>
          <a:bodyPr>
            <a:normAutofit fontScale="92500" lnSpcReduction="20000"/>
          </a:bodyPr>
          <a:lstStyle/>
          <a:p>
            <a:pPr eaLnBrk="1" hangingPunct="1"/>
            <a:r>
              <a:rPr lang="sl-SI" sz="2800" b="1" dirty="0">
                <a:solidFill>
                  <a:srgbClr val="FF0000"/>
                </a:solidFill>
              </a:rPr>
              <a:t>SO OBVEZNE (opravljate jih na FMF)</a:t>
            </a:r>
          </a:p>
          <a:p>
            <a:r>
              <a:rPr lang="sl-SI" sz="2800" dirty="0">
                <a:solidFill>
                  <a:schemeClr val="tx1"/>
                </a:solidFill>
              </a:rPr>
              <a:t>Ne morete jih opravljati "na daljavo"</a:t>
            </a:r>
          </a:p>
          <a:p>
            <a:pPr lvl="1"/>
            <a:r>
              <a:rPr lang="sl-SI" sz="2600" dirty="0">
                <a:solidFill>
                  <a:schemeClr val="tx1"/>
                </a:solidFill>
              </a:rPr>
              <a:t>Razen v primeru blažjih zdravstvenih težav ali odrejene karantene</a:t>
            </a:r>
          </a:p>
          <a:p>
            <a:pPr lvl="2"/>
            <a:r>
              <a:rPr lang="sl-SI" sz="2400" dirty="0">
                <a:solidFill>
                  <a:schemeClr val="tx1"/>
                </a:solidFill>
              </a:rPr>
              <a:t>Najkasneje dan </a:t>
            </a:r>
            <a:r>
              <a:rPr lang="en-US" sz="2400" dirty="0">
                <a:solidFill>
                  <a:schemeClr val="tx1"/>
                </a:solidFill>
              </a:rPr>
              <a:t>pred </a:t>
            </a:r>
            <a:r>
              <a:rPr lang="sl-SI" sz="2400" dirty="0">
                <a:solidFill>
                  <a:schemeClr val="tx1"/>
                </a:solidFill>
              </a:rPr>
              <a:t>vaj</a:t>
            </a:r>
            <a:r>
              <a:rPr lang="en-US" sz="2400" dirty="0" err="1">
                <a:solidFill>
                  <a:schemeClr val="tx1"/>
                </a:solidFill>
              </a:rPr>
              <a:t>ami</a:t>
            </a:r>
            <a:r>
              <a:rPr lang="sl-SI" sz="2400" dirty="0">
                <a:solidFill>
                  <a:schemeClr val="tx1"/>
                </a:solidFill>
              </a:rPr>
              <a:t> pošljete e-pošto predavatelju</a:t>
            </a:r>
            <a:r>
              <a:rPr lang="en-US" sz="2400" dirty="0">
                <a:solidFill>
                  <a:schemeClr val="tx1"/>
                </a:solidFill>
              </a:rPr>
              <a:t> in </a:t>
            </a:r>
            <a:r>
              <a:rPr lang="en-US" sz="2400" dirty="0" err="1">
                <a:solidFill>
                  <a:schemeClr val="tx1"/>
                </a:solidFill>
              </a:rPr>
              <a:t>asistentki</a:t>
            </a:r>
            <a:r>
              <a:rPr lang="sl-SI" sz="2400" dirty="0">
                <a:solidFill>
                  <a:schemeClr val="tx1"/>
                </a:solidFill>
              </a:rPr>
              <a:t>, kjer </a:t>
            </a:r>
            <a:r>
              <a:rPr lang="en-US" sz="2400" dirty="0" err="1">
                <a:solidFill>
                  <a:schemeClr val="tx1"/>
                </a:solidFill>
              </a:rPr>
              <a:t>ju</a:t>
            </a:r>
            <a:r>
              <a:rPr lang="sl-SI" sz="2400" dirty="0">
                <a:solidFill>
                  <a:schemeClr val="tx1"/>
                </a:solidFill>
              </a:rPr>
              <a:t> o tem obvestite</a:t>
            </a:r>
          </a:p>
          <a:p>
            <a:pPr lvl="2"/>
            <a:r>
              <a:rPr lang="sl-SI" sz="2400" dirty="0">
                <a:solidFill>
                  <a:schemeClr val="tx1"/>
                </a:solidFill>
              </a:rPr>
              <a:t>Takrat vaje opravite na daljavo in oddate poročilo</a:t>
            </a:r>
          </a:p>
          <a:p>
            <a:r>
              <a:rPr lang="sl-SI" sz="2800" dirty="0">
                <a:solidFill>
                  <a:schemeClr val="tx1"/>
                </a:solidFill>
              </a:rPr>
              <a:t>V primeru večjih zdravstvenih težav se pogovorite s predavateljem o možnostih opravljanja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950357-D89B-434E-8E5C-19DD0D128E69}" type="slidenum">
              <a:rPr lang="sl-SI" smtClean="0"/>
              <a:pPr>
                <a:defRPr/>
              </a:pPr>
              <a:t>2</a:t>
            </a:fld>
            <a:endParaRPr lang="sl-SI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/>
              <a:t>Jolly</a:t>
            </a:r>
            <a:r>
              <a:rPr lang="sl-SI" dirty="0"/>
              <a:t> / Joker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2160590"/>
            <a:ext cx="5402561" cy="3880773"/>
          </a:xfrm>
        </p:spPr>
        <p:txBody>
          <a:bodyPr>
            <a:normAutofit/>
          </a:bodyPr>
          <a:lstStyle/>
          <a:p>
            <a:r>
              <a:rPr lang="sl-SI" dirty="0"/>
              <a:t>Na začetku leta imate na voljo </a:t>
            </a:r>
            <a:r>
              <a:rPr lang="sl-SI" dirty="0">
                <a:solidFill>
                  <a:srgbClr val="FF0000"/>
                </a:solidFill>
              </a:rPr>
              <a:t>tri (3) </a:t>
            </a:r>
            <a:r>
              <a:rPr lang="sl-SI" dirty="0" err="1">
                <a:solidFill>
                  <a:srgbClr val="FF0000"/>
                </a:solidFill>
              </a:rPr>
              <a:t>Jollye</a:t>
            </a:r>
            <a:r>
              <a:rPr lang="sl-SI" dirty="0"/>
              <a:t>. </a:t>
            </a:r>
          </a:p>
          <a:p>
            <a:r>
              <a:rPr lang="sl-SI" dirty="0"/>
              <a:t>Občasno bodo na voljo aktivnosti, s katerim boste lahko prislužili še dodatne </a:t>
            </a:r>
            <a:r>
              <a:rPr lang="sl-SI" dirty="0" err="1"/>
              <a:t>Jollye</a:t>
            </a:r>
            <a:r>
              <a:rPr lang="sl-SI" dirty="0"/>
              <a:t>. </a:t>
            </a:r>
          </a:p>
          <a:p>
            <a:r>
              <a:rPr lang="sl-SI" dirty="0"/>
              <a:t>Porabite jih, če ne opravite določene obveznosti, oz. če vas ni na vajah ali ne oddate pravočasno poročila.  </a:t>
            </a:r>
          </a:p>
          <a:p>
            <a:r>
              <a:rPr lang="sl-SI" dirty="0"/>
              <a:t>Če vam ob koncu predavanj ostane kak Jolly, ga boste lahko unovčili za dodatna 2% za izboljšanje pozitivne ocene pisnega izpita.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950357-D89B-434E-8E5C-19DD0D128E69}" type="slidenum">
              <a:rPr lang="sl-SI" smtClean="0"/>
              <a:pPr>
                <a:defRPr/>
              </a:pPr>
              <a:t>3</a:t>
            </a:fld>
            <a:endParaRPr lang="sl-SI"/>
          </a:p>
        </p:txBody>
      </p:sp>
      <p:pic>
        <p:nvPicPr>
          <p:cNvPr id="1026" name="Picture 2" descr="Image result for joker card pictur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02048">
            <a:off x="6423198" y="384985"/>
            <a:ext cx="2287238" cy="34749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0577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/>
              <a:t>Jolly</a:t>
            </a:r>
            <a:r>
              <a:rPr lang="sl-SI" dirty="0"/>
              <a:t> / Joker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2160590"/>
            <a:ext cx="5402561" cy="3880773"/>
          </a:xfrm>
        </p:spPr>
        <p:txBody>
          <a:bodyPr>
            <a:normAutofit/>
          </a:bodyPr>
          <a:lstStyle/>
          <a:p>
            <a:r>
              <a:rPr lang="sl-SI" dirty="0"/>
              <a:t>Če vam </a:t>
            </a:r>
            <a:r>
              <a:rPr lang="sl-SI" dirty="0" err="1"/>
              <a:t>Jollyev</a:t>
            </a:r>
            <a:r>
              <a:rPr lang="sl-SI" dirty="0"/>
              <a:t> </a:t>
            </a:r>
            <a:r>
              <a:rPr lang="sl-SI" dirty="0">
                <a:solidFill>
                  <a:srgbClr val="FF0000"/>
                </a:solidFill>
              </a:rPr>
              <a:t>VMES</a:t>
            </a:r>
            <a:r>
              <a:rPr lang="sl-SI" dirty="0"/>
              <a:t> zmanjka (dosežete negativno število), </a:t>
            </a:r>
            <a:r>
              <a:rPr lang="sl-SI" dirty="0">
                <a:solidFill>
                  <a:srgbClr val="FF0000"/>
                </a:solidFill>
              </a:rPr>
              <a:t>predmeta</a:t>
            </a:r>
            <a:r>
              <a:rPr lang="sl-SI" dirty="0">
                <a:solidFill>
                  <a:schemeClr val="tx1"/>
                </a:solidFill>
              </a:rPr>
              <a:t> to leto </a:t>
            </a:r>
            <a:r>
              <a:rPr lang="sl-SI" dirty="0">
                <a:solidFill>
                  <a:srgbClr val="FF0000"/>
                </a:solidFill>
              </a:rPr>
              <a:t>ne morete opraviti</a:t>
            </a:r>
            <a:r>
              <a:rPr lang="sl-SI" dirty="0"/>
              <a:t>.</a:t>
            </a:r>
          </a:p>
          <a:p>
            <a:pPr marL="0" indent="0">
              <a:buNone/>
            </a:pPr>
            <a:r>
              <a:rPr lang="sl-SI" dirty="0"/>
              <a:t> </a:t>
            </a:r>
          </a:p>
          <a:p>
            <a:r>
              <a:rPr lang="sl-SI" dirty="0"/>
              <a:t>Če se zgodi, da vaše število </a:t>
            </a:r>
            <a:r>
              <a:rPr lang="sl-SI" dirty="0" err="1"/>
              <a:t>Jollyev</a:t>
            </a:r>
            <a:r>
              <a:rPr lang="sl-SI" dirty="0"/>
              <a:t> postane negativno (</a:t>
            </a:r>
            <a:r>
              <a:rPr lang="sl-SI" dirty="0">
                <a:solidFill>
                  <a:srgbClr val="FF0000"/>
                </a:solidFill>
              </a:rPr>
              <a:t>evidenco vodite sami</a:t>
            </a:r>
            <a:r>
              <a:rPr lang="sl-SI" dirty="0"/>
              <a:t>), se lahko v roku 3 dni </a:t>
            </a:r>
            <a:r>
              <a:rPr lang="sl-SI" dirty="0">
                <a:solidFill>
                  <a:srgbClr val="FF0000"/>
                </a:solidFill>
              </a:rPr>
              <a:t>dogovorite za </a:t>
            </a:r>
            <a:r>
              <a:rPr lang="sl-SI" dirty="0" err="1">
                <a:solidFill>
                  <a:srgbClr val="FF0000"/>
                </a:solidFill>
              </a:rPr>
              <a:t>gov</a:t>
            </a:r>
            <a:r>
              <a:rPr lang="sl-SI" dirty="0">
                <a:solidFill>
                  <a:srgbClr val="FF0000"/>
                </a:solidFill>
              </a:rPr>
              <a:t>. uro, </a:t>
            </a:r>
            <a:r>
              <a:rPr lang="sl-SI" dirty="0">
                <a:solidFill>
                  <a:schemeClr val="tx1"/>
                </a:solidFill>
              </a:rPr>
              <a:t>kjer se pogovorite, če obstajajo možnosti, da bi izpit </a:t>
            </a:r>
            <a:r>
              <a:rPr lang="sl-SI" dirty="0"/>
              <a:t>še vedno lahko opravljali letos. </a:t>
            </a:r>
          </a:p>
          <a:p>
            <a:pPr marL="0" indent="0">
              <a:buNone/>
            </a:pPr>
            <a:endParaRPr lang="sl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950357-D89B-434E-8E5C-19DD0D128E69}" type="slidenum">
              <a:rPr lang="sl-SI" smtClean="0"/>
              <a:pPr>
                <a:defRPr/>
              </a:pPr>
              <a:t>4</a:t>
            </a:fld>
            <a:endParaRPr lang="sl-SI"/>
          </a:p>
        </p:txBody>
      </p:sp>
      <p:pic>
        <p:nvPicPr>
          <p:cNvPr id="1026" name="Picture 2" descr="Image result for joker card pictur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02048">
            <a:off x="6423198" y="384985"/>
            <a:ext cx="2287238" cy="34749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20231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Poročila o vajah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Poročila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delu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vajah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boste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oddajali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preko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spletne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učilnice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</a:t>
            </a:r>
            <a:r>
              <a:rPr lang="en-US" sz="19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predpisanega</a:t>
            </a:r>
            <a:r>
              <a:rPr lang="en-US" sz="19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roka</a:t>
            </a:r>
            <a:r>
              <a:rPr lang="sl-SI" sz="19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-apple-system"/>
              </a:rPr>
              <a:t>Če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-apple-system"/>
              </a:rPr>
              <a:t>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-apple-system"/>
              </a:rPr>
              <a:t>rok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-apple-system"/>
              </a:rPr>
              <a:t>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-apple-system"/>
              </a:rPr>
              <a:t>zamudite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-apple-system"/>
              </a:rPr>
              <a:t>,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-apple-system"/>
              </a:rPr>
              <a:t>poročilo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-apple-system"/>
              </a:rPr>
              <a:t> ne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-apple-system"/>
              </a:rPr>
              <a:t>bo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-apple-system"/>
              </a:rPr>
              <a:t>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-apple-system"/>
              </a:rPr>
              <a:t>sprejeto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-apple-system"/>
              </a:rPr>
              <a:t> (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-apple-system"/>
              </a:rPr>
              <a:t>izgubite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-apple-system"/>
              </a:rPr>
              <a:t> 1 Jolly)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sl-SI" sz="1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l-SI" sz="1900" dirty="0">
                <a:latin typeface="Arial" panose="020B0604020202020204" pitchFamily="34" charset="0"/>
                <a:cs typeface="Arial" panose="020B0604020202020204" pitchFamily="34" charset="0"/>
              </a:rPr>
              <a:t>Če poročila ne oddate (niti takega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ne</a:t>
            </a:r>
            <a:r>
              <a:rPr lang="sl-SI" sz="1900" dirty="0">
                <a:latin typeface="Arial" panose="020B0604020202020204" pitchFamily="34" charset="0"/>
                <a:cs typeface="Arial" panose="020B0604020202020204" pitchFamily="34" charset="0"/>
              </a:rPr>
              <a:t>, da uveljavljate Jollya), izgubite  </a:t>
            </a:r>
            <a:r>
              <a:rPr lang="sl-SI" sz="1900" b="1" dirty="0">
                <a:latin typeface="Arial" panose="020B0604020202020204" pitchFamily="34" charset="0"/>
                <a:cs typeface="Arial" panose="020B0604020202020204" pitchFamily="34" charset="0"/>
              </a:rPr>
              <a:t>dva</a:t>
            </a:r>
            <a:r>
              <a:rPr lang="sl-SI" sz="1900" dirty="0">
                <a:latin typeface="Arial" panose="020B0604020202020204" pitchFamily="34" charset="0"/>
                <a:cs typeface="Arial" panose="020B0604020202020204" pitchFamily="34" charset="0"/>
              </a:rPr>
              <a:t> Jollya. </a:t>
            </a:r>
          </a:p>
          <a:p>
            <a:r>
              <a:rPr lang="sl-SI" sz="1900" dirty="0">
                <a:latin typeface="Arial" panose="020B0604020202020204" pitchFamily="34" charset="0"/>
                <a:cs typeface="Arial" panose="020B0604020202020204" pitchFamily="34" charset="0"/>
              </a:rPr>
              <a:t>Če ste na vajah bili, pa se vam poročila ne ljubi napisati ali če vas na vajah ni bilo, namesto njega "oddate" </a:t>
            </a:r>
            <a:r>
              <a:rPr lang="sl-SI" sz="1900" dirty="0" err="1">
                <a:latin typeface="Arial" panose="020B0604020202020204" pitchFamily="34" charset="0"/>
                <a:cs typeface="Arial" panose="020B0604020202020204" pitchFamily="34" charset="0"/>
              </a:rPr>
              <a:t>Jollya</a:t>
            </a:r>
            <a:r>
              <a:rPr lang="sl-SI" sz="1900" dirty="0">
                <a:latin typeface="Arial" panose="020B0604020202020204" pitchFamily="34" charset="0"/>
                <a:cs typeface="Arial" panose="020B0604020202020204" pitchFamily="34" charset="0"/>
              </a:rPr>
              <a:t> – pač napišete, da uveljavljate </a:t>
            </a:r>
            <a:r>
              <a:rPr lang="sl-SI" sz="1900" dirty="0" err="1">
                <a:latin typeface="Arial" panose="020B0604020202020204" pitchFamily="34" charset="0"/>
                <a:cs typeface="Arial" panose="020B0604020202020204" pitchFamily="34" charset="0"/>
              </a:rPr>
              <a:t>Jollya</a:t>
            </a:r>
            <a:r>
              <a:rPr lang="sl-SI" sz="19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sl-SI" sz="1900" b="1" dirty="0">
                <a:latin typeface="Arial" panose="020B0604020202020204" pitchFamily="34" charset="0"/>
                <a:cs typeface="Arial" panose="020B0604020202020204" pitchFamily="34" charset="0"/>
              </a:rPr>
              <a:t>S tem ga seveda izgubite … (a samo enega)</a:t>
            </a:r>
            <a:endParaRPr lang="en-US" sz="19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900" b="0" i="0" dirty="0" err="1">
                <a:solidFill>
                  <a:srgbClr val="495057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Če</a:t>
            </a:r>
            <a:r>
              <a:rPr lang="en-US" sz="1900" b="0" i="0" dirty="0">
                <a:solidFill>
                  <a:srgbClr val="495057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b="0" i="0" dirty="0" err="1">
                <a:solidFill>
                  <a:srgbClr val="495057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kot</a:t>
            </a:r>
            <a:r>
              <a:rPr lang="en-US" sz="1900" b="0" i="0" dirty="0">
                <a:solidFill>
                  <a:srgbClr val="495057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b="0" i="0" dirty="0" err="1">
                <a:solidFill>
                  <a:srgbClr val="495057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oceno</a:t>
            </a:r>
            <a:r>
              <a:rPr lang="en-US" sz="1900" b="0" i="0" dirty="0">
                <a:solidFill>
                  <a:srgbClr val="495057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b="0" i="0" dirty="0" err="1">
                <a:solidFill>
                  <a:srgbClr val="495057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poročila</a:t>
            </a:r>
            <a:r>
              <a:rPr lang="en-US" sz="1900" b="0" i="0" dirty="0">
                <a:solidFill>
                  <a:srgbClr val="495057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b="0" i="0" dirty="0" err="1">
                <a:solidFill>
                  <a:srgbClr val="495057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dobite</a:t>
            </a:r>
            <a:r>
              <a:rPr lang="en-US" sz="1900" b="0" i="0" dirty="0">
                <a:solidFill>
                  <a:srgbClr val="495057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1900" b="1" i="0" dirty="0" err="1">
                <a:solidFill>
                  <a:srgbClr val="495057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popraviti</a:t>
            </a:r>
            <a:r>
              <a:rPr lang="en-US" sz="1900" b="0" i="0" dirty="0">
                <a:solidFill>
                  <a:srgbClr val="495057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900" b="0" i="0" dirty="0" err="1">
                <a:solidFill>
                  <a:srgbClr val="495057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morate</a:t>
            </a:r>
            <a:r>
              <a:rPr lang="en-US" sz="1900" b="0" i="0" dirty="0">
                <a:solidFill>
                  <a:srgbClr val="495057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v </a:t>
            </a:r>
            <a:r>
              <a:rPr lang="en-US" sz="1900" b="0" i="0" dirty="0" err="1">
                <a:solidFill>
                  <a:srgbClr val="495057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roku</a:t>
            </a:r>
            <a:r>
              <a:rPr lang="en-US" sz="1900" b="0" i="0" dirty="0">
                <a:solidFill>
                  <a:srgbClr val="495057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5 </a:t>
            </a:r>
            <a:r>
              <a:rPr lang="en-US" sz="1900" b="0" i="0" dirty="0" err="1">
                <a:solidFill>
                  <a:srgbClr val="495057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dni</a:t>
            </a:r>
            <a:r>
              <a:rPr lang="en-US" sz="1900" b="0" i="0" dirty="0">
                <a:solidFill>
                  <a:srgbClr val="495057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po </a:t>
            </a:r>
            <a:r>
              <a:rPr lang="en-US" sz="1900" b="0" i="0" dirty="0" err="1">
                <a:solidFill>
                  <a:srgbClr val="495057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prejetju</a:t>
            </a:r>
            <a:r>
              <a:rPr lang="en-US" sz="1900" b="0" i="0" dirty="0">
                <a:solidFill>
                  <a:srgbClr val="495057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b="0" i="0" dirty="0" err="1">
                <a:solidFill>
                  <a:srgbClr val="495057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ocene</a:t>
            </a:r>
            <a:r>
              <a:rPr lang="en-US" sz="1900" b="0" i="0" dirty="0">
                <a:solidFill>
                  <a:srgbClr val="495057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b="0" i="0" dirty="0" err="1">
                <a:solidFill>
                  <a:srgbClr val="495057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oddati</a:t>
            </a:r>
            <a:r>
              <a:rPr lang="en-US" sz="1900" b="0" i="0" dirty="0">
                <a:solidFill>
                  <a:srgbClr val="495057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b="0" i="0" dirty="0" err="1">
                <a:solidFill>
                  <a:srgbClr val="495057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popravljeno</a:t>
            </a:r>
            <a:r>
              <a:rPr lang="en-US" sz="1900" b="0" i="0" dirty="0">
                <a:solidFill>
                  <a:srgbClr val="495057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b="0" i="0" dirty="0" err="1">
                <a:solidFill>
                  <a:srgbClr val="495057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poročilo</a:t>
            </a:r>
            <a:r>
              <a:rPr lang="en-US" sz="1900" b="0" i="0" dirty="0">
                <a:solidFill>
                  <a:srgbClr val="495057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900" b="0" i="0" dirty="0" err="1">
                <a:solidFill>
                  <a:srgbClr val="495057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Če</a:t>
            </a:r>
            <a:r>
              <a:rPr lang="en-US" sz="1900" b="0" i="0" dirty="0">
                <a:solidFill>
                  <a:srgbClr val="495057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b="0" i="0" dirty="0" err="1">
                <a:solidFill>
                  <a:srgbClr val="495057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tega</a:t>
            </a:r>
            <a:r>
              <a:rPr lang="en-US" sz="1900" b="0" i="0" dirty="0">
                <a:solidFill>
                  <a:srgbClr val="495057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ne </a:t>
            </a:r>
            <a:r>
              <a:rPr lang="en-US" sz="1900" b="0" i="0" dirty="0" err="1">
                <a:solidFill>
                  <a:srgbClr val="495057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storite</a:t>
            </a:r>
            <a:r>
              <a:rPr lang="en-US" sz="1900" b="0" i="0" dirty="0">
                <a:solidFill>
                  <a:srgbClr val="495057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1900" b="1" i="0" dirty="0">
                <a:solidFill>
                  <a:srgbClr val="495057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1900" b="1" i="0" dirty="0" err="1">
                <a:solidFill>
                  <a:srgbClr val="495057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izgubite</a:t>
            </a:r>
            <a:r>
              <a:rPr lang="en-US" sz="1900" b="1" i="0" dirty="0">
                <a:solidFill>
                  <a:srgbClr val="495057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1 Jolly</a:t>
            </a:r>
            <a:r>
              <a:rPr lang="en-US" sz="1900" b="0" i="0" dirty="0">
                <a:solidFill>
                  <a:srgbClr val="495057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900" b="0" i="0" dirty="0" err="1">
                <a:solidFill>
                  <a:srgbClr val="495057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drugače</a:t>
            </a:r>
            <a:r>
              <a:rPr lang="en-US" sz="1900" b="0" i="0" dirty="0">
                <a:solidFill>
                  <a:srgbClr val="495057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pa se </a:t>
            </a:r>
            <a:r>
              <a:rPr lang="en-US" sz="1900" b="0" i="0" dirty="0" err="1">
                <a:solidFill>
                  <a:srgbClr val="495057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ocena</a:t>
            </a:r>
            <a:r>
              <a:rPr lang="en-US" sz="1900" b="0" i="0" dirty="0">
                <a:solidFill>
                  <a:srgbClr val="495057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b="0" i="0" dirty="0" err="1">
                <a:solidFill>
                  <a:srgbClr val="495057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spremeni</a:t>
            </a:r>
            <a:r>
              <a:rPr lang="en-US" sz="1900" b="0" i="0" dirty="0">
                <a:solidFill>
                  <a:srgbClr val="495057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v </a:t>
            </a:r>
            <a:r>
              <a:rPr lang="en-US" sz="1900" b="1" i="0" dirty="0" err="1">
                <a:solidFill>
                  <a:srgbClr val="495057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opravljeno</a:t>
            </a:r>
            <a:r>
              <a:rPr lang="en-US" sz="1900" b="0" i="0" dirty="0">
                <a:solidFill>
                  <a:srgbClr val="495057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 </a:t>
            </a:r>
          </a:p>
          <a:p>
            <a:endParaRPr lang="sl-SI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l-SI" sz="1900" dirty="0">
                <a:latin typeface="Arial" panose="020B0604020202020204" pitchFamily="34" charset="0"/>
                <a:cs typeface="Arial" panose="020B0604020202020204" pitchFamily="34" charset="0"/>
              </a:rPr>
              <a:t>Pazite, da ne pridete v neg. stanje!</a:t>
            </a:r>
          </a:p>
          <a:p>
            <a:endParaRPr lang="sl-SI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950357-D89B-434E-8E5C-19DD0D128E69}" type="slidenum">
              <a:rPr lang="sl-SI" smtClean="0"/>
              <a:pPr>
                <a:defRPr/>
              </a:pPr>
              <a:t>5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152786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Obveznosti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imeti</a:t>
            </a:r>
            <a:r>
              <a:rPr lang="en-US" dirty="0"/>
              <a:t> </a:t>
            </a:r>
            <a:r>
              <a:rPr lang="en-US" b="1" dirty="0" err="1"/>
              <a:t>opravljene</a:t>
            </a:r>
            <a:r>
              <a:rPr lang="en-US" b="1" dirty="0"/>
              <a:t> </a:t>
            </a:r>
            <a:r>
              <a:rPr lang="en-US" b="1" dirty="0" err="1"/>
              <a:t>vaje</a:t>
            </a:r>
            <a:r>
              <a:rPr lang="en-US" dirty="0"/>
              <a:t>, </a:t>
            </a:r>
            <a:r>
              <a:rPr lang="sl-SI" dirty="0"/>
              <a:t>torej </a:t>
            </a:r>
            <a:r>
              <a:rPr lang="en-US" dirty="0" err="1"/>
              <a:t>ves</a:t>
            </a:r>
            <a:r>
              <a:rPr lang="en-US" dirty="0"/>
              <a:t> </a:t>
            </a:r>
            <a:r>
              <a:rPr lang="en-US" dirty="0" err="1"/>
              <a:t>čas</a:t>
            </a:r>
            <a:r>
              <a:rPr lang="en-US" dirty="0"/>
              <a:t> </a:t>
            </a:r>
            <a:r>
              <a:rPr lang="sl-SI" dirty="0"/>
              <a:t>nenegativno število Jollyev</a:t>
            </a:r>
            <a:endParaRPr lang="en-US" dirty="0"/>
          </a:p>
          <a:p>
            <a:r>
              <a:rPr lang="en-US" dirty="0" err="1"/>
              <a:t>dobiti</a:t>
            </a:r>
            <a:r>
              <a:rPr lang="en-US" dirty="0"/>
              <a:t> </a:t>
            </a:r>
            <a:r>
              <a:rPr lang="en-US" dirty="0" err="1"/>
              <a:t>pozitivno</a:t>
            </a:r>
            <a:r>
              <a:rPr lang="en-US" dirty="0"/>
              <a:t> </a:t>
            </a:r>
            <a:r>
              <a:rPr lang="en-US" dirty="0" err="1"/>
              <a:t>oceno</a:t>
            </a:r>
            <a:r>
              <a:rPr lang="en-US" dirty="0"/>
              <a:t>, </a:t>
            </a:r>
            <a:r>
              <a:rPr lang="en-US" dirty="0" err="1"/>
              <a:t>ki</a:t>
            </a:r>
            <a:r>
              <a:rPr lang="en-US" dirty="0"/>
              <a:t> jo </a:t>
            </a:r>
            <a:r>
              <a:rPr lang="en-US" dirty="0" err="1"/>
              <a:t>sestavlja</a:t>
            </a:r>
            <a:r>
              <a:rPr lang="en-US" dirty="0"/>
              <a:t>:</a:t>
            </a:r>
          </a:p>
          <a:p>
            <a:pPr lvl="1"/>
            <a:r>
              <a:rPr lang="en-US" b="1" dirty="0" err="1"/>
              <a:t>ocena</a:t>
            </a:r>
            <a:r>
              <a:rPr lang="en-US" b="1" dirty="0"/>
              <a:t> </a:t>
            </a:r>
            <a:r>
              <a:rPr lang="en-US" b="1" dirty="0" err="1"/>
              <a:t>pisnega</a:t>
            </a:r>
            <a:r>
              <a:rPr lang="en-US" b="1" dirty="0"/>
              <a:t> </a:t>
            </a:r>
            <a:r>
              <a:rPr lang="en-US" b="1" dirty="0" err="1"/>
              <a:t>dela</a:t>
            </a:r>
            <a:r>
              <a:rPr lang="en-US" dirty="0"/>
              <a:t>: </a:t>
            </a:r>
          </a:p>
          <a:p>
            <a:pPr lvl="2"/>
            <a:r>
              <a:rPr lang="en-US" dirty="0" err="1"/>
              <a:t>pisni</a:t>
            </a:r>
            <a:r>
              <a:rPr lang="en-US" dirty="0"/>
              <a:t> del </a:t>
            </a:r>
            <a:r>
              <a:rPr lang="en-US" dirty="0" err="1"/>
              <a:t>imate</a:t>
            </a:r>
            <a:r>
              <a:rPr lang="en-US" dirty="0"/>
              <a:t> </a:t>
            </a:r>
            <a:r>
              <a:rPr lang="en-US" dirty="0" err="1"/>
              <a:t>opravljen</a:t>
            </a:r>
            <a:r>
              <a:rPr lang="en-US" dirty="0"/>
              <a:t>, </a:t>
            </a:r>
            <a:r>
              <a:rPr lang="en-US" dirty="0" err="1"/>
              <a:t>če</a:t>
            </a:r>
            <a:r>
              <a:rPr lang="en-US" dirty="0"/>
              <a:t> </a:t>
            </a:r>
            <a:r>
              <a:rPr lang="en-US" dirty="0" err="1"/>
              <a:t>ste</a:t>
            </a:r>
            <a:r>
              <a:rPr lang="en-US" dirty="0"/>
              <a:t>  </a:t>
            </a:r>
            <a:r>
              <a:rPr lang="en-US" dirty="0" err="1"/>
              <a:t>dosegli</a:t>
            </a:r>
            <a:r>
              <a:rPr lang="en-US" dirty="0"/>
              <a:t> </a:t>
            </a:r>
            <a:r>
              <a:rPr lang="en-US" b="1" dirty="0" err="1"/>
              <a:t>vsaj</a:t>
            </a:r>
            <a:r>
              <a:rPr lang="en-US" b="1" dirty="0"/>
              <a:t> 50T </a:t>
            </a:r>
            <a:r>
              <a:rPr lang="sl-SI" b="1" dirty="0"/>
              <a:t>od 100T</a:t>
            </a:r>
          </a:p>
          <a:p>
            <a:pPr lvl="2"/>
            <a:r>
              <a:rPr lang="sl-SI" b="1" dirty="0"/>
              <a:t>Ko imate pisni del opravljen, </a:t>
            </a:r>
            <a:r>
              <a:rPr lang="sl-SI" dirty="0"/>
              <a:t>se doseženim točkam prištejejo preostali Jolly-i * 2</a:t>
            </a:r>
            <a:endParaRPr lang="en-US" dirty="0"/>
          </a:p>
          <a:p>
            <a:pPr lvl="1"/>
            <a:r>
              <a:rPr lang="en-US" b="1" dirty="0" err="1"/>
              <a:t>ocen</a:t>
            </a:r>
            <a:r>
              <a:rPr lang="sl-SI" b="1" dirty="0"/>
              <a:t>a</a:t>
            </a:r>
            <a:r>
              <a:rPr lang="en-US" b="1" dirty="0"/>
              <a:t> </a:t>
            </a:r>
            <a:r>
              <a:rPr lang="en-US" b="1" dirty="0" err="1"/>
              <a:t>ust</a:t>
            </a:r>
            <a:r>
              <a:rPr lang="sl-SI" b="1" dirty="0"/>
              <a:t>n</a:t>
            </a:r>
            <a:r>
              <a:rPr lang="en-US" b="1" dirty="0" err="1"/>
              <a:t>ega</a:t>
            </a:r>
            <a:r>
              <a:rPr lang="en-US" b="1" dirty="0"/>
              <a:t> </a:t>
            </a:r>
            <a:r>
              <a:rPr lang="en-US" b="1" dirty="0" err="1"/>
              <a:t>dela</a:t>
            </a:r>
            <a:r>
              <a:rPr lang="en-US" dirty="0"/>
              <a:t> - </a:t>
            </a:r>
            <a:r>
              <a:rPr lang="en-US" dirty="0" err="1"/>
              <a:t>seminarsk</a:t>
            </a:r>
            <a:r>
              <a:rPr lang="sl-SI" dirty="0"/>
              <a:t>a</a:t>
            </a:r>
            <a:r>
              <a:rPr lang="en-US" dirty="0"/>
              <a:t> </a:t>
            </a:r>
            <a:r>
              <a:rPr lang="en-US" dirty="0" err="1"/>
              <a:t>nalog</a:t>
            </a:r>
            <a:r>
              <a:rPr lang="sl-SI" dirty="0"/>
              <a:t>a z zagovorom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950357-D89B-434E-8E5C-19DD0D128E69}" type="slidenum">
              <a:rPr lang="sl-SI" smtClean="0"/>
              <a:pPr>
                <a:defRPr/>
              </a:pPr>
              <a:t>6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2188750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Računalniška orodja &amp;#x0D;&amp;#x0A;v matematiki&amp;quot;&quot;/&gt;&lt;property id=&quot;20307&quot; value=&quot;256&quot;/&gt;&lt;/object&gt;&lt;object type=&quot;3&quot; unique_id=&quot;10005&quot;&gt;&lt;property id=&quot;20148&quot; value=&quot;5&quot;/&gt;&lt;property id=&quot;20300&quot; value=&quot;Slide 2 - &amp;quot;Kdo - predavatelj&amp;quot;&quot;/&gt;&lt;property id=&quot;20307&quot; value=&quot;258&quot;/&gt;&lt;/object&gt;&lt;object type=&quot;3&quot; unique_id=&quot;10006&quot;&gt;&lt;property id=&quot;20148&quot; value=&quot;5&quot;/&gt;&lt;property id=&quot;20300&quot; value=&quot;Slide 4 - &amp;quot;Namen predmeta&amp;quot;&quot;/&gt;&lt;property id=&quot;20307&quot; value=&quot;271&quot;/&gt;&lt;/object&gt;&lt;object type=&quot;3&quot; unique_id=&quot;10007&quot;&gt;&lt;property id=&quot;20148&quot; value=&quot;5&quot;/&gt;&lt;property id=&quot;20300&quot; value=&quot;Slide 6 - &amp;quot;Vsebina predmeta&amp;quot;&quot;/&gt;&lt;property id=&quot;20307&quot; value=&quot;266&quot;/&gt;&lt;/object&gt;&lt;object type=&quot;3&quot; unique_id=&quot;10008&quot;&gt;&lt;property id=&quot;20148&quot; value=&quot;5&quot;/&gt;&lt;property id=&quot;20300&quot; value=&quot;Slide 7 - &amp;quot;Splošna pravila uporabe prosojnic (in ostalega študijskega gradiva pri ROM)&amp;quot;&quot;/&gt;&lt;property id=&quot;20307&quot; value=&quot;257&quot;/&gt;&lt;/object&gt;&lt;object type=&quot;3&quot; unique_id=&quot;10009&quot;&gt;&lt;property id=&quot;20148&quot; value=&quot;5&quot;/&gt;&lt;property id=&quot;20300&quot; value=&quot;Slide 8 - &amp;quot;Predavanja&amp;quot;&quot;/&gt;&lt;property id=&quot;20307&quot; value=&quot;259&quot;/&gt;&lt;/object&gt;&lt;object type=&quot;3&quot; unique_id=&quot;10011&quot;&gt;&lt;property id=&quot;20148&quot; value=&quot;5&quot;/&gt;&lt;property id=&quot;20300&quot; value=&quot;Slide 9 - &amp;quot;Vaje&amp;quot;&quot;/&gt;&lt;property id=&quot;20307&quot; value=&quot;262&quot;/&gt;&lt;/object&gt;&lt;object type=&quot;3&quot; unique_id=&quot;10012&quot;&gt;&lt;property id=&quot;20148&quot; value=&quot;5&quot;/&gt;&lt;property id=&quot;20300&quot; value=&quot;Slide 10 - &amp;quot;Obveznosti&amp;quot;&quot;/&gt;&lt;property id=&quot;20307&quot; value=&quot;268&quot;/&gt;&lt;/object&gt;&lt;object type=&quot;3&quot; unique_id=&quot;10014&quot;&gt;&lt;property id=&quot;20148&quot; value=&quot;5&quot;/&gt;&lt;property id=&quot;20300&quot; value=&quot;Slide 11 - &amp;quot;Obveznosti&amp;quot;&quot;/&gt;&lt;property id=&quot;20307&quot; value=&quot;276&quot;/&gt;&lt;/object&gt;&lt;object type=&quot;3&quot; unique_id=&quot;10015&quot;&gt;&lt;property id=&quot;20148&quot; value=&quot;5&quot;/&gt;&lt;property id=&quot;20300&quot; value=&quot;Slide 12 - &amp;quot;Izjava&amp;quot;&quot;/&gt;&lt;property id=&quot;20307&quot; value=&quot;273&quot;/&gt;&lt;/object&gt;&lt;object type=&quot;3&quot; unique_id=&quot;10016&quot;&gt;&lt;property id=&quot;20148&quot; value=&quot;5&quot;/&gt;&lt;property id=&quot;20300&quot; value=&quot;Slide 13 - &amp;quot;Način opravljanja nalog&amp;quot;&quot;/&gt;&lt;property id=&quot;20307&quot; value=&quot;274&quot;/&gt;&lt;/object&gt;&lt;object type=&quot;3&quot; unique_id=&quot;10017&quot;&gt;&lt;property id=&quot;20148&quot; value=&quot;5&quot;/&gt;&lt;property id=&quot;20300&quot; value=&quot;Slide 14 - &amp;quot;Spletna učilnica&amp;quot;&quot;/&gt;&lt;property id=&quot;20307&quot; value=&quot;267&quot;/&gt;&lt;/object&gt;&lt;object type=&quot;3&quot; unique_id=&quot;10374&quot;&gt;&lt;property id=&quot;20148&quot; value=&quot;5&quot;/&gt;&lt;property id=&quot;20300&quot; value=&quot;Slide 3 - &amp;quot;Kdo - asistent&amp;quot;&quot;/&gt;&lt;property id=&quot;20307&quot; value=&quot;277&quot;/&gt;&lt;/object&gt;&lt;object type=&quot;3&quot; unique_id=&quot;10407&quot;&gt;&lt;property id=&quot;20148&quot; value=&quot;5&quot;/&gt;&lt;property id=&quot;20300&quot; value=&quot;Slide 15 - &amp;quot;Da ne bo ravno 13 prosojnic &amp;quot;&quot;/&gt;&lt;property id=&quot;20307&quot; value=&quot;278&quot;/&gt;&lt;/object&gt;&lt;object type=&quot;3&quot; unique_id=&quot;10424&quot;&gt;&lt;property id=&quot;20148&quot; value=&quot;5&quot;/&gt;&lt;property id=&quot;20300&quot; value=&quot;Slide 5 - &amp;quot;Zakaj&amp;quot;&quot;/&gt;&lt;property id=&quot;20307&quot; value=&quot;279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1767</TotalTime>
  <Words>425</Words>
  <Application>Microsoft Office PowerPoint</Application>
  <PresentationFormat>On-screen Show (4:3)</PresentationFormat>
  <Paragraphs>40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-apple-system</vt:lpstr>
      <vt:lpstr>Arial</vt:lpstr>
      <vt:lpstr>Calibri</vt:lpstr>
      <vt:lpstr>Times New Roman</vt:lpstr>
      <vt:lpstr>Trebuchet MS</vt:lpstr>
      <vt:lpstr>Wingdings 3</vt:lpstr>
      <vt:lpstr>Facet</vt:lpstr>
      <vt:lpstr>Programiranje 1 o obveznostih </vt:lpstr>
      <vt:lpstr>Vaje</vt:lpstr>
      <vt:lpstr>Jolly / Joker</vt:lpstr>
      <vt:lpstr>Jolly / Joker</vt:lpstr>
      <vt:lpstr>Poročila o vajah</vt:lpstr>
      <vt:lpstr>Obveznosti</vt:lpstr>
    </vt:vector>
  </TitlesOfParts>
  <Company>FMF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Matija Lokar</dc:creator>
  <cp:lastModifiedBy>Lokar, Matija</cp:lastModifiedBy>
  <cp:revision>94</cp:revision>
  <dcterms:created xsi:type="dcterms:W3CDTF">2006-09-27T08:07:01Z</dcterms:created>
  <dcterms:modified xsi:type="dcterms:W3CDTF">2021-09-28T06:34:40Z</dcterms:modified>
</cp:coreProperties>
</file>