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7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theme/theme8.xml" ContentType="application/vnd.openxmlformats-officedocument.theme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theme/theme9.xml" ContentType="application/vnd.openxmlformats-officedocument.theme+xml"/>
  <Override PartName="/ppt/theme/theme10.xml" ContentType="application/vnd.openxmlformats-officedocument.theme+xml"/>
  <Override PartName="/ppt/theme/theme11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2" r:id="rId1"/>
    <p:sldMasterId id="2147483713" r:id="rId2"/>
    <p:sldMasterId id="2147483714" r:id="rId3"/>
    <p:sldMasterId id="2147483715" r:id="rId4"/>
    <p:sldMasterId id="2147483760" r:id="rId5"/>
    <p:sldMasterId id="2147483772" r:id="rId6"/>
    <p:sldMasterId id="2147483784" r:id="rId7"/>
    <p:sldMasterId id="2147483796" r:id="rId8"/>
    <p:sldMasterId id="2147483808" r:id="rId9"/>
  </p:sldMasterIdLst>
  <p:notesMasterIdLst>
    <p:notesMasterId r:id="rId29"/>
  </p:notesMasterIdLst>
  <p:handoutMasterIdLst>
    <p:handoutMasterId r:id="rId30"/>
  </p:handoutMasterIdLst>
  <p:sldIdLst>
    <p:sldId id="288" r:id="rId10"/>
    <p:sldId id="289" r:id="rId11"/>
    <p:sldId id="295" r:id="rId12"/>
    <p:sldId id="325" r:id="rId13"/>
    <p:sldId id="324" r:id="rId14"/>
    <p:sldId id="319" r:id="rId15"/>
    <p:sldId id="303" r:id="rId16"/>
    <p:sldId id="322" r:id="rId17"/>
    <p:sldId id="323" r:id="rId18"/>
    <p:sldId id="304" r:id="rId19"/>
    <p:sldId id="306" r:id="rId20"/>
    <p:sldId id="307" r:id="rId21"/>
    <p:sldId id="327" r:id="rId22"/>
    <p:sldId id="314" r:id="rId23"/>
    <p:sldId id="326" r:id="rId24"/>
    <p:sldId id="328" r:id="rId25"/>
    <p:sldId id="311" r:id="rId26"/>
    <p:sldId id="321" r:id="rId27"/>
    <p:sldId id="312" r:id="rId28"/>
  </p:sldIdLst>
  <p:sldSz cx="9144000" cy="6858000" type="screen4x3"/>
  <p:notesSz cx="7099300" cy="10234613"/>
  <p:custDataLst>
    <p:tags r:id="rId31"/>
  </p:custDataLst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279" autoAdjust="0"/>
    <p:restoredTop sz="94636" autoAdjust="0"/>
  </p:normalViewPr>
  <p:slideViewPr>
    <p:cSldViewPr>
      <p:cViewPr varScale="1">
        <p:scale>
          <a:sx n="66" d="100"/>
          <a:sy n="66" d="100"/>
        </p:scale>
        <p:origin x="1024" y="3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4.xml"/><Relationship Id="rId18" Type="http://schemas.openxmlformats.org/officeDocument/2006/relationships/slide" Target="slides/slide9.xml"/><Relationship Id="rId26" Type="http://schemas.openxmlformats.org/officeDocument/2006/relationships/slide" Target="slides/slide17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2.xml"/><Relationship Id="rId34" Type="http://schemas.openxmlformats.org/officeDocument/2006/relationships/theme" Target="theme/theme1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3.xml"/><Relationship Id="rId17" Type="http://schemas.openxmlformats.org/officeDocument/2006/relationships/slide" Target="slides/slide8.xml"/><Relationship Id="rId25" Type="http://schemas.openxmlformats.org/officeDocument/2006/relationships/slide" Target="slides/slide16.xml"/><Relationship Id="rId33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7.xml"/><Relationship Id="rId20" Type="http://schemas.openxmlformats.org/officeDocument/2006/relationships/slide" Target="slides/slide11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2.xml"/><Relationship Id="rId24" Type="http://schemas.openxmlformats.org/officeDocument/2006/relationships/slide" Target="slides/slide15.xml"/><Relationship Id="rId32" Type="http://schemas.openxmlformats.org/officeDocument/2006/relationships/presProps" Target="presProp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6.xml"/><Relationship Id="rId23" Type="http://schemas.openxmlformats.org/officeDocument/2006/relationships/slide" Target="slides/slide14.xml"/><Relationship Id="rId28" Type="http://schemas.openxmlformats.org/officeDocument/2006/relationships/slide" Target="slides/slide19.xml"/><Relationship Id="rId10" Type="http://schemas.openxmlformats.org/officeDocument/2006/relationships/slide" Target="slides/slide1.xml"/><Relationship Id="rId19" Type="http://schemas.openxmlformats.org/officeDocument/2006/relationships/slide" Target="slides/slide10.xml"/><Relationship Id="rId31" Type="http://schemas.openxmlformats.org/officeDocument/2006/relationships/tags" Target="tags/tag1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" Target="slides/slide5.xml"/><Relationship Id="rId22" Type="http://schemas.openxmlformats.org/officeDocument/2006/relationships/slide" Target="slides/slide13.xml"/><Relationship Id="rId27" Type="http://schemas.openxmlformats.org/officeDocument/2006/relationships/slide" Target="slides/slide18.xml"/><Relationship Id="rId30" Type="http://schemas.openxmlformats.org/officeDocument/2006/relationships/handoutMaster" Target="handoutMasters/handoutMaster1.xml"/><Relationship Id="rId35" Type="http://schemas.openxmlformats.org/officeDocument/2006/relationships/tableStyles" Target="tableStyles.xml"/><Relationship Id="rId8" Type="http://schemas.openxmlformats.org/officeDocument/2006/relationships/slideMaster" Target="slideMasters/slideMaster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1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4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34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34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34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fld id="{656F1DFE-BFE6-4B54-80B4-1D1C49FAB8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156082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0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2725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45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768350"/>
            <a:ext cx="5118100" cy="3838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01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6150" y="4862513"/>
            <a:ext cx="5207000" cy="460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901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3438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01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2725" y="9723438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fld id="{74197AF9-3F1A-4AD5-ADED-994FF8D422B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773557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sl-SI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sl-SI"/>
          </a:p>
        </p:txBody>
      </p:sp>
      <p:sp>
        <p:nvSpPr>
          <p:cNvPr id="4" name="Slide Number Placeholder 7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190A7F-6701-4080-AA52-01AFC872F7D3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157361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Slide Number Placeholder 7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A9645B-1E80-4ED5-8719-12DE94DAC323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5735177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43688" y="274638"/>
            <a:ext cx="2071687" cy="59404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28625" y="274638"/>
            <a:ext cx="6062663" cy="59404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Slide Number Placeholder 7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653F5D-B233-4BA0-8AF8-5F3CDD7D568E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9411707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sl-SI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9E2116-A149-48AC-AAD3-88DC5E466CE5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66197830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0E35A9-60A5-4E57-AF03-A3B0F3E75459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49585955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3F86BD-76ED-4777-B59B-33FC8D5F9A76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40260362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6148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6148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36414B-5B6D-434A-A7DE-B7EC75E0D1E7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681650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A34CE3-139D-4B9F-A554-5868BC0E5C29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03030051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982557-2E1F-4048-8539-090CF8CE5012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21887759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F1D4B7-9908-46EF-957A-A4B60E5F85C4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96586476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81D7CC-BBE6-4249-9BEB-83AB9500AA4F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962672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Slide Number Placeholder 7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40A125-A372-45DC-90B6-0948E557E715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2551677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l-SI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86F916-4B80-44E0-8B88-6798F611A531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09730471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2E0EEE-9852-46F3-8162-637149F0E5D8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6350584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43688" y="274638"/>
            <a:ext cx="2071687" cy="59404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28625" y="274638"/>
            <a:ext cx="6062663" cy="59404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71F65F-CB48-4B37-821E-0BECD2C799A0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9581998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sl-SI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12823F-C25B-48A1-BF95-F57294D7D988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302292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41320E-2B61-48AF-9C12-450859566D88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39620786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61322B-EACD-4D73-9D03-B5854D3543AA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30686088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6148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6148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6B5D85-9515-4623-9D0C-40C2780D6118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42681999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F96938-E206-4A7C-AA37-5D83E7E22EB4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47484701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B905EE-E3B5-4DD2-A8EB-D4FB6A27C3A6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80748353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BD2291-40C6-4A67-870A-DFB07F36F144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6892923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Slide Number Placeholder 7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8C862F-0F36-4380-86C4-9FF1C01AA485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807005765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222832-A830-47D5-A4D5-C849C92EEFBB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10527857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l-SI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CC4D6E-8821-4A0F-9A1C-A90C018B4F0F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90010118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E7A0E1-C008-439D-96FD-2E88B365F752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6906362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43688" y="274638"/>
            <a:ext cx="2071687" cy="59404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28625" y="274638"/>
            <a:ext cx="6062663" cy="59404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363AE8-CE90-4DA9-A51C-A0A3B8B65CB8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50328131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sl-SI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B24213-6A74-4680-84CD-0389803EBE78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159517480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D4267E-DFA5-436A-A2F9-FCAA916EAADE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88832890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0FF9E5-2BF4-46A3-8477-70502E618358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924280559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6148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6148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3CE829-99DA-434E-9589-825BF5FECEE3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690314940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61F481-75F4-4816-81AD-906F44ECCD05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151981740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47B124-E065-4D46-9FA2-4545573808DC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9381114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6148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6148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5" name="Slide Number Placeholder 7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3299DF-ED42-4C87-838D-A661663D56C2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799392585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94689F-C26F-405F-89E1-58E47FA6067E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329841903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76B45C-616B-46ED-9F21-9FC7440D51FE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55122109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l-SI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BC0A74-E11F-405F-BE80-38CB43078D3F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142908746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514D23-B9B3-4198-AE65-27D98A77F6F4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852817455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43688" y="274638"/>
            <a:ext cx="2071687" cy="59404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28625" y="274638"/>
            <a:ext cx="6062663" cy="59404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ECEB20-53DC-4D81-A5BE-B6D5E88EB883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764966119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EFF168-EBCC-45F4-A7FA-186D104D27D4}" type="datetimeFigureOut">
              <a:rPr lang="sl-SI"/>
              <a:pPr>
                <a:defRPr/>
              </a:pPr>
              <a:t>21. 02. 2022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8B52EA-55B4-46D5-9ED9-FBA2FF7FE638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216374809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6CFDA4-8F28-41A8-BE5C-36277278B999}" type="datetimeFigureOut">
              <a:rPr lang="sl-SI"/>
              <a:pPr>
                <a:defRPr/>
              </a:pPr>
              <a:t>21. 02. 2022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AA9F97-DC7B-4EE3-8B86-F592B68082AB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120136132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378E08-C5F8-4E8C-B94C-D1BFBBE26BE7}" type="datetimeFigureOut">
              <a:rPr lang="sl-SI"/>
              <a:pPr>
                <a:defRPr/>
              </a:pPr>
              <a:t>21. 02. 2022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CA86BC-5C37-4557-BB5A-7E7032690DB2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887958492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F58F93-E453-48FE-A2BF-B13382F2F0B9}" type="datetimeFigureOut">
              <a:rPr lang="sl-SI"/>
              <a:pPr>
                <a:defRPr/>
              </a:pPr>
              <a:t>21. 02. 2022</a:t>
            </a:fld>
            <a:endParaRPr lang="sl-SI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DF1ADE-B0E0-439F-A0C6-EBF0C3E5BFD2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791561903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79C840-89B6-4990-BBB2-0154E46175B8}" type="datetimeFigureOut">
              <a:rPr lang="sl-SI"/>
              <a:pPr>
                <a:defRPr/>
              </a:pPr>
              <a:t>21. 02. 2022</a:t>
            </a:fld>
            <a:endParaRPr lang="sl-SI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DE11B9-8228-4096-9749-4B4FA11719CE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1059390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7" name="Slide Number Placeholder 7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DFB7D4-65B6-4B4B-86E4-F28230C3EC59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85208321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53B26A-B80A-42E9-890C-D36D78B5531B}" type="datetimeFigureOut">
              <a:rPr lang="sl-SI"/>
              <a:pPr>
                <a:defRPr/>
              </a:pPr>
              <a:t>21. 02. 2022</a:t>
            </a:fld>
            <a:endParaRPr lang="sl-SI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C5434E-8C7F-496E-A0DA-B84EDE2815AA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572120104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747F02-2D77-4077-A634-FA1C75DE3EBD}" type="datetimeFigureOut">
              <a:rPr lang="sl-SI"/>
              <a:pPr>
                <a:defRPr/>
              </a:pPr>
              <a:t>21. 02. 2022</a:t>
            </a:fld>
            <a:endParaRPr lang="sl-SI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EDF841-4F97-43C5-90D8-D7BD982BC702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793152527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BA7531-4BE3-4C00-B249-02CBA87C1F85}" type="datetimeFigureOut">
              <a:rPr lang="sl-SI"/>
              <a:pPr>
                <a:defRPr/>
              </a:pPr>
              <a:t>21. 02. 2022</a:t>
            </a:fld>
            <a:endParaRPr lang="sl-SI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2E24D3-C3D7-4960-82F2-1380FF7398EB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928220484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sl-SI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71695F-E1F7-4607-8E67-B4F97182AE98}" type="datetimeFigureOut">
              <a:rPr lang="sl-SI"/>
              <a:pPr>
                <a:defRPr/>
              </a:pPr>
              <a:t>21. 02. 2022</a:t>
            </a:fld>
            <a:endParaRPr lang="sl-SI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FD562D-6B3F-492A-A880-F52290A2D162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467097572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CD70DF-8785-4368-BCC1-B0E3A67BD76D}" type="datetimeFigureOut">
              <a:rPr lang="sl-SI"/>
              <a:pPr>
                <a:defRPr/>
              </a:pPr>
              <a:t>21. 02. 2022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F011BA-D8A0-43F3-A022-F34C2D670C71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988943388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A56A3D-60EF-4AC0-954F-3440F2DB555C}" type="datetimeFigureOut">
              <a:rPr lang="sl-SI"/>
              <a:pPr>
                <a:defRPr/>
              </a:pPr>
              <a:t>21. 02. 2022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507399-4F40-4290-A52E-A8EF05684B43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94840396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sl-SI"/>
          </a:p>
        </p:txBody>
      </p:sp>
      <p:sp>
        <p:nvSpPr>
          <p:cNvPr id="4" name="Slide Number Placeholder 7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BDACE6-2C53-4751-9505-9A768E3C09C0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91127043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Slide Number Placeholder 7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64CDD7-3174-40EA-ABA0-8CF172D01C46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404011475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Slide Number Placeholder 7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BEA099-454C-44F7-93A5-7FA534EBBA44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652450212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6148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6148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5" name="Slide Number Placeholder 7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B8C5DD-A5E8-4566-B5B0-53053AC96DAE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5284363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Slide Number Placeholder 7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74BD13-15FC-4F2C-887A-3D5C0EE02B94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169880590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7" name="Slide Number Placeholder 7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E65F8A-7C49-4D5F-BD81-CC26661022E0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468398092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Slide Number Placeholder 7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820684-3051-43EE-A2A1-7ED38E89E25E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011222493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7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0072BA-36B9-44E2-A1A0-030073324A4A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827233420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7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FF76A1-713F-4FB9-AE5D-07011A8C17F0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003307809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sl-SI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7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26D5DF-2B6C-430A-9142-CDF1A36D6F41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709609240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Slide Number Placeholder 7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BB83D6-B495-4719-B7D8-7974675ABF6A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120886508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43688" y="274638"/>
            <a:ext cx="2071687" cy="59404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28625" y="274638"/>
            <a:ext cx="6062663" cy="59404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Slide Number Placeholder 7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89D87F-664E-4A91-810C-A3C83836D136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234245370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sl-SI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6A7493-3F6D-41DD-9E05-2E3AFC4694FA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346356143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FDD24D-7BC1-42D9-AD96-A661E1B30FED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273208023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A44328-33F5-450C-89CE-99CC188B9813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107479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7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A03460-F387-4018-BE10-B0667D364C2A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225726364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6148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6148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D86C92-8063-4545-8C77-DECF23569C7F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621029701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428A6E-3DB6-47E1-B183-292478D54C63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49051152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61A728-60B4-4F77-AD1A-FA98AFDB6694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111422563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C772CC-7B43-4315-9C72-417FB587A268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787274601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5F27AD-F70D-425A-836B-C165917B8B76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937382366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sl-SI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AE1194-86F8-4EE7-928F-2C3E2D5323C1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187112639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DC5701-D6ED-441E-9A1E-FCB76B04CFA0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204968771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43688" y="274638"/>
            <a:ext cx="2071687" cy="59404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28625" y="274638"/>
            <a:ext cx="6062663" cy="59404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9175C7-272A-4FAC-BD81-99F3B24EF267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244409064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sl-SI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62CD2A-07C5-4751-8939-B25715EC8F72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721158021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D96F53-595D-47F6-AB04-504404BABCB9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6075707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7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E1BAA9-CCD0-4725-A7D3-7D20B4E951C7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401215657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E2A84A-447B-42D4-9F9C-6ACBC0E94432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368855627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6148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6148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1927E4-B540-45AE-BC5E-EA5C160BB3EB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695734687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BA0D7F-3523-4832-B1CB-CE4C14534256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826379783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692238-42DF-4CED-A9F3-F28E10346EE8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084182222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B068F2-D9EA-4ECA-B43E-A7D9677497A2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711633787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486337-FA23-4A61-A44E-3DC9FC8424D4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531411195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sl-SI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78CDC0-5DD7-4785-8191-C7FBB0F24234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55986628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A18DBA-3E25-4F8D-B0A9-1D6A07D84F41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797281033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43688" y="274638"/>
            <a:ext cx="2071687" cy="59404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28625" y="274638"/>
            <a:ext cx="6062663" cy="59404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9B25F8-5208-437E-9A3B-22D92A388998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812031711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sl-SI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D7A1C7-BD15-43E6-B076-FE98E6CDD84D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006744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l-SI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7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8DB356-8BFC-4EC7-9E8B-5DDC6823C5BF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90427284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387F46-2DF8-45DF-ACC7-F6CC65BA6C48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231520537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FC0349-A37E-4C28-9CAA-69EC6D7E551C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5692713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6148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6148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835180-AECA-4053-9FC4-3C0EBB10BCC6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904469918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F3DF54-1A3A-482B-B4ED-266111F9113F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197558597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A9853D-EF41-424B-A5F6-871B99FD8F8D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809322604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28A6CB-1D59-4744-B7E6-ADF4B0912848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10407809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FA0B36-2F2D-4402-A498-18B52138E815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926579039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sl-SI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06A20C-1B5A-4EB6-B567-1C4E0F02231F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088665773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FB2E53-95A9-4D31-A72A-047B10445794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538811249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43688" y="274638"/>
            <a:ext cx="2071687" cy="59404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28625" y="274638"/>
            <a:ext cx="6062663" cy="59404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01A184-9F42-45DB-A6C9-4C7E68883B5A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7492761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image" Target="../media/image2.pn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Relationship Id="rId14" Type="http://schemas.openxmlformats.org/officeDocument/2006/relationships/image" Target="../media/image2.png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Relationship Id="rId14" Type="http://schemas.openxmlformats.org/officeDocument/2006/relationships/image" Target="../media/image2.png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4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69.xml"/><Relationship Id="rId7" Type="http://schemas.openxmlformats.org/officeDocument/2006/relationships/slideLayout" Target="../slideLayouts/slideLayout73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68.xml"/><Relationship Id="rId1" Type="http://schemas.openxmlformats.org/officeDocument/2006/relationships/slideLayout" Target="../slideLayouts/slideLayout67.xml"/><Relationship Id="rId6" Type="http://schemas.openxmlformats.org/officeDocument/2006/relationships/slideLayout" Target="../slideLayouts/slideLayout72.xml"/><Relationship Id="rId11" Type="http://schemas.openxmlformats.org/officeDocument/2006/relationships/slideLayout" Target="../slideLayouts/slideLayout77.xml"/><Relationship Id="rId5" Type="http://schemas.openxmlformats.org/officeDocument/2006/relationships/slideLayout" Target="../slideLayouts/slideLayout71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76.xml"/><Relationship Id="rId4" Type="http://schemas.openxmlformats.org/officeDocument/2006/relationships/slideLayout" Target="../slideLayouts/slideLayout70.xml"/><Relationship Id="rId9" Type="http://schemas.openxmlformats.org/officeDocument/2006/relationships/slideLayout" Target="../slideLayouts/slideLayout75.xml"/><Relationship Id="rId14" Type="http://schemas.openxmlformats.org/officeDocument/2006/relationships/image" Target="../media/image2.png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5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12" Type="http://schemas.openxmlformats.org/officeDocument/2006/relationships/theme" Target="../theme/theme8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11" Type="http://schemas.openxmlformats.org/officeDocument/2006/relationships/slideLayout" Target="../slideLayouts/slideLayout88.xml"/><Relationship Id="rId5" Type="http://schemas.openxmlformats.org/officeDocument/2006/relationships/slideLayout" Target="../slideLayouts/slideLayout82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87.xml"/><Relationship Id="rId4" Type="http://schemas.openxmlformats.org/officeDocument/2006/relationships/slideLayout" Target="../slideLayouts/slideLayout81.xml"/><Relationship Id="rId9" Type="http://schemas.openxmlformats.org/officeDocument/2006/relationships/slideLayout" Target="../slideLayouts/slideLayout86.xml"/><Relationship Id="rId14" Type="http://schemas.openxmlformats.org/officeDocument/2006/relationships/image" Target="../media/image2.png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6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91.xml"/><Relationship Id="rId7" Type="http://schemas.openxmlformats.org/officeDocument/2006/relationships/slideLayout" Target="../slideLayouts/slideLayout95.xml"/><Relationship Id="rId12" Type="http://schemas.openxmlformats.org/officeDocument/2006/relationships/theme" Target="../theme/theme9.xml"/><Relationship Id="rId2" Type="http://schemas.openxmlformats.org/officeDocument/2006/relationships/slideLayout" Target="../slideLayouts/slideLayout90.xml"/><Relationship Id="rId1" Type="http://schemas.openxmlformats.org/officeDocument/2006/relationships/slideLayout" Target="../slideLayouts/slideLayout89.xml"/><Relationship Id="rId6" Type="http://schemas.openxmlformats.org/officeDocument/2006/relationships/slideLayout" Target="../slideLayouts/slideLayout94.xml"/><Relationship Id="rId11" Type="http://schemas.openxmlformats.org/officeDocument/2006/relationships/slideLayout" Target="../slideLayouts/slideLayout99.xml"/><Relationship Id="rId5" Type="http://schemas.openxmlformats.org/officeDocument/2006/relationships/slideLayout" Target="../slideLayouts/slideLayout93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98.xml"/><Relationship Id="rId4" Type="http://schemas.openxmlformats.org/officeDocument/2006/relationships/slideLayout" Target="../slideLayouts/slideLayout92.xml"/><Relationship Id="rId9" Type="http://schemas.openxmlformats.org/officeDocument/2006/relationships/slideLayout" Target="../slideLayouts/slideLayout97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6" descr="D:\temp\Untitled-1.png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0313" y="6357938"/>
            <a:ext cx="92868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 descr="D:\temp\flag_2colors [Converted].png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35850" y="6335713"/>
            <a:ext cx="565150" cy="382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7" descr="D:\temp\ess-barvni.png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7938" y="6342063"/>
            <a:ext cx="857250" cy="377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Rectangle 14"/>
          <p:cNvSpPr/>
          <p:nvPr/>
        </p:nvSpPr>
        <p:spPr>
          <a:xfrm>
            <a:off x="3571875" y="6324600"/>
            <a:ext cx="2643188" cy="46196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sl-SI" sz="800" i="1"/>
              <a:t>Izvedbo projekta je omogočilo sofinanciranje Evropskega socialnega sklada Evropske unije in Ministrstva za šolstvo in šport.</a:t>
            </a:r>
            <a:endParaRPr lang="sl-SI" sz="800"/>
          </a:p>
        </p:txBody>
      </p:sp>
      <p:sp>
        <p:nvSpPr>
          <p:cNvPr id="10" name="TextBox 9"/>
          <p:cNvSpPr txBox="1"/>
          <p:nvPr/>
        </p:nvSpPr>
        <p:spPr>
          <a:xfrm>
            <a:off x="428625" y="6357938"/>
            <a:ext cx="1928813" cy="384175"/>
          </a:xfrm>
          <a:prstGeom prst="rect">
            <a:avLst/>
          </a:prstGeom>
          <a:noFill/>
          <a:ln w="12700" cap="rnd">
            <a:noFill/>
            <a:prstDash val="sysDot"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sl-SI" sz="800">
                <a:solidFill>
                  <a:srgbClr val="996600"/>
                </a:solidFill>
              </a:rPr>
              <a:t>Fakulteta za matematiko in fiziko</a:t>
            </a:r>
          </a:p>
          <a:p>
            <a:pPr>
              <a:defRPr/>
            </a:pPr>
            <a:r>
              <a:rPr lang="sl-SI" sz="1100">
                <a:solidFill>
                  <a:srgbClr val="996600"/>
                </a:solidFill>
              </a:rPr>
              <a:t>http://up.fmf.uni-lj.si</a:t>
            </a:r>
          </a:p>
        </p:txBody>
      </p:sp>
      <p:sp>
        <p:nvSpPr>
          <p:cNvPr id="1031" name="Title Placeholder 1"/>
          <p:cNvSpPr>
            <a:spLocks noGrp="1"/>
          </p:cNvSpPr>
          <p:nvPr>
            <p:ph type="title"/>
          </p:nvPr>
        </p:nvSpPr>
        <p:spPr bwMode="auto">
          <a:xfrm>
            <a:off x="428625" y="274638"/>
            <a:ext cx="8286750" cy="1143000"/>
          </a:xfrm>
          <a:prstGeom prst="rect">
            <a:avLst/>
          </a:prstGeom>
          <a:solidFill>
            <a:srgbClr val="FFD08B">
              <a:alpha val="30196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34925" cap="rnd">
                <a:solidFill>
                  <a:srgbClr val="000000"/>
                </a:solidFill>
                <a:prstDash val="sysDash"/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614863"/>
          </a:xfrm>
          <a:prstGeom prst="rect">
            <a:avLst/>
          </a:prstGeom>
          <a:solidFill>
            <a:schemeClr val="bg1">
              <a:alpha val="70195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31750" cap="rnd">
                <a:solidFill>
                  <a:srgbClr val="000000"/>
                </a:solidFill>
                <a:prstDash val="sysDot"/>
                <a:round/>
                <a:headEnd/>
                <a:tailEnd/>
              </a14:hiddenLine>
            </a:ext>
          </a:extLst>
        </p:spPr>
        <p:txBody>
          <a:bodyPr vert="horz" wrap="square" lIns="144000" tIns="144000" rIns="108000" bIns="720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11" name="Slide Number Placeholder 7"/>
          <p:cNvSpPr>
            <a:spLocks noGrp="1"/>
          </p:cNvSpPr>
          <p:nvPr>
            <p:ph type="sldNum" sz="quarter" idx="4"/>
          </p:nvPr>
        </p:nvSpPr>
        <p:spPr>
          <a:xfrm>
            <a:off x="8215313" y="6350000"/>
            <a:ext cx="500062" cy="365125"/>
          </a:xfrm>
          <a:prstGeom prst="rect">
            <a:avLst/>
          </a:prstGeom>
          <a:ln w="12700" cap="rnd">
            <a:prstDash val="sysDot"/>
          </a:ln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996600"/>
                </a:solidFill>
              </a:defRPr>
            </a:lvl1pPr>
          </a:lstStyle>
          <a:p>
            <a:pPr>
              <a:defRPr/>
            </a:pPr>
            <a:fld id="{52171597-9569-41B9-A2DE-27511A1654AE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9" r:id="rId1"/>
    <p:sldLayoutId id="2147483810" r:id="rId2"/>
    <p:sldLayoutId id="2147483811" r:id="rId3"/>
    <p:sldLayoutId id="2147483812" r:id="rId4"/>
    <p:sldLayoutId id="2147483813" r:id="rId5"/>
    <p:sldLayoutId id="2147483814" r:id="rId6"/>
    <p:sldLayoutId id="2147483815" r:id="rId7"/>
    <p:sldLayoutId id="2147483816" r:id="rId8"/>
    <p:sldLayoutId id="2147483817" r:id="rId9"/>
    <p:sldLayoutId id="2147483818" r:id="rId10"/>
    <p:sldLayoutId id="2147483819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5" animBg="1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•"/>
        <a:defRPr sz="2400">
          <a:solidFill>
            <a:srgbClr val="462F0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–"/>
        <a:defRPr sz="2000">
          <a:solidFill>
            <a:srgbClr val="984807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Wingdings" pitchFamily="2" charset="2"/>
        <a:buChar char="Ø"/>
        <a:defRPr>
          <a:solidFill>
            <a:srgbClr val="E46C0A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–"/>
        <a:defRPr sz="16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C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428625" y="274638"/>
            <a:ext cx="8286750" cy="1143000"/>
          </a:xfrm>
          <a:prstGeom prst="rect">
            <a:avLst/>
          </a:prstGeom>
          <a:solidFill>
            <a:srgbClr val="FFD08B">
              <a:alpha val="30196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34925" cap="rnd">
                <a:solidFill>
                  <a:srgbClr val="000000"/>
                </a:solidFill>
                <a:prstDash val="sysDash"/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614863"/>
          </a:xfrm>
          <a:prstGeom prst="rect">
            <a:avLst/>
          </a:prstGeom>
          <a:solidFill>
            <a:schemeClr val="bg1">
              <a:alpha val="70195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31750" cap="rnd">
                <a:solidFill>
                  <a:srgbClr val="000000"/>
                </a:solidFill>
                <a:prstDash val="sysDot"/>
                <a:round/>
                <a:headEnd/>
                <a:tailEnd/>
              </a14:hiddenLine>
            </a:ext>
          </a:extLst>
        </p:spPr>
        <p:txBody>
          <a:bodyPr vert="horz" wrap="square" lIns="144000" tIns="144000" rIns="108000" bIns="720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15313" y="6350000"/>
            <a:ext cx="500062" cy="365125"/>
          </a:xfrm>
          <a:prstGeom prst="rect">
            <a:avLst/>
          </a:prstGeom>
          <a:noFill/>
          <a:ln w="12700" cap="rnd">
            <a:noFill/>
            <a:prstDash val="sysDot"/>
          </a:ln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996600"/>
                </a:solidFill>
              </a:defRPr>
            </a:lvl1pPr>
          </a:lstStyle>
          <a:p>
            <a:pPr>
              <a:defRPr/>
            </a:pPr>
            <a:fld id="{331514DD-C208-4640-900D-B59B4A1473AE}" type="slidenum">
              <a:rPr lang="sl-SI"/>
              <a:pPr>
                <a:defRPr/>
              </a:pPr>
              <a:t>‹#›</a:t>
            </a:fld>
            <a:endParaRPr lang="sl-SI"/>
          </a:p>
        </p:txBody>
      </p:sp>
      <p:pic>
        <p:nvPicPr>
          <p:cNvPr id="2053" name="Picture 6" descr="D:\temp\Untitled-1.png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0313" y="6357938"/>
            <a:ext cx="92868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3" descr="D:\temp\flag_2colors [Converted].png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35850" y="6335713"/>
            <a:ext cx="565150" cy="382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5" name="Picture 7" descr="D:\temp\ess-barvni.png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7938" y="6342063"/>
            <a:ext cx="857250" cy="377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Rectangle 14"/>
          <p:cNvSpPr/>
          <p:nvPr/>
        </p:nvSpPr>
        <p:spPr>
          <a:xfrm>
            <a:off x="3571875" y="6324600"/>
            <a:ext cx="2643188" cy="46196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sl-SI" sz="800" i="1"/>
              <a:t>Izvedbo projekta je omogočilo sofinanciranje Evropskega socialnega sklada Evropske unije in Ministrstva za šolstvo in šport.</a:t>
            </a:r>
            <a:endParaRPr lang="sl-SI" sz="800"/>
          </a:p>
        </p:txBody>
      </p:sp>
      <p:sp>
        <p:nvSpPr>
          <p:cNvPr id="10" name="TextBox 9"/>
          <p:cNvSpPr txBox="1"/>
          <p:nvPr/>
        </p:nvSpPr>
        <p:spPr>
          <a:xfrm>
            <a:off x="428625" y="6357938"/>
            <a:ext cx="1928813" cy="384175"/>
          </a:xfrm>
          <a:prstGeom prst="rect">
            <a:avLst/>
          </a:prstGeom>
          <a:noFill/>
          <a:ln w="12700" cap="rnd">
            <a:noFill/>
            <a:prstDash val="sysDot"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sl-SI" sz="800">
                <a:solidFill>
                  <a:srgbClr val="996600"/>
                </a:solidFill>
              </a:rPr>
              <a:t>Fakulteta za matematiko in fiziko</a:t>
            </a:r>
          </a:p>
          <a:p>
            <a:pPr>
              <a:defRPr/>
            </a:pPr>
            <a:r>
              <a:rPr lang="sl-SI" sz="1100">
                <a:solidFill>
                  <a:srgbClr val="996600"/>
                </a:solidFill>
              </a:rPr>
              <a:t>http://up.fmf.uni-lj.si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0" r:id="rId1"/>
    <p:sldLayoutId id="2147483821" r:id="rId2"/>
    <p:sldLayoutId id="2147483822" r:id="rId3"/>
    <p:sldLayoutId id="2147483823" r:id="rId4"/>
    <p:sldLayoutId id="2147483824" r:id="rId5"/>
    <p:sldLayoutId id="2147483825" r:id="rId6"/>
    <p:sldLayoutId id="2147483826" r:id="rId7"/>
    <p:sldLayoutId id="2147483827" r:id="rId8"/>
    <p:sldLayoutId id="2147483828" r:id="rId9"/>
    <p:sldLayoutId id="2147483829" r:id="rId10"/>
    <p:sldLayoutId id="2147483830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5" animBg="1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•"/>
        <a:defRPr sz="3200">
          <a:solidFill>
            <a:srgbClr val="462F0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–"/>
        <a:defRPr sz="2800">
          <a:solidFill>
            <a:srgbClr val="984807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Wingdings" pitchFamily="2" charset="2"/>
        <a:buChar char="Ø"/>
        <a:defRPr sz="2400">
          <a:solidFill>
            <a:srgbClr val="E46C0A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C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6" descr="D:\temp\Untitled-1.png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0313" y="6357938"/>
            <a:ext cx="92868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3" descr="D:\temp\flag_2colors [Converted].png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35850" y="6335713"/>
            <a:ext cx="565150" cy="382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6" name="Picture 7" descr="D:\temp\ess-barvni.png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7938" y="6342063"/>
            <a:ext cx="857250" cy="377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Rectangle 14"/>
          <p:cNvSpPr/>
          <p:nvPr/>
        </p:nvSpPr>
        <p:spPr>
          <a:xfrm>
            <a:off x="3571875" y="6324600"/>
            <a:ext cx="2643188" cy="46196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sl-SI" sz="800" i="1"/>
              <a:t>Izvedbo projekta je omogočilo sofinanciranje Evropskega socialnega sklada Evropske unije in Ministrstva za šolstvo in šport.</a:t>
            </a:r>
            <a:endParaRPr lang="sl-SI" sz="800"/>
          </a:p>
        </p:txBody>
      </p:sp>
      <p:sp>
        <p:nvSpPr>
          <p:cNvPr id="10" name="TextBox 9"/>
          <p:cNvSpPr txBox="1"/>
          <p:nvPr/>
        </p:nvSpPr>
        <p:spPr>
          <a:xfrm>
            <a:off x="428625" y="6357938"/>
            <a:ext cx="1928813" cy="384175"/>
          </a:xfrm>
          <a:prstGeom prst="rect">
            <a:avLst/>
          </a:prstGeom>
          <a:noFill/>
          <a:ln w="12700" cap="rnd">
            <a:noFill/>
            <a:prstDash val="sysDot"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sl-SI" sz="800">
                <a:solidFill>
                  <a:srgbClr val="996600"/>
                </a:solidFill>
              </a:rPr>
              <a:t>Fakulteta za matematiko in fiziko</a:t>
            </a:r>
          </a:p>
          <a:p>
            <a:pPr>
              <a:defRPr/>
            </a:pPr>
            <a:r>
              <a:rPr lang="sl-SI" sz="1100">
                <a:solidFill>
                  <a:srgbClr val="996600"/>
                </a:solidFill>
              </a:rPr>
              <a:t>http://up.fmf.uni-lj.si</a:t>
            </a:r>
          </a:p>
        </p:txBody>
      </p:sp>
      <p:sp>
        <p:nvSpPr>
          <p:cNvPr id="3079" name="Title Placeholder 1"/>
          <p:cNvSpPr>
            <a:spLocks noGrp="1"/>
          </p:cNvSpPr>
          <p:nvPr>
            <p:ph type="title"/>
          </p:nvPr>
        </p:nvSpPr>
        <p:spPr bwMode="auto">
          <a:xfrm>
            <a:off x="428625" y="274638"/>
            <a:ext cx="8286750" cy="1143000"/>
          </a:xfrm>
          <a:prstGeom prst="rect">
            <a:avLst/>
          </a:prstGeom>
          <a:solidFill>
            <a:srgbClr val="FFD08B">
              <a:alpha val="30196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34925" cap="rnd">
                <a:solidFill>
                  <a:srgbClr val="000000"/>
                </a:solidFill>
                <a:prstDash val="sysDash"/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614863"/>
          </a:xfrm>
          <a:prstGeom prst="rect">
            <a:avLst/>
          </a:prstGeom>
          <a:solidFill>
            <a:schemeClr val="bg1">
              <a:alpha val="70195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31750" cap="rnd">
                <a:solidFill>
                  <a:srgbClr val="000000"/>
                </a:solidFill>
                <a:prstDash val="sysDot"/>
                <a:round/>
                <a:headEnd/>
                <a:tailEnd/>
              </a14:hiddenLine>
            </a:ext>
          </a:extLst>
        </p:spPr>
        <p:txBody>
          <a:bodyPr vert="horz" wrap="square" lIns="144000" tIns="144000" rIns="108000" bIns="720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15313" y="6350000"/>
            <a:ext cx="500062" cy="365125"/>
          </a:xfrm>
          <a:prstGeom prst="rect">
            <a:avLst/>
          </a:prstGeom>
          <a:ln w="12700" cap="rnd">
            <a:prstDash val="sysDot"/>
          </a:ln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996600"/>
                </a:solidFill>
              </a:defRPr>
            </a:lvl1pPr>
          </a:lstStyle>
          <a:p>
            <a:pPr>
              <a:defRPr/>
            </a:pPr>
            <a:fld id="{8CB7CF55-9D1E-4877-9263-EA77505E295F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31" r:id="rId1"/>
    <p:sldLayoutId id="2147483832" r:id="rId2"/>
    <p:sldLayoutId id="2147483833" r:id="rId3"/>
    <p:sldLayoutId id="2147483834" r:id="rId4"/>
    <p:sldLayoutId id="2147483835" r:id="rId5"/>
    <p:sldLayoutId id="2147483836" r:id="rId6"/>
    <p:sldLayoutId id="2147483837" r:id="rId7"/>
    <p:sldLayoutId id="2147483838" r:id="rId8"/>
    <p:sldLayoutId id="2147483839" r:id="rId9"/>
    <p:sldLayoutId id="2147483840" r:id="rId10"/>
    <p:sldLayoutId id="2147483841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5" animBg="1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•"/>
        <a:defRPr sz="3200">
          <a:solidFill>
            <a:srgbClr val="462F0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–"/>
        <a:defRPr sz="2800">
          <a:solidFill>
            <a:srgbClr val="984807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Wingdings" pitchFamily="2" charset="2"/>
        <a:buChar char="Ø"/>
        <a:defRPr sz="2400">
          <a:solidFill>
            <a:srgbClr val="E46C0A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C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6" descr="D:\temp\Untitled-1.png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0313" y="6357938"/>
            <a:ext cx="92868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9" name="Picture 3" descr="D:\temp\flag_2colors [Converted].png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35850" y="6335713"/>
            <a:ext cx="565150" cy="382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0" name="Picture 7" descr="D:\temp\ess-barvni.png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7938" y="6342063"/>
            <a:ext cx="857250" cy="377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Rectangle 14"/>
          <p:cNvSpPr/>
          <p:nvPr/>
        </p:nvSpPr>
        <p:spPr>
          <a:xfrm>
            <a:off x="3571875" y="6324600"/>
            <a:ext cx="2643188" cy="46196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sl-SI" sz="800" i="1"/>
              <a:t>Izvedbo projekta je omogočilo sofinanciranje Evropskega socialnega sklada Evropske unije in Ministrstva za šolstvo in šport.</a:t>
            </a:r>
            <a:endParaRPr lang="sl-SI" sz="800"/>
          </a:p>
        </p:txBody>
      </p:sp>
      <p:sp>
        <p:nvSpPr>
          <p:cNvPr id="10" name="TextBox 9"/>
          <p:cNvSpPr txBox="1"/>
          <p:nvPr/>
        </p:nvSpPr>
        <p:spPr>
          <a:xfrm>
            <a:off x="428625" y="6357938"/>
            <a:ext cx="1928813" cy="384175"/>
          </a:xfrm>
          <a:prstGeom prst="rect">
            <a:avLst/>
          </a:prstGeom>
          <a:noFill/>
          <a:ln w="12700" cap="rnd">
            <a:noFill/>
            <a:prstDash val="sysDot"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sl-SI" sz="800">
                <a:solidFill>
                  <a:srgbClr val="996600"/>
                </a:solidFill>
              </a:rPr>
              <a:t>Fakulteta za matematiko in fiziko</a:t>
            </a:r>
          </a:p>
          <a:p>
            <a:pPr>
              <a:defRPr/>
            </a:pPr>
            <a:r>
              <a:rPr lang="sl-SI" sz="1100">
                <a:solidFill>
                  <a:srgbClr val="996600"/>
                </a:solidFill>
              </a:rPr>
              <a:t>http://up.fmf.uni-lj.si</a:t>
            </a:r>
          </a:p>
        </p:txBody>
      </p:sp>
      <p:sp>
        <p:nvSpPr>
          <p:cNvPr id="4103" name="Title Placeholder 1"/>
          <p:cNvSpPr>
            <a:spLocks noGrp="1"/>
          </p:cNvSpPr>
          <p:nvPr>
            <p:ph type="title"/>
          </p:nvPr>
        </p:nvSpPr>
        <p:spPr bwMode="auto">
          <a:xfrm>
            <a:off x="428625" y="274638"/>
            <a:ext cx="8286750" cy="1143000"/>
          </a:xfrm>
          <a:prstGeom prst="rect">
            <a:avLst/>
          </a:prstGeom>
          <a:solidFill>
            <a:srgbClr val="FFD08B">
              <a:alpha val="30196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34925" cap="rnd">
                <a:solidFill>
                  <a:srgbClr val="000000"/>
                </a:solidFill>
                <a:prstDash val="sysDash"/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614863"/>
          </a:xfrm>
          <a:prstGeom prst="rect">
            <a:avLst/>
          </a:prstGeom>
          <a:solidFill>
            <a:schemeClr val="bg1">
              <a:alpha val="70195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31750" cap="rnd">
                <a:solidFill>
                  <a:srgbClr val="000000"/>
                </a:solidFill>
                <a:prstDash val="sysDot"/>
                <a:round/>
                <a:headEnd/>
                <a:tailEnd/>
              </a14:hiddenLine>
            </a:ext>
          </a:extLst>
        </p:spPr>
        <p:txBody>
          <a:bodyPr vert="horz" wrap="square" lIns="144000" tIns="144000" rIns="108000" bIns="720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mtClean="0"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15313" y="6350000"/>
            <a:ext cx="500062" cy="365125"/>
          </a:xfrm>
          <a:prstGeom prst="rect">
            <a:avLst/>
          </a:prstGeom>
          <a:ln w="12700" cap="rnd">
            <a:prstDash val="sysDot"/>
          </a:ln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996600"/>
                </a:solidFill>
              </a:defRPr>
            </a:lvl1pPr>
          </a:lstStyle>
          <a:p>
            <a:pPr>
              <a:defRPr/>
            </a:pPr>
            <a:fld id="{FFD5BDC5-BDE6-44F5-87BA-8D91B259D072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2" r:id="rId1"/>
    <p:sldLayoutId id="2147483843" r:id="rId2"/>
    <p:sldLayoutId id="2147483844" r:id="rId3"/>
    <p:sldLayoutId id="2147483845" r:id="rId4"/>
    <p:sldLayoutId id="2147483846" r:id="rId5"/>
    <p:sldLayoutId id="2147483847" r:id="rId6"/>
    <p:sldLayoutId id="2147483848" r:id="rId7"/>
    <p:sldLayoutId id="2147483849" r:id="rId8"/>
    <p:sldLayoutId id="2147483850" r:id="rId9"/>
    <p:sldLayoutId id="2147483851" r:id="rId10"/>
    <p:sldLayoutId id="2147483852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5" animBg="1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•"/>
        <a:defRPr sz="3200">
          <a:solidFill>
            <a:srgbClr val="462F0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–"/>
        <a:defRPr sz="2800">
          <a:solidFill>
            <a:srgbClr val="984807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Wingdings" pitchFamily="2" charset="2"/>
        <a:buChar char="Ø"/>
        <a:defRPr sz="2400">
          <a:solidFill>
            <a:srgbClr val="E46C0A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C03CDF7E-53CF-4236-A30E-CB575E68958E}" type="datetimeFigureOut">
              <a:rPr lang="sl-SI"/>
              <a:pPr>
                <a:defRPr/>
              </a:pPr>
              <a:t>21. 02. 2022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59E3D77-77F7-4C56-8FC7-007F119FED49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5">
        <p:tmplLst>
          <p:tmpl>
            <p:tnLst>
              <p:par>
                <p:cTn presetID="1" presetClass="entr" presetSubtype="0" fill="hold" nodeType="clickEffect">
                  <p:stCondLst>
                    <p:cond delay="1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6" descr="D:\temp\Untitled-1.png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0313" y="6357938"/>
            <a:ext cx="92868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7" name="Picture 3" descr="D:\temp\flag_2colors [Converted].png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35850" y="6335713"/>
            <a:ext cx="565150" cy="382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8" name="Picture 7" descr="D:\temp\ess-barvni.png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7938" y="6342063"/>
            <a:ext cx="857250" cy="377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Rectangle 14"/>
          <p:cNvSpPr/>
          <p:nvPr/>
        </p:nvSpPr>
        <p:spPr>
          <a:xfrm>
            <a:off x="3571875" y="6324600"/>
            <a:ext cx="2643188" cy="46196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sl-SI" sz="800" i="1"/>
              <a:t>Izvedbo projekta je omogočilo sofinanciranje Evropskega socialnega sklada Evropske unije in Ministrstva za šolstvo in šport.</a:t>
            </a:r>
            <a:endParaRPr lang="sl-SI" sz="800"/>
          </a:p>
        </p:txBody>
      </p:sp>
      <p:sp>
        <p:nvSpPr>
          <p:cNvPr id="10" name="TextBox 9"/>
          <p:cNvSpPr txBox="1"/>
          <p:nvPr/>
        </p:nvSpPr>
        <p:spPr>
          <a:xfrm>
            <a:off x="428625" y="6357938"/>
            <a:ext cx="1928813" cy="384175"/>
          </a:xfrm>
          <a:prstGeom prst="rect">
            <a:avLst/>
          </a:prstGeom>
          <a:noFill/>
          <a:ln w="12700" cap="rnd">
            <a:noFill/>
            <a:prstDash val="sysDot"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sl-SI" sz="800">
                <a:solidFill>
                  <a:srgbClr val="996600"/>
                </a:solidFill>
              </a:rPr>
              <a:t>Fakulteta za matematiko in fiziko</a:t>
            </a:r>
          </a:p>
          <a:p>
            <a:pPr>
              <a:defRPr/>
            </a:pPr>
            <a:r>
              <a:rPr lang="sl-SI" sz="1100">
                <a:solidFill>
                  <a:srgbClr val="996600"/>
                </a:solidFill>
              </a:rPr>
              <a:t>http://up.fmf.uni-lj.si</a:t>
            </a:r>
          </a:p>
        </p:txBody>
      </p:sp>
      <p:sp>
        <p:nvSpPr>
          <p:cNvPr id="6151" name="Title Placeholder 1"/>
          <p:cNvSpPr>
            <a:spLocks noGrp="1"/>
          </p:cNvSpPr>
          <p:nvPr>
            <p:ph type="title"/>
          </p:nvPr>
        </p:nvSpPr>
        <p:spPr bwMode="auto">
          <a:xfrm>
            <a:off x="428625" y="274638"/>
            <a:ext cx="8286750" cy="1143000"/>
          </a:xfrm>
          <a:prstGeom prst="rect">
            <a:avLst/>
          </a:prstGeom>
          <a:solidFill>
            <a:srgbClr val="FFD08B">
              <a:alpha val="30196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34925" cap="rnd">
                <a:solidFill>
                  <a:srgbClr val="000000"/>
                </a:solidFill>
                <a:prstDash val="sysDash"/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614863"/>
          </a:xfrm>
          <a:prstGeom prst="rect">
            <a:avLst/>
          </a:prstGeom>
          <a:solidFill>
            <a:schemeClr val="bg1">
              <a:alpha val="70195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31750" cap="rnd">
                <a:solidFill>
                  <a:srgbClr val="000000"/>
                </a:solidFill>
                <a:prstDash val="sysDot"/>
                <a:round/>
                <a:headEnd/>
                <a:tailEnd/>
              </a14:hiddenLine>
            </a:ext>
          </a:extLst>
        </p:spPr>
        <p:txBody>
          <a:bodyPr vert="horz" wrap="square" lIns="144000" tIns="144000" rIns="108000" bIns="720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11" name="Slide Number Placeholder 7"/>
          <p:cNvSpPr>
            <a:spLocks noGrp="1"/>
          </p:cNvSpPr>
          <p:nvPr>
            <p:ph type="sldNum" sz="quarter" idx="4"/>
          </p:nvPr>
        </p:nvSpPr>
        <p:spPr>
          <a:xfrm>
            <a:off x="8215313" y="6350000"/>
            <a:ext cx="500062" cy="365125"/>
          </a:xfrm>
          <a:prstGeom prst="rect">
            <a:avLst/>
          </a:prstGeom>
          <a:ln w="12700" cap="rnd">
            <a:prstDash val="sysDot"/>
          </a:ln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996600"/>
                </a:solidFill>
              </a:defRPr>
            </a:lvl1pPr>
          </a:lstStyle>
          <a:p>
            <a:pPr>
              <a:defRPr/>
            </a:pPr>
            <a:fld id="{F45239C9-45BB-49E9-9259-1047078AB177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4" r:id="rId1"/>
    <p:sldLayoutId id="2147483865" r:id="rId2"/>
    <p:sldLayoutId id="2147483866" r:id="rId3"/>
    <p:sldLayoutId id="2147483867" r:id="rId4"/>
    <p:sldLayoutId id="2147483868" r:id="rId5"/>
    <p:sldLayoutId id="2147483869" r:id="rId6"/>
    <p:sldLayoutId id="2147483870" r:id="rId7"/>
    <p:sldLayoutId id="2147483871" r:id="rId8"/>
    <p:sldLayoutId id="2147483872" r:id="rId9"/>
    <p:sldLayoutId id="2147483873" r:id="rId10"/>
    <p:sldLayoutId id="2147483874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5" animBg="1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•"/>
        <a:defRPr sz="3200">
          <a:solidFill>
            <a:srgbClr val="462F00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–"/>
        <a:defRPr sz="2800">
          <a:solidFill>
            <a:srgbClr val="984807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Wingdings" pitchFamily="2" charset="2"/>
        <a:buChar char="Ø"/>
        <a:defRPr sz="2400">
          <a:solidFill>
            <a:srgbClr val="E46C0A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C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Placeholder 1"/>
          <p:cNvSpPr>
            <a:spLocks noGrp="1"/>
          </p:cNvSpPr>
          <p:nvPr>
            <p:ph type="title"/>
          </p:nvPr>
        </p:nvSpPr>
        <p:spPr bwMode="auto">
          <a:xfrm>
            <a:off x="428625" y="274638"/>
            <a:ext cx="8286750" cy="1143000"/>
          </a:xfrm>
          <a:prstGeom prst="rect">
            <a:avLst/>
          </a:prstGeom>
          <a:solidFill>
            <a:srgbClr val="FFD08B">
              <a:alpha val="30196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34925" cap="rnd">
                <a:solidFill>
                  <a:srgbClr val="000000"/>
                </a:solidFill>
                <a:prstDash val="sysDash"/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614863"/>
          </a:xfrm>
          <a:prstGeom prst="rect">
            <a:avLst/>
          </a:prstGeom>
          <a:solidFill>
            <a:schemeClr val="bg1">
              <a:alpha val="70195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31750" cap="rnd">
                <a:solidFill>
                  <a:srgbClr val="000000"/>
                </a:solidFill>
                <a:prstDash val="sysDot"/>
                <a:round/>
                <a:headEnd/>
                <a:tailEnd/>
              </a14:hiddenLine>
            </a:ext>
          </a:extLst>
        </p:spPr>
        <p:txBody>
          <a:bodyPr vert="horz" wrap="square" lIns="144000" tIns="144000" rIns="108000" bIns="720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15313" y="6350000"/>
            <a:ext cx="500062" cy="365125"/>
          </a:xfrm>
          <a:prstGeom prst="rect">
            <a:avLst/>
          </a:prstGeom>
          <a:noFill/>
          <a:ln w="12700" cap="rnd">
            <a:noFill/>
            <a:prstDash val="sysDot"/>
          </a:ln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996600"/>
                </a:solidFill>
              </a:defRPr>
            </a:lvl1pPr>
          </a:lstStyle>
          <a:p>
            <a:pPr>
              <a:defRPr/>
            </a:pPr>
            <a:fld id="{3674B1FA-EC31-4A4F-A62C-15148EF9308F}" type="slidenum">
              <a:rPr lang="sl-SI"/>
              <a:pPr>
                <a:defRPr/>
              </a:pPr>
              <a:t>‹#›</a:t>
            </a:fld>
            <a:endParaRPr lang="sl-SI"/>
          </a:p>
        </p:txBody>
      </p:sp>
      <p:pic>
        <p:nvPicPr>
          <p:cNvPr id="7173" name="Picture 6" descr="D:\temp\Untitled-1.png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0313" y="6357938"/>
            <a:ext cx="92868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4" name="Picture 3" descr="D:\temp\flag_2colors [Converted].png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35850" y="6335713"/>
            <a:ext cx="565150" cy="382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5" name="Picture 7" descr="D:\temp\ess-barvni.png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7938" y="6342063"/>
            <a:ext cx="857250" cy="377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Rectangle 14"/>
          <p:cNvSpPr/>
          <p:nvPr/>
        </p:nvSpPr>
        <p:spPr>
          <a:xfrm>
            <a:off x="3571875" y="6324600"/>
            <a:ext cx="2643188" cy="46196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sl-SI" sz="800" i="1"/>
              <a:t>Izvedbo projekta je omogočilo sofinanciranje Evropskega socialnega sklada Evropske unije in Ministrstva za šolstvo in šport.</a:t>
            </a:r>
            <a:endParaRPr lang="sl-SI" sz="800"/>
          </a:p>
        </p:txBody>
      </p:sp>
      <p:sp>
        <p:nvSpPr>
          <p:cNvPr id="10" name="TextBox 9"/>
          <p:cNvSpPr txBox="1"/>
          <p:nvPr/>
        </p:nvSpPr>
        <p:spPr>
          <a:xfrm>
            <a:off x="428625" y="6357938"/>
            <a:ext cx="1928813" cy="384175"/>
          </a:xfrm>
          <a:prstGeom prst="rect">
            <a:avLst/>
          </a:prstGeom>
          <a:noFill/>
          <a:ln w="12700" cap="rnd">
            <a:noFill/>
            <a:prstDash val="sysDot"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sl-SI" sz="800">
                <a:solidFill>
                  <a:srgbClr val="996600"/>
                </a:solidFill>
              </a:rPr>
              <a:t>Fakulteta za matematiko in fiziko</a:t>
            </a:r>
          </a:p>
          <a:p>
            <a:pPr>
              <a:defRPr/>
            </a:pPr>
            <a:r>
              <a:rPr lang="sl-SI" sz="1100">
                <a:solidFill>
                  <a:srgbClr val="996600"/>
                </a:solidFill>
              </a:rPr>
              <a:t>http://up.fmf.uni-lj.si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5" r:id="rId1"/>
    <p:sldLayoutId id="2147483876" r:id="rId2"/>
    <p:sldLayoutId id="2147483877" r:id="rId3"/>
    <p:sldLayoutId id="2147483878" r:id="rId4"/>
    <p:sldLayoutId id="2147483879" r:id="rId5"/>
    <p:sldLayoutId id="2147483880" r:id="rId6"/>
    <p:sldLayoutId id="2147483881" r:id="rId7"/>
    <p:sldLayoutId id="2147483882" r:id="rId8"/>
    <p:sldLayoutId id="2147483883" r:id="rId9"/>
    <p:sldLayoutId id="2147483884" r:id="rId10"/>
    <p:sldLayoutId id="2147483885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5" animBg="1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•"/>
        <a:defRPr sz="3200">
          <a:solidFill>
            <a:srgbClr val="462F00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–"/>
        <a:defRPr sz="2800">
          <a:solidFill>
            <a:srgbClr val="984807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Wingdings" pitchFamily="2" charset="2"/>
        <a:buChar char="Ø"/>
        <a:defRPr sz="2400">
          <a:solidFill>
            <a:srgbClr val="E46C0A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C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6" descr="D:\temp\Untitled-1.png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0313" y="6357938"/>
            <a:ext cx="92868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5" name="Picture 3" descr="D:\temp\flag_2colors [Converted].png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35850" y="6335713"/>
            <a:ext cx="565150" cy="382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6" name="Picture 7" descr="D:\temp\ess-barvni.png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7938" y="6342063"/>
            <a:ext cx="857250" cy="377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Rectangle 14"/>
          <p:cNvSpPr/>
          <p:nvPr/>
        </p:nvSpPr>
        <p:spPr>
          <a:xfrm>
            <a:off x="3571875" y="6324600"/>
            <a:ext cx="2643188" cy="46196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sl-SI" sz="800" i="1"/>
              <a:t>Izvedbo projekta je omogočilo sofinanciranje Evropskega socialnega sklada Evropske unije in Ministrstva za šolstvo in šport.</a:t>
            </a:r>
            <a:endParaRPr lang="sl-SI" sz="800"/>
          </a:p>
        </p:txBody>
      </p:sp>
      <p:sp>
        <p:nvSpPr>
          <p:cNvPr id="10" name="TextBox 9"/>
          <p:cNvSpPr txBox="1"/>
          <p:nvPr/>
        </p:nvSpPr>
        <p:spPr>
          <a:xfrm>
            <a:off x="428625" y="6357938"/>
            <a:ext cx="1928813" cy="384175"/>
          </a:xfrm>
          <a:prstGeom prst="rect">
            <a:avLst/>
          </a:prstGeom>
          <a:noFill/>
          <a:ln w="12700" cap="rnd">
            <a:noFill/>
            <a:prstDash val="sysDot"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sl-SI" sz="800">
                <a:solidFill>
                  <a:srgbClr val="996600"/>
                </a:solidFill>
              </a:rPr>
              <a:t>Fakulteta za matematiko in fiziko</a:t>
            </a:r>
          </a:p>
          <a:p>
            <a:pPr>
              <a:defRPr/>
            </a:pPr>
            <a:r>
              <a:rPr lang="sl-SI" sz="1100">
                <a:solidFill>
                  <a:srgbClr val="996600"/>
                </a:solidFill>
              </a:rPr>
              <a:t>http://up.fmf.uni-lj.si</a:t>
            </a:r>
          </a:p>
        </p:txBody>
      </p:sp>
      <p:sp>
        <p:nvSpPr>
          <p:cNvPr id="8199" name="Title Placeholder 1"/>
          <p:cNvSpPr>
            <a:spLocks noGrp="1"/>
          </p:cNvSpPr>
          <p:nvPr>
            <p:ph type="title"/>
          </p:nvPr>
        </p:nvSpPr>
        <p:spPr bwMode="auto">
          <a:xfrm>
            <a:off x="428625" y="274638"/>
            <a:ext cx="8286750" cy="1143000"/>
          </a:xfrm>
          <a:prstGeom prst="rect">
            <a:avLst/>
          </a:prstGeom>
          <a:solidFill>
            <a:srgbClr val="FFD08B">
              <a:alpha val="30196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34925" cap="rnd">
                <a:solidFill>
                  <a:srgbClr val="000000"/>
                </a:solidFill>
                <a:prstDash val="sysDash"/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614863"/>
          </a:xfrm>
          <a:prstGeom prst="rect">
            <a:avLst/>
          </a:prstGeom>
          <a:solidFill>
            <a:schemeClr val="bg1">
              <a:alpha val="70195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31750" cap="rnd">
                <a:solidFill>
                  <a:srgbClr val="000000"/>
                </a:solidFill>
                <a:prstDash val="sysDot"/>
                <a:round/>
                <a:headEnd/>
                <a:tailEnd/>
              </a14:hiddenLine>
            </a:ext>
          </a:extLst>
        </p:spPr>
        <p:txBody>
          <a:bodyPr vert="horz" wrap="square" lIns="144000" tIns="144000" rIns="108000" bIns="720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15313" y="6350000"/>
            <a:ext cx="500062" cy="365125"/>
          </a:xfrm>
          <a:prstGeom prst="rect">
            <a:avLst/>
          </a:prstGeom>
          <a:ln w="12700" cap="rnd">
            <a:prstDash val="sysDot"/>
          </a:ln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996600"/>
                </a:solidFill>
              </a:defRPr>
            </a:lvl1pPr>
          </a:lstStyle>
          <a:p>
            <a:pPr>
              <a:defRPr/>
            </a:pPr>
            <a:fld id="{C9FA97E2-C4FF-487B-A12D-2B318132ADD4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6" r:id="rId1"/>
    <p:sldLayoutId id="2147483887" r:id="rId2"/>
    <p:sldLayoutId id="2147483888" r:id="rId3"/>
    <p:sldLayoutId id="2147483889" r:id="rId4"/>
    <p:sldLayoutId id="2147483890" r:id="rId5"/>
    <p:sldLayoutId id="2147483891" r:id="rId6"/>
    <p:sldLayoutId id="2147483892" r:id="rId7"/>
    <p:sldLayoutId id="2147483893" r:id="rId8"/>
    <p:sldLayoutId id="2147483894" r:id="rId9"/>
    <p:sldLayoutId id="2147483895" r:id="rId10"/>
    <p:sldLayoutId id="2147483896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5" animBg="1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•"/>
        <a:defRPr sz="3200">
          <a:solidFill>
            <a:srgbClr val="462F00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–"/>
        <a:defRPr sz="2800">
          <a:solidFill>
            <a:srgbClr val="984807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Wingdings" pitchFamily="2" charset="2"/>
        <a:buChar char="Ø"/>
        <a:defRPr sz="2400">
          <a:solidFill>
            <a:srgbClr val="E46C0A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C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6" descr="D:\temp\Untitled-1.png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0313" y="6357938"/>
            <a:ext cx="92868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19" name="Picture 3" descr="D:\temp\flag_2colors [Converted].png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35850" y="6335713"/>
            <a:ext cx="565150" cy="382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0" name="Picture 7" descr="D:\temp\ess-barvni.png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7938" y="6342063"/>
            <a:ext cx="857250" cy="377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Rectangle 14"/>
          <p:cNvSpPr/>
          <p:nvPr/>
        </p:nvSpPr>
        <p:spPr>
          <a:xfrm>
            <a:off x="3571875" y="6324600"/>
            <a:ext cx="2643188" cy="46196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sl-SI" sz="800" i="1"/>
              <a:t>Izvedbo projekta je omogočilo sofinanciranje Evropskega socialnega sklada Evropske unije in Ministrstva za šolstvo in šport.</a:t>
            </a:r>
            <a:endParaRPr lang="sl-SI" sz="800"/>
          </a:p>
        </p:txBody>
      </p:sp>
      <p:sp>
        <p:nvSpPr>
          <p:cNvPr id="10" name="TextBox 9"/>
          <p:cNvSpPr txBox="1"/>
          <p:nvPr/>
        </p:nvSpPr>
        <p:spPr>
          <a:xfrm>
            <a:off x="428625" y="6357938"/>
            <a:ext cx="1928813" cy="384175"/>
          </a:xfrm>
          <a:prstGeom prst="rect">
            <a:avLst/>
          </a:prstGeom>
          <a:noFill/>
          <a:ln w="12700" cap="rnd">
            <a:noFill/>
            <a:prstDash val="sysDot"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sl-SI" sz="800">
                <a:solidFill>
                  <a:srgbClr val="996600"/>
                </a:solidFill>
              </a:rPr>
              <a:t>Fakulteta za matematiko in fiziko</a:t>
            </a:r>
          </a:p>
          <a:p>
            <a:pPr>
              <a:defRPr/>
            </a:pPr>
            <a:r>
              <a:rPr lang="sl-SI" sz="1100">
                <a:solidFill>
                  <a:srgbClr val="996600"/>
                </a:solidFill>
              </a:rPr>
              <a:t>http://up.fmf.uni-lj.si</a:t>
            </a:r>
          </a:p>
        </p:txBody>
      </p:sp>
      <p:sp>
        <p:nvSpPr>
          <p:cNvPr id="9223" name="Title Placeholder 1"/>
          <p:cNvSpPr>
            <a:spLocks noGrp="1"/>
          </p:cNvSpPr>
          <p:nvPr>
            <p:ph type="title"/>
          </p:nvPr>
        </p:nvSpPr>
        <p:spPr bwMode="auto">
          <a:xfrm>
            <a:off x="428625" y="274638"/>
            <a:ext cx="8286750" cy="1143000"/>
          </a:xfrm>
          <a:prstGeom prst="rect">
            <a:avLst/>
          </a:prstGeom>
          <a:solidFill>
            <a:srgbClr val="FFD08B">
              <a:alpha val="30196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34925" cap="rnd">
                <a:solidFill>
                  <a:srgbClr val="000000"/>
                </a:solidFill>
                <a:prstDash val="sysDash"/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614863"/>
          </a:xfrm>
          <a:prstGeom prst="rect">
            <a:avLst/>
          </a:prstGeom>
          <a:solidFill>
            <a:schemeClr val="bg1">
              <a:alpha val="70195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31750" cap="rnd">
                <a:solidFill>
                  <a:srgbClr val="000000"/>
                </a:solidFill>
                <a:prstDash val="sysDot"/>
                <a:round/>
                <a:headEnd/>
                <a:tailEnd/>
              </a14:hiddenLine>
            </a:ext>
          </a:extLst>
        </p:spPr>
        <p:txBody>
          <a:bodyPr vert="horz" wrap="square" lIns="144000" tIns="144000" rIns="108000" bIns="720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15313" y="6350000"/>
            <a:ext cx="500062" cy="365125"/>
          </a:xfrm>
          <a:prstGeom prst="rect">
            <a:avLst/>
          </a:prstGeom>
          <a:ln w="12700" cap="rnd">
            <a:prstDash val="sysDot"/>
          </a:ln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996600"/>
                </a:solidFill>
              </a:defRPr>
            </a:lvl1pPr>
          </a:lstStyle>
          <a:p>
            <a:pPr>
              <a:defRPr/>
            </a:pPr>
            <a:fld id="{CC7952C0-3670-4FA6-8700-EE85EB71A766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97" r:id="rId1"/>
    <p:sldLayoutId id="2147483898" r:id="rId2"/>
    <p:sldLayoutId id="2147483899" r:id="rId3"/>
    <p:sldLayoutId id="2147483900" r:id="rId4"/>
    <p:sldLayoutId id="2147483901" r:id="rId5"/>
    <p:sldLayoutId id="2147483902" r:id="rId6"/>
    <p:sldLayoutId id="2147483903" r:id="rId7"/>
    <p:sldLayoutId id="2147483904" r:id="rId8"/>
    <p:sldLayoutId id="2147483905" r:id="rId9"/>
    <p:sldLayoutId id="2147483906" r:id="rId10"/>
    <p:sldLayoutId id="2147483907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5" animBg="1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•"/>
        <a:defRPr sz="3200">
          <a:solidFill>
            <a:srgbClr val="462F00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–"/>
        <a:defRPr sz="2800">
          <a:solidFill>
            <a:srgbClr val="984807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Wingdings" pitchFamily="2" charset="2"/>
        <a:buChar char="Ø"/>
        <a:defRPr sz="2400">
          <a:solidFill>
            <a:srgbClr val="E46C0A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s://docs.microsoft.com/en-us/dotnet/csharp/how-to/compare-strings" TargetMode="External"/><Relationship Id="rId1" Type="http://schemas.openxmlformats.org/officeDocument/2006/relationships/slideLayout" Target="../slideLayouts/slideLayout4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r>
              <a:rPr lang="sl-SI" sz="5600"/>
              <a:t>Nizi</a:t>
            </a:r>
            <a:endParaRPr lang="en-GB" sz="5600"/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Arial" charset="0"/>
              <a:buNone/>
            </a:pPr>
            <a:r>
              <a:rPr lang="sl-SI" sz="3700">
                <a:latin typeface="Courier New" pitchFamily="49" charset="0"/>
              </a:rPr>
              <a:t>Tip string</a:t>
            </a:r>
            <a:endParaRPr lang="en-GB" sz="3700">
              <a:latin typeface="Courier New" pitchFamily="49" charset="0"/>
            </a:endParaRPr>
          </a:p>
        </p:txBody>
      </p:sp>
      <p:sp>
        <p:nvSpPr>
          <p:cNvPr id="3077" name="Date Placeholder 6"/>
          <p:cNvSpPr>
            <a:spLocks noGrp="1"/>
          </p:cNvSpPr>
          <p:nvPr>
            <p:ph type="dt" sz="quarter" idx="10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sl-SI"/>
          </a:p>
        </p:txBody>
      </p:sp>
      <p:sp>
        <p:nvSpPr>
          <p:cNvPr id="3078" name="Footer Placeholder 7"/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sl-SI"/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DACF99BC-2650-42C5-9A7E-891AFA5BF192}" type="slidenum">
              <a:rPr lang="sl-SI"/>
              <a:pPr eaLnBrk="1" hangingPunct="1"/>
              <a:t>1</a:t>
            </a:fld>
            <a:endParaRPr lang="sl-SI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r>
              <a:rPr lang="sl-SI"/>
              <a:t>Preštej števke v nizu</a:t>
            </a:r>
            <a:endParaRPr lang="en-GB"/>
          </a:p>
        </p:txBody>
      </p:sp>
      <p:sp>
        <p:nvSpPr>
          <p:cNvPr id="20685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sl-SI" sz="2000" dirty="0"/>
              <a:t>Preberemo niz</a:t>
            </a:r>
          </a:p>
          <a:p>
            <a:r>
              <a:rPr lang="sl-SI" sz="2000" dirty="0"/>
              <a:t>Pregledamo vsak znak</a:t>
            </a:r>
          </a:p>
          <a:p>
            <a:pPr marL="1314450" lvl="3" indent="0">
              <a:buNone/>
            </a:pPr>
            <a:r>
              <a:rPr lang="sl-SI" sz="1000" dirty="0">
                <a:latin typeface="Courier New" pitchFamily="49" charset="0"/>
              </a:rPr>
              <a:t/>
            </a:r>
            <a:br>
              <a:rPr lang="sl-SI" sz="1000" dirty="0">
                <a:latin typeface="Courier New" pitchFamily="49" charset="0"/>
              </a:rPr>
            </a:br>
            <a:r>
              <a:rPr lang="sl-SI" sz="1800" dirty="0">
                <a:latin typeface="Courier New" pitchFamily="49" charset="0"/>
              </a:rPr>
              <a:t>znak = niz[i]; // tekoči znak</a:t>
            </a:r>
            <a:br>
              <a:rPr lang="sl-SI" sz="1800" dirty="0">
                <a:latin typeface="Courier New" pitchFamily="49" charset="0"/>
              </a:rPr>
            </a:br>
            <a:endParaRPr lang="sl-SI" dirty="0"/>
          </a:p>
          <a:p>
            <a:r>
              <a:rPr lang="sl-SI" sz="2000" dirty="0"/>
              <a:t>Če je števka, povečamo števec za 1</a:t>
            </a:r>
            <a:br>
              <a:rPr lang="sl-SI" sz="2000" dirty="0"/>
            </a:br>
            <a:endParaRPr lang="sl-SI" sz="2000" dirty="0"/>
          </a:p>
          <a:p>
            <a:pPr marL="1314450" lvl="3" indent="0">
              <a:buNone/>
            </a:pPr>
            <a:r>
              <a:rPr lang="sl-SI" sz="1800" dirty="0" err="1">
                <a:latin typeface="Courier New" pitchFamily="49" charset="0"/>
              </a:rPr>
              <a:t>if</a:t>
            </a:r>
            <a:r>
              <a:rPr lang="sl-SI" sz="1800" dirty="0">
                <a:latin typeface="Courier New" pitchFamily="49" charset="0"/>
              </a:rPr>
              <a:t> (('0' &lt;= znak) &amp;&amp; (znak &lt;= '9')) { </a:t>
            </a:r>
            <a:br>
              <a:rPr lang="sl-SI" sz="1800" dirty="0">
                <a:latin typeface="Courier New" pitchFamily="49" charset="0"/>
              </a:rPr>
            </a:br>
            <a:r>
              <a:rPr lang="sl-SI" sz="1800" dirty="0">
                <a:latin typeface="Courier New" pitchFamily="49" charset="0"/>
              </a:rPr>
              <a:t>   // če je števka</a:t>
            </a:r>
            <a:br>
              <a:rPr lang="sl-SI" sz="1800" dirty="0">
                <a:latin typeface="Courier New" pitchFamily="49" charset="0"/>
              </a:rPr>
            </a:br>
            <a:r>
              <a:rPr lang="sl-SI" sz="1800" dirty="0">
                <a:latin typeface="Courier New" pitchFamily="49" charset="0"/>
              </a:rPr>
              <a:t>   </a:t>
            </a:r>
            <a:r>
              <a:rPr lang="sl-SI" sz="1800" dirty="0" err="1">
                <a:latin typeface="Courier New" pitchFamily="49" charset="0"/>
              </a:rPr>
              <a:t>kolikoStevk</a:t>
            </a:r>
            <a:r>
              <a:rPr lang="sl-SI" sz="1800" dirty="0">
                <a:latin typeface="Courier New" pitchFamily="49" charset="0"/>
              </a:rPr>
              <a:t>++; // povečanje za 1</a:t>
            </a:r>
            <a:br>
              <a:rPr lang="sl-SI" sz="1800" dirty="0">
                <a:latin typeface="Courier New" pitchFamily="49" charset="0"/>
              </a:rPr>
            </a:br>
            <a:r>
              <a:rPr lang="sl-SI" sz="1800" dirty="0">
                <a:latin typeface="Courier New" pitchFamily="49" charset="0"/>
              </a:rPr>
              <a:t>}</a:t>
            </a:r>
            <a:r>
              <a:rPr lang="sl-SI" sz="1000" dirty="0">
                <a:latin typeface="Courier New" pitchFamily="49" charset="0"/>
              </a:rPr>
              <a:t/>
            </a:r>
            <a:br>
              <a:rPr lang="sl-SI" sz="1000" dirty="0">
                <a:latin typeface="Courier New" pitchFamily="49" charset="0"/>
              </a:rPr>
            </a:br>
            <a:endParaRPr lang="sl-SI" sz="1800" dirty="0"/>
          </a:p>
          <a:p>
            <a:r>
              <a:rPr lang="sl-SI" sz="2000" dirty="0"/>
              <a:t>Izpišemo rezultat</a:t>
            </a:r>
          </a:p>
        </p:txBody>
      </p:sp>
      <p:sp>
        <p:nvSpPr>
          <p:cNvPr id="10242" name="Date Placeholder 3"/>
          <p:cNvSpPr>
            <a:spLocks noGrp="1"/>
          </p:cNvSpPr>
          <p:nvPr>
            <p:ph type="dt" sz="quarter" idx="10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sl-SI"/>
          </a:p>
        </p:txBody>
      </p:sp>
      <p:sp>
        <p:nvSpPr>
          <p:cNvPr id="10243" name="Footer Placeholder 4"/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sl-SI"/>
          </a:p>
        </p:txBody>
      </p:sp>
      <p:sp>
        <p:nvSpPr>
          <p:cNvPr id="17414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0E2DECE4-A53A-497E-8338-4F06D20F79CB}" type="slidenum">
              <a:rPr lang="sl-SI"/>
              <a:pPr eaLnBrk="1" hangingPunct="1"/>
              <a:t>10</a:t>
            </a:fld>
            <a:endParaRPr lang="sl-SI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r>
              <a:rPr lang="sl-SI"/>
              <a:t>Preštej števke v nizu</a:t>
            </a:r>
            <a:endParaRPr lang="en-GB"/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 typeface="Arial" charset="0"/>
              <a:buNone/>
            </a:pPr>
            <a:r>
              <a:rPr lang="sl-SI" sz="2800" dirty="0">
                <a:latin typeface="Courier New" pitchFamily="49" charset="0"/>
              </a:rPr>
              <a:t>    </a:t>
            </a:r>
            <a:r>
              <a:rPr lang="sl-SI" sz="2000" dirty="0">
                <a:latin typeface="Courier New" pitchFamily="49" charset="0"/>
              </a:rPr>
              <a:t>i = 0;</a:t>
            </a:r>
          </a:p>
          <a:p>
            <a:pPr>
              <a:buFont typeface="Arial" charset="0"/>
              <a:buNone/>
            </a:pPr>
            <a:r>
              <a:rPr lang="sl-SI" sz="2000" dirty="0">
                <a:latin typeface="Courier New" pitchFamily="49" charset="0"/>
              </a:rPr>
              <a:t>      </a:t>
            </a:r>
            <a:r>
              <a:rPr lang="sl-SI" sz="2000" dirty="0" err="1">
                <a:latin typeface="Courier New" pitchFamily="49" charset="0"/>
              </a:rPr>
              <a:t>while</a:t>
            </a:r>
            <a:r>
              <a:rPr lang="sl-SI" sz="2000" dirty="0">
                <a:latin typeface="Courier New" pitchFamily="49" charset="0"/>
              </a:rPr>
              <a:t> (i &lt; dol_niza)  { // preko vseh znakov</a:t>
            </a:r>
          </a:p>
          <a:p>
            <a:pPr>
              <a:buFont typeface="Arial" charset="0"/>
              <a:buNone/>
            </a:pPr>
            <a:r>
              <a:rPr lang="sl-SI" sz="2000" dirty="0">
                <a:latin typeface="Courier New" pitchFamily="49" charset="0"/>
              </a:rPr>
              <a:t>         znak = niz[i]; // tekoči znak</a:t>
            </a:r>
          </a:p>
          <a:p>
            <a:pPr>
              <a:buFont typeface="Arial" charset="0"/>
              <a:buNone/>
            </a:pPr>
            <a:r>
              <a:rPr lang="sl-SI" sz="2000" dirty="0">
                <a:latin typeface="Courier New" pitchFamily="49" charset="0"/>
              </a:rPr>
              <a:t>         </a:t>
            </a:r>
            <a:r>
              <a:rPr lang="sl-SI" sz="2000" dirty="0" err="1">
                <a:latin typeface="Courier New" pitchFamily="49" charset="0"/>
              </a:rPr>
              <a:t>if</a:t>
            </a:r>
            <a:r>
              <a:rPr lang="sl-SI" sz="2000" dirty="0">
                <a:latin typeface="Courier New" pitchFamily="49" charset="0"/>
              </a:rPr>
              <a:t> (('0' &lt;= znak) &amp;&amp; (znak &lt;= '9')) {</a:t>
            </a:r>
          </a:p>
          <a:p>
            <a:pPr>
              <a:buFont typeface="Arial" charset="0"/>
              <a:buNone/>
            </a:pPr>
            <a:r>
              <a:rPr lang="sl-SI" sz="2000" dirty="0">
                <a:latin typeface="Courier New" pitchFamily="49" charset="0"/>
              </a:rPr>
              <a:t>            // če je števka</a:t>
            </a:r>
          </a:p>
          <a:p>
            <a:pPr>
              <a:buFont typeface="Arial" charset="0"/>
              <a:buNone/>
            </a:pPr>
            <a:r>
              <a:rPr lang="sl-SI" sz="2000" dirty="0">
                <a:latin typeface="Courier New" pitchFamily="49" charset="0"/>
              </a:rPr>
              <a:t>            </a:t>
            </a:r>
            <a:r>
              <a:rPr lang="sl-SI" sz="2000" dirty="0" err="1">
                <a:latin typeface="Courier New" pitchFamily="49" charset="0"/>
              </a:rPr>
              <a:t>kolikoStevk</a:t>
            </a:r>
            <a:r>
              <a:rPr lang="sl-SI" sz="2000" dirty="0">
                <a:latin typeface="Courier New" pitchFamily="49" charset="0"/>
              </a:rPr>
              <a:t>++;</a:t>
            </a:r>
          </a:p>
          <a:p>
            <a:pPr>
              <a:buFont typeface="Arial" charset="0"/>
              <a:buNone/>
            </a:pPr>
            <a:r>
              <a:rPr lang="sl-SI" sz="2000" dirty="0">
                <a:latin typeface="Courier New" pitchFamily="49" charset="0"/>
              </a:rPr>
              <a:t>         }</a:t>
            </a:r>
          </a:p>
          <a:p>
            <a:pPr>
              <a:buFont typeface="Arial" charset="0"/>
              <a:buNone/>
            </a:pPr>
            <a:r>
              <a:rPr lang="sl-SI" sz="2000" dirty="0">
                <a:latin typeface="Courier New" pitchFamily="49" charset="0"/>
              </a:rPr>
              <a:t>         i++;</a:t>
            </a:r>
          </a:p>
          <a:p>
            <a:pPr>
              <a:buFont typeface="Arial" charset="0"/>
              <a:buNone/>
            </a:pPr>
            <a:r>
              <a:rPr lang="sl-SI" sz="2000" dirty="0">
                <a:latin typeface="Courier New" pitchFamily="49" charset="0"/>
              </a:rPr>
              <a:t>      }</a:t>
            </a:r>
          </a:p>
          <a:p>
            <a:pPr>
              <a:buFont typeface="Arial" charset="0"/>
              <a:buNone/>
            </a:pPr>
            <a:r>
              <a:rPr lang="sl-SI" sz="2000" dirty="0">
                <a:latin typeface="Courier New" pitchFamily="49" charset="0"/>
              </a:rPr>
              <a:t>      rezultat = "V nizu " + niz + " je " + </a:t>
            </a:r>
          </a:p>
          <a:p>
            <a:pPr>
              <a:buFont typeface="Arial" charset="0"/>
              <a:buNone/>
            </a:pPr>
            <a:r>
              <a:rPr lang="sl-SI" sz="2000" dirty="0">
                <a:latin typeface="Courier New" pitchFamily="49" charset="0"/>
              </a:rPr>
              <a:t>                 </a:t>
            </a:r>
            <a:r>
              <a:rPr lang="sl-SI" sz="2000" dirty="0" err="1">
                <a:latin typeface="Courier New" pitchFamily="49" charset="0"/>
              </a:rPr>
              <a:t>kolikoStevk</a:t>
            </a:r>
            <a:r>
              <a:rPr lang="sl-SI" sz="2000" dirty="0">
                <a:latin typeface="Courier New" pitchFamily="49" charset="0"/>
              </a:rPr>
              <a:t> + " števk.";</a:t>
            </a:r>
          </a:p>
          <a:p>
            <a:pPr>
              <a:buFont typeface="Arial" charset="0"/>
              <a:buNone/>
            </a:pPr>
            <a:r>
              <a:rPr lang="sl-SI" sz="2000" dirty="0">
                <a:latin typeface="Courier New" pitchFamily="49" charset="0"/>
              </a:rPr>
              <a:t>      </a:t>
            </a:r>
          </a:p>
        </p:txBody>
      </p:sp>
      <p:sp>
        <p:nvSpPr>
          <p:cNvPr id="11266" name="Date Placeholder 3"/>
          <p:cNvSpPr>
            <a:spLocks noGrp="1"/>
          </p:cNvSpPr>
          <p:nvPr>
            <p:ph type="dt" sz="quarter" idx="10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sl-SI"/>
          </a:p>
        </p:txBody>
      </p:sp>
      <p:sp>
        <p:nvSpPr>
          <p:cNvPr id="11267" name="Footer Placeholder 4"/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sl-SI"/>
          </a:p>
        </p:txBody>
      </p:sp>
      <p:sp>
        <p:nvSpPr>
          <p:cNvPr id="18438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5254C1E1-4111-4FF6-BB89-C88C3A4D41F5}" type="slidenum">
              <a:rPr lang="sl-SI"/>
              <a:pPr eaLnBrk="1" hangingPunct="1"/>
              <a:t>11</a:t>
            </a:fld>
            <a:endParaRPr lang="sl-SI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r>
              <a:rPr lang="sl-SI"/>
              <a:t>Primerjanje nizov</a:t>
            </a:r>
            <a:endParaRPr lang="en-GB"/>
          </a:p>
        </p:txBody>
      </p:sp>
      <p:sp>
        <p:nvSpPr>
          <p:cNvPr id="20992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sl-SI" sz="2800" dirty="0"/>
              <a:t>Metodi</a:t>
            </a:r>
          </a:p>
          <a:p>
            <a:pPr lvl="1"/>
            <a:r>
              <a:rPr lang="sl-SI" sz="2000" dirty="0" err="1">
                <a:latin typeface="Courier New" pitchFamily="49" charset="0"/>
              </a:rPr>
              <a:t>Equals</a:t>
            </a:r>
            <a:endParaRPr lang="sl-SI" sz="2000" dirty="0">
              <a:latin typeface="Courier New" pitchFamily="49" charset="0"/>
            </a:endParaRPr>
          </a:p>
          <a:p>
            <a:pPr lvl="1"/>
            <a:r>
              <a:rPr lang="sl-SI" sz="2000" dirty="0" err="1">
                <a:latin typeface="Courier New" pitchFamily="49" charset="0"/>
              </a:rPr>
              <a:t>Compare</a:t>
            </a:r>
            <a:endParaRPr lang="sl-SI" sz="2000" dirty="0">
              <a:latin typeface="Courier New" pitchFamily="49" charset="0"/>
            </a:endParaRPr>
          </a:p>
          <a:p>
            <a:r>
              <a:rPr lang="sl-SI" sz="2800" dirty="0"/>
              <a:t>Z relacijskim operatorjem </a:t>
            </a:r>
            <a:r>
              <a:rPr lang="sl-SI" sz="2800" dirty="0">
                <a:latin typeface="Courier New" pitchFamily="49" charset="0"/>
              </a:rPr>
              <a:t>==</a:t>
            </a:r>
            <a:endParaRPr lang="sl-SI" sz="2800" dirty="0"/>
          </a:p>
          <a:p>
            <a:r>
              <a:rPr lang="sl-SI" sz="2800" dirty="0" err="1">
                <a:latin typeface="Courier New" pitchFamily="49" charset="0"/>
              </a:rPr>
              <a:t>s1.Equals</a:t>
            </a:r>
            <a:r>
              <a:rPr lang="sl-SI" sz="2800" dirty="0">
                <a:latin typeface="Courier New" pitchFamily="49" charset="0"/>
              </a:rPr>
              <a:t>("bla")</a:t>
            </a:r>
            <a:r>
              <a:rPr lang="sl-SI" sz="2800" dirty="0"/>
              <a:t> : ali je niz shranjen v </a:t>
            </a:r>
            <a:r>
              <a:rPr lang="sl-SI" sz="2800" dirty="0">
                <a:latin typeface="Courier New" pitchFamily="49" charset="0"/>
              </a:rPr>
              <a:t>s1</a:t>
            </a:r>
            <a:r>
              <a:rPr lang="sl-SI" sz="2800" dirty="0"/>
              <a:t> enak nizu </a:t>
            </a:r>
            <a:r>
              <a:rPr lang="sl-SI" sz="2800" dirty="0">
                <a:latin typeface="Courier New" pitchFamily="49" charset="0"/>
              </a:rPr>
              <a:t>bla</a:t>
            </a:r>
            <a:r>
              <a:rPr lang="sl-SI" sz="2800" dirty="0"/>
              <a:t> – rezultat </a:t>
            </a:r>
            <a:r>
              <a:rPr lang="sl-SI" sz="2800" dirty="0" err="1">
                <a:latin typeface="Courier New" pitchFamily="49" charset="0"/>
              </a:rPr>
              <a:t>true</a:t>
            </a:r>
            <a:r>
              <a:rPr lang="sl-SI" sz="2800" dirty="0"/>
              <a:t> ali </a:t>
            </a:r>
            <a:r>
              <a:rPr lang="sl-SI" sz="2800" dirty="0" err="1">
                <a:latin typeface="Courier New" pitchFamily="49" charset="0"/>
              </a:rPr>
              <a:t>false</a:t>
            </a:r>
            <a:endParaRPr lang="sl-SI" sz="2800" dirty="0">
              <a:latin typeface="Courier New" pitchFamily="49" charset="0"/>
            </a:endParaRPr>
          </a:p>
          <a:p>
            <a:pPr lvl="1"/>
            <a:r>
              <a:rPr lang="sl-SI" sz="2400" dirty="0">
                <a:latin typeface="Courier New" pitchFamily="49" charset="0"/>
              </a:rPr>
              <a:t>s1 == "</a:t>
            </a:r>
            <a:r>
              <a:rPr lang="sl-SI" sz="2400" dirty="0" err="1">
                <a:latin typeface="Courier New" pitchFamily="49" charset="0"/>
              </a:rPr>
              <a:t>bla</a:t>
            </a:r>
            <a:r>
              <a:rPr lang="sl-SI" sz="2400" dirty="0">
                <a:latin typeface="Courier New" pitchFamily="49" charset="0"/>
              </a:rPr>
              <a:t>"</a:t>
            </a:r>
          </a:p>
          <a:p>
            <a:r>
              <a:rPr lang="sl-SI" sz="2800" dirty="0" err="1">
                <a:latin typeface="Courier New" pitchFamily="49" charset="0"/>
              </a:rPr>
              <a:t>s1.Equals</a:t>
            </a:r>
            <a:r>
              <a:rPr lang="sl-SI" sz="2800" dirty="0">
                <a:latin typeface="Courier New" pitchFamily="49" charset="0"/>
              </a:rPr>
              <a:t>(s2)</a:t>
            </a:r>
            <a:r>
              <a:rPr lang="sl-SI" sz="2800" dirty="0"/>
              <a:t> : ali je niz shranjen v </a:t>
            </a:r>
            <a:r>
              <a:rPr lang="sl-SI" sz="2800" dirty="0">
                <a:latin typeface="Courier New" pitchFamily="49" charset="0"/>
              </a:rPr>
              <a:t>s1</a:t>
            </a:r>
            <a:r>
              <a:rPr lang="sl-SI" sz="2800" dirty="0"/>
              <a:t> enak nizu shranjenemu v </a:t>
            </a:r>
            <a:r>
              <a:rPr lang="sl-SI" sz="2800" dirty="0">
                <a:latin typeface="Courier New" pitchFamily="49" charset="0"/>
              </a:rPr>
              <a:t>s2</a:t>
            </a:r>
          </a:p>
          <a:p>
            <a:pPr lvl="1"/>
            <a:r>
              <a:rPr lang="sl-SI" sz="2400" dirty="0">
                <a:latin typeface="Courier New" pitchFamily="49" charset="0"/>
              </a:rPr>
              <a:t>s1 == s2</a:t>
            </a:r>
            <a:endParaRPr lang="en-GB" dirty="0"/>
          </a:p>
        </p:txBody>
      </p:sp>
      <p:sp>
        <p:nvSpPr>
          <p:cNvPr id="12290" name="Date Placeholder 3"/>
          <p:cNvSpPr>
            <a:spLocks noGrp="1"/>
          </p:cNvSpPr>
          <p:nvPr>
            <p:ph type="dt" sz="quarter" idx="10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sl-SI"/>
          </a:p>
        </p:txBody>
      </p:sp>
      <p:sp>
        <p:nvSpPr>
          <p:cNvPr id="12291" name="Footer Placeholder 4"/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sl-SI"/>
          </a:p>
        </p:txBody>
      </p:sp>
      <p:sp>
        <p:nvSpPr>
          <p:cNvPr id="19462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46EC4EA8-CD74-4225-8687-84492FE5280C}" type="slidenum">
              <a:rPr lang="sl-SI"/>
              <a:pPr eaLnBrk="1" hangingPunct="1"/>
              <a:t>12</a:t>
            </a:fld>
            <a:endParaRPr lang="sl-SI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99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99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99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099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099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099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099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099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099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099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32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099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099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099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099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099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099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9923" grpId="0" uiExpand="1" build="p" bldLvl="4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</a:t>
            </a:r>
            <a:r>
              <a:rPr lang="en-US" dirty="0" err="1"/>
              <a:t>pozor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1446847"/>
            <a:ext cx="8907288" cy="1190065"/>
          </a:xfrm>
        </p:spPr>
        <p:txBody>
          <a:bodyPr/>
          <a:lstStyle/>
          <a:p>
            <a:r>
              <a:rPr lang="en-US" sz="2400" dirty="0"/>
              <a:t>Java?</a:t>
            </a:r>
          </a:p>
          <a:p>
            <a:r>
              <a:rPr lang="en-US" sz="2400" dirty="0"/>
              <a:t>V C# se == in Equals </a:t>
            </a:r>
            <a:r>
              <a:rPr lang="en-US" sz="2400" dirty="0" err="1"/>
              <a:t>pri</a:t>
            </a:r>
            <a:r>
              <a:rPr lang="en-US" sz="2400" dirty="0"/>
              <a:t> </a:t>
            </a:r>
            <a:r>
              <a:rPr lang="en-US" sz="2400" dirty="0" err="1"/>
              <a:t>primerjanju</a:t>
            </a:r>
            <a:r>
              <a:rPr lang="en-US" sz="2400" dirty="0"/>
              <a:t> </a:t>
            </a:r>
            <a:r>
              <a:rPr lang="en-US" sz="2400" dirty="0" err="1"/>
              <a:t>nizov</a:t>
            </a:r>
            <a:r>
              <a:rPr lang="en-US" sz="2400" dirty="0"/>
              <a:t> </a:t>
            </a:r>
            <a:r>
              <a:rPr lang="en-US" sz="2400" dirty="0" err="1"/>
              <a:t>obnašata</a:t>
            </a:r>
            <a:r>
              <a:rPr lang="en-US" sz="2400" dirty="0"/>
              <a:t> "</a:t>
            </a:r>
            <a:r>
              <a:rPr lang="en-US" sz="2400" dirty="0" err="1"/>
              <a:t>enako</a:t>
            </a:r>
            <a:r>
              <a:rPr lang="en-US" sz="2400" dirty="0"/>
              <a:t>“</a:t>
            </a:r>
          </a:p>
          <a:p>
            <a:r>
              <a:rPr lang="en-US" sz="2400" dirty="0"/>
              <a:t>a …</a:t>
            </a:r>
          </a:p>
          <a:p>
            <a:endParaRPr lang="en-US" sz="2400" dirty="0"/>
          </a:p>
          <a:p>
            <a:endParaRPr lang="sl-SI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7AA9F97-DC7B-4EE3-8B86-F592B68082AB}" type="slidenum">
              <a:rPr lang="sl-SI" smtClean="0"/>
              <a:pPr>
                <a:defRPr/>
              </a:pPr>
              <a:t>13</a:t>
            </a:fld>
            <a:endParaRPr lang="sl-SI"/>
          </a:p>
        </p:txBody>
      </p:sp>
      <p:sp>
        <p:nvSpPr>
          <p:cNvPr id="5" name="TextBox 4"/>
          <p:cNvSpPr txBox="1"/>
          <p:nvPr/>
        </p:nvSpPr>
        <p:spPr>
          <a:xfrm>
            <a:off x="85800" y="3144705"/>
            <a:ext cx="892899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object</a:t>
            </a: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 name = "</a:t>
            </a:r>
            <a:r>
              <a:rPr lang="sl-SI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sandeep</a:t>
            </a: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";  </a:t>
            </a:r>
          </a:p>
          <a:p>
            <a:r>
              <a:rPr lang="sl-SI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char</a:t>
            </a: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[] </a:t>
            </a:r>
            <a:r>
              <a:rPr lang="sl-SI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values</a:t>
            </a: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 = {'s','a','n','d','e','e','p'};  </a:t>
            </a:r>
          </a:p>
          <a:p>
            <a:r>
              <a:rPr lang="sl-SI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object</a:t>
            </a: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 </a:t>
            </a:r>
            <a:r>
              <a:rPr lang="sl-SI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myName</a:t>
            </a: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 = </a:t>
            </a:r>
            <a:r>
              <a:rPr lang="sl-SI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new</a:t>
            </a: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 </a:t>
            </a:r>
            <a:r>
              <a:rPr lang="sl-SI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string</a:t>
            </a: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sl-SI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values</a:t>
            </a: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);           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Con</a:t>
            </a:r>
            <a:r>
              <a:rPr lang="sl-SI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sole.WriteLine</a:t>
            </a: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("== operator </a:t>
            </a:r>
            <a:r>
              <a:rPr lang="sl-SI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result</a:t>
            </a: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 is {0}", name == </a:t>
            </a:r>
            <a:r>
              <a:rPr lang="sl-SI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myName</a:t>
            </a: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);  </a:t>
            </a:r>
          </a:p>
          <a:p>
            <a:r>
              <a:rPr lang="sl-SI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Console.WriteLine</a:t>
            </a: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("</a:t>
            </a:r>
            <a:r>
              <a:rPr lang="sl-SI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Equals</a:t>
            </a: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 </a:t>
            </a:r>
            <a:r>
              <a:rPr lang="sl-SI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method</a:t>
            </a: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 </a:t>
            </a:r>
            <a:r>
              <a:rPr lang="sl-SI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result</a:t>
            </a: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 is {0}", </a:t>
            </a:r>
            <a:r>
              <a:rPr lang="sl-SI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myName.Equals</a:t>
            </a:r>
            <a:r>
              <a:rPr lang="sl-SI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(name)); </a:t>
            </a:r>
          </a:p>
          <a:p>
            <a:endParaRPr lang="sl-SI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99992" y="4799447"/>
            <a:ext cx="4010025" cy="866775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323528" y="5132991"/>
            <a:ext cx="3659426" cy="129266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3200" b="1" dirty="0"/>
              <a:t>==</a:t>
            </a:r>
            <a:r>
              <a:rPr lang="en-US" dirty="0"/>
              <a:t> </a:t>
            </a:r>
            <a:r>
              <a:rPr lang="en-US" dirty="0" err="1"/>
              <a:t>primerjanje</a:t>
            </a:r>
            <a:r>
              <a:rPr lang="en-US" dirty="0"/>
              <a:t> </a:t>
            </a:r>
            <a:r>
              <a:rPr lang="en-US" dirty="0" err="1"/>
              <a:t>naslovov</a:t>
            </a:r>
            <a:endParaRPr lang="en-US" dirty="0"/>
          </a:p>
          <a:p>
            <a:endParaRPr lang="en-US" dirty="0"/>
          </a:p>
          <a:p>
            <a:r>
              <a:rPr lang="en-US" sz="2800" b="1" dirty="0"/>
              <a:t>Equals</a:t>
            </a:r>
            <a:r>
              <a:rPr lang="en-US" dirty="0"/>
              <a:t> … </a:t>
            </a:r>
            <a:r>
              <a:rPr lang="en-US" dirty="0" err="1"/>
              <a:t>primerjanje</a:t>
            </a:r>
            <a:r>
              <a:rPr lang="en-US" dirty="0"/>
              <a:t> </a:t>
            </a:r>
            <a:r>
              <a:rPr lang="en-US" dirty="0" err="1"/>
              <a:t>vsebine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6813312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bldLvl="5"/>
      <p:bldP spid="5" grpId="0"/>
      <p:bldP spid="7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r>
              <a:rPr lang="sl-SI"/>
              <a:t>Primerjanje nizov</a:t>
            </a:r>
            <a:endParaRPr lang="en-GB"/>
          </a:p>
        </p:txBody>
      </p:sp>
      <p:sp>
        <p:nvSpPr>
          <p:cNvPr id="2048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412776"/>
            <a:ext cx="8229600" cy="4713387"/>
          </a:xfrm>
        </p:spPr>
        <p:txBody>
          <a:bodyPr/>
          <a:lstStyle/>
          <a:p>
            <a:r>
              <a:rPr lang="sl-SI" sz="2400" dirty="0"/>
              <a:t>Nize primerjamo leksikografsko (po abecedi)</a:t>
            </a:r>
          </a:p>
          <a:p>
            <a:pPr lvl="1"/>
            <a:r>
              <a:rPr lang="sl-SI" sz="2000" dirty="0"/>
              <a:t>Niz "Matija"  je manjši kot niz "Mojca", ker sta prva znaka enaka, drugi znak pa je v prvem nizu ('a') manjši kot v drugem nizu ('o').</a:t>
            </a:r>
          </a:p>
          <a:p>
            <a:r>
              <a:rPr lang="sl-SI" sz="2400" dirty="0">
                <a:latin typeface="Courier New" pitchFamily="49" charset="0"/>
              </a:rPr>
              <a:t>s1.CompareTo("bla")</a:t>
            </a:r>
            <a:r>
              <a:rPr lang="sl-SI" sz="2400" dirty="0"/>
              <a:t> : vrne 0, če je niz shranjen v </a:t>
            </a:r>
            <a:r>
              <a:rPr lang="sl-SI" sz="2400" dirty="0">
                <a:latin typeface="Courier New" pitchFamily="49" charset="0"/>
              </a:rPr>
              <a:t>s1</a:t>
            </a:r>
            <a:r>
              <a:rPr lang="sl-SI" sz="2400" dirty="0"/>
              <a:t> enak nizu </a:t>
            </a:r>
            <a:r>
              <a:rPr lang="sl-SI" sz="2400" dirty="0">
                <a:latin typeface="Courier New" pitchFamily="49" charset="0"/>
              </a:rPr>
              <a:t>bla, </a:t>
            </a:r>
            <a:r>
              <a:rPr lang="sl-SI" sz="2400" dirty="0"/>
              <a:t> neg. število , če je niz v </a:t>
            </a:r>
            <a:r>
              <a:rPr lang="sl-SI" sz="2400" dirty="0">
                <a:latin typeface="Courier New" pitchFamily="49" charset="0"/>
              </a:rPr>
              <a:t>s1</a:t>
            </a:r>
            <a:r>
              <a:rPr lang="sl-SI" sz="2400" dirty="0"/>
              <a:t> manjši od niza </a:t>
            </a:r>
            <a:r>
              <a:rPr lang="sl-SI" sz="2400" dirty="0">
                <a:latin typeface="Courier New" pitchFamily="49" charset="0"/>
              </a:rPr>
              <a:t>"</a:t>
            </a:r>
            <a:r>
              <a:rPr lang="sl-SI" sz="2400" dirty="0" err="1">
                <a:latin typeface="Courier New" pitchFamily="49" charset="0"/>
              </a:rPr>
              <a:t>bla</a:t>
            </a:r>
            <a:r>
              <a:rPr lang="sl-SI" sz="2400" dirty="0">
                <a:latin typeface="Courier New" pitchFamily="49" charset="0"/>
              </a:rPr>
              <a:t>"</a:t>
            </a:r>
            <a:r>
              <a:rPr lang="sl-SI" sz="2400" dirty="0"/>
              <a:t> in poz. število, če je večji.</a:t>
            </a:r>
            <a:endParaRPr lang="sl-SI" sz="2400" dirty="0">
              <a:latin typeface="Courier New" pitchFamily="49" charset="0"/>
            </a:endParaRPr>
          </a:p>
          <a:p>
            <a:r>
              <a:rPr lang="sl-SI" sz="2400" dirty="0">
                <a:latin typeface="Courier New" pitchFamily="49" charset="0"/>
              </a:rPr>
              <a:t>"matija".CompareTo("mojca")</a:t>
            </a:r>
            <a:r>
              <a:rPr lang="sl-SI" sz="2400" dirty="0"/>
              <a:t> : vrne negativno število</a:t>
            </a:r>
            <a:endParaRPr lang="sl-SI" sz="2400" dirty="0">
              <a:latin typeface="Arial" charset="0"/>
            </a:endParaRPr>
          </a:p>
          <a:p>
            <a:r>
              <a:rPr lang="sl-SI" sz="2400" dirty="0">
                <a:latin typeface="Courier New" pitchFamily="49" charset="0"/>
              </a:rPr>
              <a:t>bool jeManj</a:t>
            </a:r>
            <a:r>
              <a:rPr lang="sl-SI" sz="2400" dirty="0">
                <a:latin typeface="Arial" charset="0"/>
              </a:rPr>
              <a:t> = </a:t>
            </a:r>
            <a:r>
              <a:rPr lang="sl-SI" sz="2400" dirty="0">
                <a:latin typeface="Courier New" pitchFamily="49" charset="0"/>
              </a:rPr>
              <a:t>n1.CompareTo(n2) &lt; 0</a:t>
            </a:r>
            <a:r>
              <a:rPr lang="sl-SI" sz="2400" dirty="0"/>
              <a:t> </a:t>
            </a:r>
            <a:r>
              <a:rPr lang="sl-SI" sz="2400" dirty="0">
                <a:latin typeface="Arial" charset="0"/>
              </a:rPr>
              <a:t>;</a:t>
            </a:r>
          </a:p>
          <a:p>
            <a:r>
              <a:rPr lang="sl-SI" sz="2400" dirty="0"/>
              <a:t>Kako si zapomniti?</a:t>
            </a:r>
          </a:p>
          <a:p>
            <a:pPr lvl="1"/>
            <a:r>
              <a:rPr lang="sl-SI" sz="1600" dirty="0"/>
              <a:t>Zanima nas če velja </a:t>
            </a:r>
            <a:r>
              <a:rPr lang="sl-SI" sz="1600" dirty="0">
                <a:latin typeface="Courier New" pitchFamily="49" charset="0"/>
                <a:cs typeface="Courier New" pitchFamily="49" charset="0"/>
              </a:rPr>
              <a:t>niz1 &lt;= niz2 </a:t>
            </a:r>
            <a:r>
              <a:rPr lang="sl-SI" sz="1600" dirty="0"/>
              <a:t>(če je torej </a:t>
            </a:r>
            <a:r>
              <a:rPr lang="sl-SI" sz="1600" dirty="0">
                <a:latin typeface="Courier New" pitchFamily="49" charset="0"/>
                <a:cs typeface="Courier New" pitchFamily="49" charset="0"/>
              </a:rPr>
              <a:t>niz1</a:t>
            </a:r>
            <a:r>
              <a:rPr lang="sl-SI" sz="1600" dirty="0"/>
              <a:t> manjši (prej po abecedi) ali enak </a:t>
            </a:r>
            <a:r>
              <a:rPr lang="sl-SI" sz="1600" dirty="0">
                <a:latin typeface="Courier New" pitchFamily="49" charset="0"/>
                <a:cs typeface="Courier New" pitchFamily="49" charset="0"/>
              </a:rPr>
              <a:t>niz2</a:t>
            </a:r>
            <a:r>
              <a:rPr lang="sl-SI" sz="1600" dirty="0"/>
              <a:t>)</a:t>
            </a:r>
          </a:p>
          <a:p>
            <a:pPr lvl="1"/>
            <a:r>
              <a:rPr lang="sl-SI" sz="1600" dirty="0">
                <a:latin typeface="Courier New" pitchFamily="49" charset="0"/>
                <a:cs typeface="Courier New" pitchFamily="49" charset="0"/>
              </a:rPr>
              <a:t>niz1.CompareTo(niz2) &lt;= 0 </a:t>
            </a:r>
          </a:p>
          <a:p>
            <a:pPr lvl="1"/>
            <a:r>
              <a:rPr lang="sl-SI" sz="1600" dirty="0"/>
              <a:t>Uporabimo torej ustrezen operator in primerjamo z 0</a:t>
            </a:r>
          </a:p>
        </p:txBody>
      </p:sp>
      <p:sp>
        <p:nvSpPr>
          <p:cNvPr id="13314" name="Date Placeholder 3"/>
          <p:cNvSpPr>
            <a:spLocks noGrp="1"/>
          </p:cNvSpPr>
          <p:nvPr>
            <p:ph type="dt" sz="quarter" idx="10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sl-SI"/>
          </a:p>
        </p:txBody>
      </p:sp>
      <p:sp>
        <p:nvSpPr>
          <p:cNvPr id="13315" name="Footer Placeholder 4"/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sl-SI"/>
          </a:p>
        </p:txBody>
      </p:sp>
      <p:sp>
        <p:nvSpPr>
          <p:cNvPr id="20486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F0F40E05-2364-40CC-A3E0-6E6C01A7AA9B}" type="slidenum">
              <a:rPr lang="sl-SI"/>
              <a:pPr eaLnBrk="1" hangingPunct="1"/>
              <a:t>14</a:t>
            </a:fld>
            <a:endParaRPr lang="sl-SI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3" grpId="0" build="p" bldLvl="5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Compare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/>
              <a:t>Obstaja tudi metoda Compare, ki pa jo izvajamo nad razredom </a:t>
            </a:r>
            <a:r>
              <a:rPr lang="sl-SI" dirty="0" err="1" smtClean="0"/>
              <a:t>String</a:t>
            </a:r>
            <a:r>
              <a:rPr lang="sl-SI" dirty="0"/>
              <a:t>:</a:t>
            </a:r>
          </a:p>
          <a:p>
            <a:r>
              <a:rPr lang="sl-SI" dirty="0"/>
              <a:t>s1.CompareTo(s2)</a:t>
            </a:r>
          </a:p>
          <a:p>
            <a:r>
              <a:rPr lang="sl-SI" dirty="0"/>
              <a:t>String.Compare(s1, s2)</a:t>
            </a:r>
          </a:p>
          <a:p>
            <a:endParaRPr lang="en-US" dirty="0"/>
          </a:p>
          <a:p>
            <a:r>
              <a:rPr lang="en-US" dirty="0" err="1"/>
              <a:t>Načeloma</a:t>
            </a:r>
            <a:r>
              <a:rPr lang="en-US" dirty="0"/>
              <a:t> s Compare </a:t>
            </a:r>
            <a:r>
              <a:rPr lang="en-US" dirty="0" err="1"/>
              <a:t>primerjamo</a:t>
            </a:r>
            <a:r>
              <a:rPr lang="en-US" dirty="0"/>
              <a:t> </a:t>
            </a:r>
            <a:r>
              <a:rPr lang="en-US" dirty="0" err="1"/>
              <a:t>položaj</a:t>
            </a:r>
            <a:r>
              <a:rPr lang="en-US" dirty="0"/>
              <a:t> </a:t>
            </a:r>
            <a:r>
              <a:rPr lang="en-US" dirty="0" err="1"/>
              <a:t>niza</a:t>
            </a:r>
            <a:r>
              <a:rPr lang="en-US" dirty="0"/>
              <a:t> glede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leksikografsko</a:t>
            </a:r>
            <a:r>
              <a:rPr lang="en-US" dirty="0"/>
              <a:t> </a:t>
            </a:r>
            <a:r>
              <a:rPr lang="en-US" dirty="0" err="1"/>
              <a:t>urejanje</a:t>
            </a:r>
            <a:r>
              <a:rPr lang="en-US" dirty="0"/>
              <a:t> </a:t>
            </a:r>
          </a:p>
          <a:p>
            <a:endParaRPr lang="sl-S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7AA9F97-DC7B-4EE3-8B86-F592B68082AB}" type="slidenum">
              <a:rPr lang="sl-SI" smtClean="0"/>
              <a:pPr>
                <a:defRPr/>
              </a:pPr>
              <a:t>15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738960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07064A94-AA74-4278-A0C5-3ECC3300A2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 smtClean="0">
                <a:hlinkClick r:id="rId2"/>
              </a:rPr>
              <a:t>https://docs.microsoft.com/en-us/dotnet/csharp/how-to/compare-strings</a:t>
            </a:r>
            <a:r>
              <a:rPr lang="en-US" sz="2400" dirty="0" smtClean="0"/>
              <a:t> </a:t>
            </a:r>
            <a:endParaRPr lang="en-SI" sz="2400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5CB43044-5DFA-432F-9638-E7025AE3795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POGLEJ!!</a:t>
            </a:r>
            <a:endParaRPr lang="en-SI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BE609B4-2DCC-4225-A837-75D96F8289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7AA9F97-DC7B-4EE3-8B86-F592B68082AB}" type="slidenum">
              <a:rPr lang="sl-SI" smtClean="0"/>
              <a:pPr>
                <a:defRPr/>
              </a:pPr>
              <a:t>16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6663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r>
              <a:rPr lang="sl-SI"/>
              <a:t>IndexOf</a:t>
            </a:r>
            <a:endParaRPr lang="en-GB"/>
          </a:p>
        </p:txBody>
      </p:sp>
      <p:sp>
        <p:nvSpPr>
          <p:cNvPr id="2140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sl-SI" sz="2400" dirty="0">
                <a:latin typeface="Courier New" pitchFamily="49" charset="0"/>
              </a:rPr>
              <a:t>"Mojca je rekla joj".</a:t>
            </a:r>
            <a:r>
              <a:rPr lang="sl-SI" sz="2400" dirty="0" err="1">
                <a:latin typeface="Courier New" pitchFamily="49" charset="0"/>
              </a:rPr>
              <a:t>IndexOf</a:t>
            </a:r>
            <a:r>
              <a:rPr lang="sl-SI" sz="2400" dirty="0">
                <a:latin typeface="Courier New" pitchFamily="49" charset="0"/>
              </a:rPr>
              <a:t>("oj")</a:t>
            </a:r>
            <a:r>
              <a:rPr lang="sl-SI" sz="3600" dirty="0"/>
              <a:t> </a:t>
            </a:r>
          </a:p>
          <a:p>
            <a:pPr lvl="1"/>
            <a:r>
              <a:rPr lang="sl-SI" dirty="0"/>
              <a:t>Dobimo </a:t>
            </a:r>
            <a:r>
              <a:rPr lang="sl-SI" dirty="0">
                <a:latin typeface="Courier New" pitchFamily="49" charset="0"/>
              </a:rPr>
              <a:t>1</a:t>
            </a:r>
            <a:r>
              <a:rPr lang="sl-SI" dirty="0"/>
              <a:t> – podniz </a:t>
            </a:r>
            <a:r>
              <a:rPr lang="sl-SI" dirty="0">
                <a:latin typeface="Courier New" pitchFamily="49" charset="0"/>
              </a:rPr>
              <a:t>"oj"</a:t>
            </a:r>
            <a:r>
              <a:rPr lang="sl-SI" dirty="0"/>
              <a:t> se v nizu </a:t>
            </a:r>
            <a:r>
              <a:rPr lang="sl-SI" dirty="0">
                <a:latin typeface="Courier New" pitchFamily="49" charset="0"/>
              </a:rPr>
              <a:t>"Mojca je rekla joj"</a:t>
            </a:r>
            <a:r>
              <a:rPr lang="sl-SI" dirty="0"/>
              <a:t> začne na mestu z indeksom </a:t>
            </a:r>
            <a:r>
              <a:rPr lang="sl-SI" dirty="0">
                <a:latin typeface="Courier New" pitchFamily="49" charset="0"/>
              </a:rPr>
              <a:t>1</a:t>
            </a:r>
          </a:p>
          <a:p>
            <a:pPr lvl="1"/>
            <a:r>
              <a:rPr lang="sl-SI" dirty="0"/>
              <a:t>Torej kot funkcija index v Pythonu</a:t>
            </a:r>
          </a:p>
          <a:p>
            <a:r>
              <a:rPr lang="sl-SI" dirty="0"/>
              <a:t>Če podniza ni, je rezultat </a:t>
            </a:r>
            <a:r>
              <a:rPr lang="sl-SI" dirty="0">
                <a:latin typeface="Courier New" pitchFamily="49" charset="0"/>
              </a:rPr>
              <a:t>–1</a:t>
            </a:r>
          </a:p>
          <a:p>
            <a:pPr lvl="1"/>
            <a:r>
              <a:rPr lang="sl-SI" sz="2000" dirty="0">
                <a:latin typeface="Courier New" pitchFamily="49" charset="0"/>
              </a:rPr>
              <a:t>"Mojca je rekla joj".IndexOf("aj")</a:t>
            </a:r>
            <a:r>
              <a:rPr lang="sl-SI" sz="3600" dirty="0"/>
              <a:t> </a:t>
            </a:r>
            <a:r>
              <a:rPr lang="sl-SI" dirty="0"/>
              <a:t>je torej </a:t>
            </a:r>
            <a:r>
              <a:rPr lang="sl-SI" dirty="0">
                <a:latin typeface="Courier New" pitchFamily="49" charset="0"/>
              </a:rPr>
              <a:t>-1</a:t>
            </a:r>
          </a:p>
          <a:p>
            <a:pPr lvl="1"/>
            <a:r>
              <a:rPr lang="sl-SI" dirty="0"/>
              <a:t>Python pa v tem primeru sproži izjemo!</a:t>
            </a:r>
            <a:endParaRPr lang="en-GB" dirty="0"/>
          </a:p>
        </p:txBody>
      </p:sp>
      <p:sp>
        <p:nvSpPr>
          <p:cNvPr id="14338" name="Date Placeholder 3"/>
          <p:cNvSpPr>
            <a:spLocks noGrp="1"/>
          </p:cNvSpPr>
          <p:nvPr>
            <p:ph type="dt" sz="quarter" idx="10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sl-SI"/>
          </a:p>
        </p:txBody>
      </p:sp>
      <p:sp>
        <p:nvSpPr>
          <p:cNvPr id="14339" name="Footer Placeholder 4"/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sl-SI"/>
          </a:p>
        </p:txBody>
      </p:sp>
      <p:sp>
        <p:nvSpPr>
          <p:cNvPr id="21510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DC38C1E8-C52C-41F9-A926-6D85F9CDE8D7}" type="slidenum">
              <a:rPr lang="sl-SI"/>
              <a:pPr eaLnBrk="1" hangingPunct="1"/>
              <a:t>17</a:t>
            </a:fld>
            <a:endParaRPr lang="sl-SI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0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140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140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0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140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140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0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140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140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0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140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140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0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140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140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0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140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140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4019" grpId="0" uiExpand="1" build="p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r>
              <a:rPr lang="sl-SI" sz="4000"/>
              <a:t>Preštej samoglasnike</a:t>
            </a:r>
            <a:endParaRPr lang="en-US" sz="4000"/>
          </a:p>
        </p:txBody>
      </p:sp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sl-SI"/>
              <a:t>Za vsak znak ugotovimo ali je samogasnik</a:t>
            </a:r>
          </a:p>
          <a:p>
            <a:r>
              <a:rPr lang="sl-SI"/>
              <a:t>Sestavljeni pogoj</a:t>
            </a:r>
          </a:p>
          <a:p>
            <a:pPr lvl="1"/>
            <a:r>
              <a:rPr lang="sl-SI" sz="1800">
                <a:latin typeface="Courier New" pitchFamily="49" charset="0"/>
              </a:rPr>
              <a:t>(znak == 'a') || (znak = 'A') ||</a:t>
            </a:r>
            <a:r>
              <a:rPr lang="sl-SI"/>
              <a:t> </a:t>
            </a:r>
            <a:r>
              <a:rPr lang="sl-SI" sz="1800">
                <a:latin typeface="Courier New" pitchFamily="49" charset="0"/>
              </a:rPr>
              <a:t>(znak == 'e') || (znak = 'E') || (znak == 'I') || (znak = 'i') || (znak == 'o') || (znak = 'O') ||</a:t>
            </a:r>
            <a:r>
              <a:rPr lang="sl-SI"/>
              <a:t> </a:t>
            </a:r>
            <a:r>
              <a:rPr lang="sl-SI" sz="1800">
                <a:latin typeface="Courier New" pitchFamily="49" charset="0"/>
              </a:rPr>
              <a:t>(znak == 'u') || (znak = 'U') </a:t>
            </a:r>
          </a:p>
          <a:p>
            <a:r>
              <a:rPr lang="sl-SI"/>
              <a:t>Lahko z</a:t>
            </a:r>
            <a:r>
              <a:rPr lang="sl-SI">
                <a:latin typeface="Courier New" pitchFamily="49" charset="0"/>
              </a:rPr>
              <a:t> IndexOf</a:t>
            </a:r>
          </a:p>
          <a:p>
            <a:pPr lvl="1"/>
            <a:r>
              <a:rPr lang="sl-SI" sz="1900">
                <a:latin typeface="Courier New" pitchFamily="49" charset="0"/>
              </a:rPr>
              <a:t>s</a:t>
            </a:r>
            <a:r>
              <a:rPr lang="en-GB" sz="1900">
                <a:latin typeface="Courier New" pitchFamily="49" charset="0"/>
              </a:rPr>
              <a:t>tring samoglasniki = "AEIOUaeiou";</a:t>
            </a:r>
            <a:endParaRPr lang="sl-SI" sz="1900">
              <a:latin typeface="Courier New" pitchFamily="49" charset="0"/>
            </a:endParaRPr>
          </a:p>
          <a:p>
            <a:pPr lvl="1"/>
            <a:r>
              <a:rPr lang="en-GB" sz="1900">
                <a:latin typeface="Courier New" pitchFamily="49" charset="0"/>
              </a:rPr>
              <a:t>samoglasniki.</a:t>
            </a:r>
            <a:r>
              <a:rPr lang="sl-SI" sz="1900">
                <a:latin typeface="Courier New" pitchFamily="49" charset="0"/>
              </a:rPr>
              <a:t>I</a:t>
            </a:r>
            <a:r>
              <a:rPr lang="en-GB" sz="1900">
                <a:latin typeface="Courier New" pitchFamily="49" charset="0"/>
              </a:rPr>
              <a:t>ndexOf(znak) != -1</a:t>
            </a:r>
            <a:endParaRPr lang="sl-SI">
              <a:latin typeface="Courier New" pitchFamily="49" charset="0"/>
            </a:endParaRPr>
          </a:p>
          <a:p>
            <a:pPr lvl="1"/>
            <a:endParaRPr lang="sl-SI">
              <a:latin typeface="Courier New" pitchFamily="49" charset="0"/>
            </a:endParaRPr>
          </a:p>
          <a:p>
            <a:pPr lvl="1">
              <a:buFont typeface="Arial" charset="0"/>
              <a:buNone/>
            </a:pPr>
            <a:endParaRPr lang="en-US">
              <a:latin typeface="Courier New" pitchFamily="49" charset="0"/>
            </a:endParaRPr>
          </a:p>
        </p:txBody>
      </p:sp>
      <p:sp>
        <p:nvSpPr>
          <p:cNvPr id="15362" name="Date Placeholder 3"/>
          <p:cNvSpPr>
            <a:spLocks noGrp="1"/>
          </p:cNvSpPr>
          <p:nvPr>
            <p:ph type="dt" sz="quarter" idx="10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sl-SI"/>
          </a:p>
        </p:txBody>
      </p:sp>
      <p:sp>
        <p:nvSpPr>
          <p:cNvPr id="15363" name="Footer Placeholder 4"/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sl-SI"/>
          </a:p>
        </p:txBody>
      </p:sp>
      <p:sp>
        <p:nvSpPr>
          <p:cNvPr id="22534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89819BE5-62F8-4C5E-82DD-A766C5B489CB}" type="slidenum">
              <a:rPr lang="sl-SI"/>
              <a:pPr eaLnBrk="1" hangingPunct="1"/>
              <a:t>18</a:t>
            </a:fld>
            <a:endParaRPr lang="sl-SI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1" grpId="0" build="p" bldLvl="5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r>
              <a:rPr lang="sl-SI"/>
              <a:t>Preštej samoglasnike</a:t>
            </a:r>
            <a:endParaRPr lang="en-GB"/>
          </a:p>
        </p:txBody>
      </p:sp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>
          <a:xfrm>
            <a:off x="107504" y="1600200"/>
            <a:ext cx="8579296" cy="4525963"/>
          </a:xfrm>
        </p:spPr>
        <p:txBody>
          <a:bodyPr/>
          <a:lstStyle/>
          <a:p>
            <a:pPr>
              <a:lnSpc>
                <a:spcPct val="90000"/>
              </a:lnSpc>
              <a:buFont typeface="Arial" charset="0"/>
              <a:buNone/>
            </a:pPr>
            <a:r>
              <a:rPr lang="en-GB" sz="1800" dirty="0">
                <a:latin typeface="Courier New" pitchFamily="49" charset="0"/>
              </a:rPr>
              <a:t> </a:t>
            </a:r>
            <a:r>
              <a:rPr lang="sl-SI" sz="1800" dirty="0">
                <a:latin typeface="Courier New" pitchFamily="49" charset="0"/>
              </a:rPr>
              <a:t>s</a:t>
            </a:r>
            <a:r>
              <a:rPr lang="en-GB" sz="1800" dirty="0" err="1">
                <a:latin typeface="Courier New" pitchFamily="49" charset="0"/>
              </a:rPr>
              <a:t>tring</a:t>
            </a:r>
            <a:r>
              <a:rPr lang="en-GB" sz="1800" dirty="0">
                <a:latin typeface="Courier New" pitchFamily="49" charset="0"/>
              </a:rPr>
              <a:t> </a:t>
            </a:r>
            <a:r>
              <a:rPr lang="en-GB" sz="1800" dirty="0" err="1">
                <a:latin typeface="Courier New" pitchFamily="49" charset="0"/>
              </a:rPr>
              <a:t>samoglasniki</a:t>
            </a:r>
            <a:r>
              <a:rPr lang="en-GB" sz="1800" dirty="0">
                <a:latin typeface="Courier New" pitchFamily="49" charset="0"/>
              </a:rPr>
              <a:t> = "</a:t>
            </a:r>
            <a:r>
              <a:rPr lang="en-GB" sz="1800" dirty="0" err="1">
                <a:latin typeface="Courier New" pitchFamily="49" charset="0"/>
              </a:rPr>
              <a:t>AEIOUaeiou</a:t>
            </a:r>
            <a:r>
              <a:rPr lang="en-GB" sz="1800" dirty="0">
                <a:latin typeface="Courier New" pitchFamily="49" charset="0"/>
              </a:rPr>
              <a:t>";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sl-SI" sz="1800" dirty="0">
                <a:latin typeface="Courier New" pitchFamily="49" charset="0"/>
              </a:rPr>
              <a:t> </a:t>
            </a:r>
            <a:r>
              <a:rPr lang="sl-SI" sz="1800" dirty="0" err="1">
                <a:latin typeface="Courier New" pitchFamily="49" charset="0"/>
              </a:rPr>
              <a:t>Console.Write</a:t>
            </a:r>
            <a:r>
              <a:rPr lang="sl-SI" sz="1800" dirty="0">
                <a:latin typeface="Courier New" pitchFamily="49" charset="0"/>
              </a:rPr>
              <a:t>(</a:t>
            </a:r>
            <a:r>
              <a:rPr lang="en-GB" sz="1800" dirty="0">
                <a:latin typeface="Courier New" pitchFamily="49" charset="0"/>
              </a:rPr>
              <a:t>"</a:t>
            </a:r>
            <a:r>
              <a:rPr lang="sl-SI" sz="1800" dirty="0">
                <a:latin typeface="Courier New" pitchFamily="49" charset="0"/>
              </a:rPr>
              <a:t>V</a:t>
            </a:r>
            <a:r>
              <a:rPr lang="en-GB" sz="1800" dirty="0" err="1">
                <a:latin typeface="Courier New" pitchFamily="49" charset="0"/>
              </a:rPr>
              <a:t>nesi</a:t>
            </a:r>
            <a:r>
              <a:rPr lang="en-GB" sz="1800" dirty="0">
                <a:latin typeface="Courier New" pitchFamily="49" charset="0"/>
              </a:rPr>
              <a:t> </a:t>
            </a:r>
            <a:r>
              <a:rPr lang="en-GB" sz="1800" dirty="0" err="1">
                <a:latin typeface="Courier New" pitchFamily="49" charset="0"/>
              </a:rPr>
              <a:t>poljubno</a:t>
            </a:r>
            <a:r>
              <a:rPr lang="en-GB" sz="1800" dirty="0">
                <a:latin typeface="Courier New" pitchFamily="49" charset="0"/>
              </a:rPr>
              <a:t> </a:t>
            </a:r>
            <a:r>
              <a:rPr lang="en-GB" sz="1800" dirty="0" err="1">
                <a:latin typeface="Courier New" pitchFamily="49" charset="0"/>
              </a:rPr>
              <a:t>besedilo</a:t>
            </a:r>
            <a:r>
              <a:rPr lang="sl-SI" sz="1800" dirty="0">
                <a:latin typeface="Courier New" pitchFamily="49" charset="0"/>
              </a:rPr>
              <a:t>: </a:t>
            </a:r>
            <a:r>
              <a:rPr lang="en-GB" sz="1800" dirty="0">
                <a:latin typeface="Courier New" pitchFamily="49" charset="0"/>
              </a:rPr>
              <a:t>");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sl-SI" sz="1800" dirty="0">
                <a:latin typeface="Courier New" pitchFamily="49" charset="0"/>
              </a:rPr>
              <a:t> </a:t>
            </a:r>
            <a:r>
              <a:rPr lang="sl-SI" sz="1800" dirty="0" err="1">
                <a:latin typeface="Courier New" pitchFamily="49" charset="0"/>
              </a:rPr>
              <a:t>string</a:t>
            </a:r>
            <a:r>
              <a:rPr lang="sl-SI" sz="1800" dirty="0">
                <a:latin typeface="Courier New" pitchFamily="49" charset="0"/>
              </a:rPr>
              <a:t> </a:t>
            </a:r>
            <a:r>
              <a:rPr lang="en-GB" sz="1800" dirty="0" err="1">
                <a:latin typeface="Courier New" pitchFamily="49" charset="0"/>
              </a:rPr>
              <a:t>niz</a:t>
            </a:r>
            <a:r>
              <a:rPr lang="en-GB" sz="1800" dirty="0">
                <a:latin typeface="Courier New" pitchFamily="49" charset="0"/>
              </a:rPr>
              <a:t> = </a:t>
            </a:r>
            <a:r>
              <a:rPr lang="sl-SI" sz="1800" dirty="0" err="1">
                <a:latin typeface="Courier New" pitchFamily="49" charset="0"/>
              </a:rPr>
              <a:t>Console.ReadLine</a:t>
            </a:r>
            <a:r>
              <a:rPr lang="sl-SI" sz="1800" dirty="0">
                <a:latin typeface="Courier New" pitchFamily="49" charset="0"/>
              </a:rPr>
              <a:t>();</a:t>
            </a:r>
            <a:endParaRPr lang="en-GB" sz="1800" dirty="0">
              <a:latin typeface="Courier New" pitchFamily="49" charset="0"/>
            </a:endParaRPr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en-GB" sz="1800" dirty="0">
                <a:latin typeface="Courier New" pitchFamily="49" charset="0"/>
              </a:rPr>
              <a:t> </a:t>
            </a:r>
            <a:r>
              <a:rPr lang="sl-SI" sz="1800" dirty="0" err="1">
                <a:latin typeface="Courier New" pitchFamily="49" charset="0"/>
              </a:rPr>
              <a:t>int</a:t>
            </a:r>
            <a:r>
              <a:rPr lang="sl-SI" sz="1800" dirty="0">
                <a:latin typeface="Courier New" pitchFamily="49" charset="0"/>
              </a:rPr>
              <a:t> </a:t>
            </a:r>
            <a:r>
              <a:rPr lang="en-GB" sz="1800" dirty="0" err="1">
                <a:latin typeface="Courier New" pitchFamily="49" charset="0"/>
              </a:rPr>
              <a:t>dol_niza</a:t>
            </a:r>
            <a:r>
              <a:rPr lang="en-GB" sz="1800" dirty="0">
                <a:latin typeface="Courier New" pitchFamily="49" charset="0"/>
              </a:rPr>
              <a:t> = </a:t>
            </a:r>
            <a:r>
              <a:rPr lang="en-GB" sz="1800" dirty="0" err="1">
                <a:latin typeface="Courier New" pitchFamily="49" charset="0"/>
              </a:rPr>
              <a:t>niz</a:t>
            </a:r>
            <a:r>
              <a:rPr lang="en-GB" sz="1800" dirty="0">
                <a:latin typeface="Courier New" pitchFamily="49" charset="0"/>
              </a:rPr>
              <a:t>.</a:t>
            </a:r>
            <a:r>
              <a:rPr lang="sl-SI" sz="1800" dirty="0">
                <a:latin typeface="Courier New" pitchFamily="49" charset="0"/>
              </a:rPr>
              <a:t>L</a:t>
            </a:r>
            <a:r>
              <a:rPr lang="en-GB" sz="1800" dirty="0" err="1">
                <a:latin typeface="Courier New" pitchFamily="49" charset="0"/>
              </a:rPr>
              <a:t>ength</a:t>
            </a:r>
            <a:r>
              <a:rPr lang="en-GB" sz="1800" dirty="0">
                <a:latin typeface="Courier New" pitchFamily="49" charset="0"/>
              </a:rPr>
              <a:t>; // </a:t>
            </a:r>
            <a:r>
              <a:rPr lang="en-GB" sz="1800" dirty="0" err="1">
                <a:latin typeface="Courier New" pitchFamily="49" charset="0"/>
              </a:rPr>
              <a:t>dolzina</a:t>
            </a:r>
            <a:r>
              <a:rPr lang="en-GB" sz="1800" dirty="0">
                <a:latin typeface="Courier New" pitchFamily="49" charset="0"/>
              </a:rPr>
              <a:t> </a:t>
            </a:r>
            <a:r>
              <a:rPr lang="en-GB" sz="1800" dirty="0" err="1">
                <a:latin typeface="Courier New" pitchFamily="49" charset="0"/>
              </a:rPr>
              <a:t>niza</a:t>
            </a:r>
            <a:endParaRPr lang="en-GB" sz="1800" dirty="0">
              <a:latin typeface="Courier New" pitchFamily="49" charset="0"/>
            </a:endParaRPr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en-GB" sz="1800" dirty="0">
                <a:latin typeface="Courier New" pitchFamily="49" charset="0"/>
              </a:rPr>
              <a:t> </a:t>
            </a:r>
            <a:r>
              <a:rPr lang="sl-SI" sz="1800" dirty="0" err="1">
                <a:latin typeface="Courier New" pitchFamily="49" charset="0"/>
              </a:rPr>
              <a:t>int</a:t>
            </a:r>
            <a:r>
              <a:rPr lang="sl-SI" sz="1800" dirty="0">
                <a:latin typeface="Courier New" pitchFamily="49" charset="0"/>
              </a:rPr>
              <a:t> </a:t>
            </a:r>
            <a:r>
              <a:rPr lang="en-GB" sz="1800" dirty="0" err="1">
                <a:latin typeface="Courier New" pitchFamily="49" charset="0"/>
              </a:rPr>
              <a:t>i</a:t>
            </a:r>
            <a:r>
              <a:rPr lang="en-GB" sz="1800" dirty="0">
                <a:latin typeface="Courier New" pitchFamily="49" charset="0"/>
              </a:rPr>
              <a:t> = 0;</a:t>
            </a:r>
            <a:endParaRPr lang="sl-SI" sz="1800" dirty="0">
              <a:latin typeface="Courier New" pitchFamily="49" charset="0"/>
            </a:endParaRPr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sl-SI" sz="1800" dirty="0">
                <a:latin typeface="Courier New" pitchFamily="49" charset="0"/>
              </a:rPr>
              <a:t> </a:t>
            </a:r>
            <a:r>
              <a:rPr lang="sl-SI" sz="1800" dirty="0" err="1">
                <a:latin typeface="Courier New" pitchFamily="49" charset="0"/>
              </a:rPr>
              <a:t>char</a:t>
            </a:r>
            <a:r>
              <a:rPr lang="sl-SI" sz="1800" dirty="0">
                <a:latin typeface="Courier New" pitchFamily="49" charset="0"/>
              </a:rPr>
              <a:t> znak;</a:t>
            </a:r>
            <a:endParaRPr lang="en-GB" sz="1800" dirty="0">
              <a:latin typeface="Courier New" pitchFamily="49" charset="0"/>
            </a:endParaRPr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en-GB" sz="1800" dirty="0">
                <a:latin typeface="Courier New" pitchFamily="49" charset="0"/>
              </a:rPr>
              <a:t> while(</a:t>
            </a:r>
            <a:r>
              <a:rPr lang="en-GB" sz="1800" dirty="0" err="1">
                <a:latin typeface="Courier New" pitchFamily="49" charset="0"/>
              </a:rPr>
              <a:t>i</a:t>
            </a:r>
            <a:r>
              <a:rPr lang="en-GB" sz="1800" dirty="0">
                <a:latin typeface="Courier New" pitchFamily="49" charset="0"/>
              </a:rPr>
              <a:t> &lt; </a:t>
            </a:r>
            <a:r>
              <a:rPr lang="en-GB" sz="1800" dirty="0" err="1">
                <a:latin typeface="Courier New" pitchFamily="49" charset="0"/>
              </a:rPr>
              <a:t>dol_niza</a:t>
            </a:r>
            <a:r>
              <a:rPr lang="en-GB" sz="1800" dirty="0">
                <a:latin typeface="Courier New" pitchFamily="49" charset="0"/>
              </a:rPr>
              <a:t>)</a:t>
            </a:r>
            <a:r>
              <a:rPr lang="sl-SI" sz="1800" dirty="0">
                <a:latin typeface="Courier New" pitchFamily="49" charset="0"/>
              </a:rPr>
              <a:t> { // pregledamo vse znake</a:t>
            </a:r>
            <a:endParaRPr lang="en-GB" sz="1800" dirty="0">
              <a:latin typeface="Courier New" pitchFamily="49" charset="0"/>
            </a:endParaRPr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en-GB" sz="1800" dirty="0">
                <a:latin typeface="Courier New" pitchFamily="49" charset="0"/>
              </a:rPr>
              <a:t>   </a:t>
            </a:r>
            <a:r>
              <a:rPr lang="en-GB" sz="1800" dirty="0" err="1">
                <a:latin typeface="Courier New" pitchFamily="49" charset="0"/>
              </a:rPr>
              <a:t>znak</a:t>
            </a:r>
            <a:r>
              <a:rPr lang="sl-SI" sz="1800" dirty="0">
                <a:latin typeface="Courier New" pitchFamily="49" charset="0"/>
              </a:rPr>
              <a:t> </a:t>
            </a:r>
            <a:r>
              <a:rPr lang="en-GB" sz="1800" dirty="0">
                <a:latin typeface="Courier New" pitchFamily="49" charset="0"/>
              </a:rPr>
              <a:t>=</a:t>
            </a:r>
            <a:r>
              <a:rPr lang="sl-SI" sz="1800" dirty="0">
                <a:latin typeface="Courier New" pitchFamily="49" charset="0"/>
              </a:rPr>
              <a:t> </a:t>
            </a:r>
            <a:r>
              <a:rPr lang="en-GB" sz="1800" dirty="0" err="1">
                <a:latin typeface="Courier New" pitchFamily="49" charset="0"/>
              </a:rPr>
              <a:t>niz</a:t>
            </a:r>
            <a:r>
              <a:rPr lang="sl-SI" sz="1800" dirty="0">
                <a:latin typeface="Courier New" pitchFamily="49" charset="0"/>
              </a:rPr>
              <a:t>[</a:t>
            </a:r>
            <a:r>
              <a:rPr lang="en-GB" sz="1800" dirty="0" err="1">
                <a:latin typeface="Courier New" pitchFamily="49" charset="0"/>
              </a:rPr>
              <a:t>i</a:t>
            </a:r>
            <a:r>
              <a:rPr lang="sl-SI" sz="1800" dirty="0">
                <a:latin typeface="Courier New" pitchFamily="49" charset="0"/>
              </a:rPr>
              <a:t>]</a:t>
            </a:r>
            <a:r>
              <a:rPr lang="en-GB" sz="1800" dirty="0">
                <a:latin typeface="Courier New" pitchFamily="49" charset="0"/>
              </a:rPr>
              <a:t>;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en-GB" sz="1800" dirty="0">
                <a:latin typeface="Courier New" pitchFamily="49" charset="0"/>
              </a:rPr>
              <a:t>   if (</a:t>
            </a:r>
            <a:r>
              <a:rPr lang="en-GB" sz="1800" dirty="0" err="1">
                <a:latin typeface="Courier New" pitchFamily="49" charset="0"/>
              </a:rPr>
              <a:t>samoglasniki</a:t>
            </a:r>
            <a:r>
              <a:rPr lang="en-GB" sz="1800" dirty="0">
                <a:latin typeface="Courier New" pitchFamily="49" charset="0"/>
              </a:rPr>
              <a:t>.</a:t>
            </a:r>
            <a:r>
              <a:rPr lang="sl-SI" sz="1800" dirty="0">
                <a:latin typeface="Courier New" pitchFamily="49" charset="0"/>
              </a:rPr>
              <a:t>I</a:t>
            </a:r>
            <a:r>
              <a:rPr lang="en-GB" sz="1800" dirty="0" err="1">
                <a:latin typeface="Courier New" pitchFamily="49" charset="0"/>
              </a:rPr>
              <a:t>ndexOf</a:t>
            </a:r>
            <a:r>
              <a:rPr lang="en-GB" sz="1800" dirty="0">
                <a:latin typeface="Courier New" pitchFamily="49" charset="0"/>
              </a:rPr>
              <a:t>(</a:t>
            </a:r>
            <a:r>
              <a:rPr lang="en-GB" sz="1800" dirty="0" err="1">
                <a:latin typeface="Courier New" pitchFamily="49" charset="0"/>
              </a:rPr>
              <a:t>znak</a:t>
            </a:r>
            <a:r>
              <a:rPr lang="en-GB" sz="1800" dirty="0">
                <a:latin typeface="Courier New" pitchFamily="49" charset="0"/>
              </a:rPr>
              <a:t>) != -1)</a:t>
            </a:r>
            <a:r>
              <a:rPr lang="sl-SI" sz="1800" dirty="0">
                <a:latin typeface="Courier New" pitchFamily="49" charset="0"/>
              </a:rPr>
              <a:t> </a:t>
            </a:r>
            <a:r>
              <a:rPr lang="en-GB" sz="1600" dirty="0">
                <a:latin typeface="Courier New" pitchFamily="49" charset="0"/>
              </a:rPr>
              <a:t>// </a:t>
            </a:r>
            <a:r>
              <a:rPr lang="en-GB" sz="1600" dirty="0" err="1">
                <a:latin typeface="Courier New" pitchFamily="49" charset="0"/>
              </a:rPr>
              <a:t>znak</a:t>
            </a:r>
            <a:r>
              <a:rPr lang="en-GB" sz="1600" dirty="0">
                <a:latin typeface="Courier New" pitchFamily="49" charset="0"/>
              </a:rPr>
              <a:t> je </a:t>
            </a:r>
            <a:r>
              <a:rPr lang="en-GB" sz="1600" dirty="0" err="1">
                <a:latin typeface="Courier New" pitchFamily="49" charset="0"/>
              </a:rPr>
              <a:t>samoglasnik</a:t>
            </a:r>
            <a:endParaRPr lang="en-GB" sz="1600" dirty="0">
              <a:latin typeface="Courier New" pitchFamily="49" charset="0"/>
            </a:endParaRPr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sl-SI" sz="1800" dirty="0">
                <a:latin typeface="Courier New" pitchFamily="49" charset="0"/>
              </a:rPr>
              <a:t>      </a:t>
            </a:r>
            <a:r>
              <a:rPr lang="en-GB" sz="1800" dirty="0" err="1">
                <a:latin typeface="Courier New" pitchFamily="49" charset="0"/>
              </a:rPr>
              <a:t>st_samo</a:t>
            </a:r>
            <a:r>
              <a:rPr lang="en-GB" sz="1800" dirty="0">
                <a:latin typeface="Courier New" pitchFamily="49" charset="0"/>
              </a:rPr>
              <a:t>++;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en-GB" sz="1800" dirty="0">
                <a:latin typeface="Courier New" pitchFamily="49" charset="0"/>
              </a:rPr>
              <a:t>   </a:t>
            </a:r>
            <a:r>
              <a:rPr lang="en-GB" sz="1800" dirty="0" err="1">
                <a:latin typeface="Courier New" pitchFamily="49" charset="0"/>
              </a:rPr>
              <a:t>i</a:t>
            </a:r>
            <a:r>
              <a:rPr lang="en-GB" sz="1800" dirty="0">
                <a:latin typeface="Courier New" pitchFamily="49" charset="0"/>
              </a:rPr>
              <a:t>++;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en-GB" sz="1800" dirty="0">
                <a:latin typeface="Courier New" pitchFamily="49" charset="0"/>
              </a:rPr>
              <a:t> }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en-GB" sz="1800" dirty="0">
                <a:latin typeface="Courier New" pitchFamily="49" charset="0"/>
              </a:rPr>
              <a:t> </a:t>
            </a:r>
            <a:r>
              <a:rPr lang="en-GB" sz="1600" dirty="0" err="1">
                <a:latin typeface="Courier New" pitchFamily="49" charset="0"/>
              </a:rPr>
              <a:t>rezultat</a:t>
            </a:r>
            <a:r>
              <a:rPr lang="en-GB" sz="1600" dirty="0">
                <a:latin typeface="Courier New" pitchFamily="49" charset="0"/>
              </a:rPr>
              <a:t> = "V </a:t>
            </a:r>
            <a:r>
              <a:rPr lang="en-GB" sz="1600" dirty="0" err="1">
                <a:latin typeface="Courier New" pitchFamily="49" charset="0"/>
              </a:rPr>
              <a:t>nizu</a:t>
            </a:r>
            <a:r>
              <a:rPr lang="en-GB" sz="1600" dirty="0">
                <a:latin typeface="Courier New" pitchFamily="49" charset="0"/>
              </a:rPr>
              <a:t> " + </a:t>
            </a:r>
            <a:r>
              <a:rPr lang="en-GB" sz="1600" dirty="0" err="1">
                <a:latin typeface="Courier New" pitchFamily="49" charset="0"/>
              </a:rPr>
              <a:t>niz</a:t>
            </a:r>
            <a:r>
              <a:rPr lang="en-GB" sz="1600" dirty="0">
                <a:latin typeface="Courier New" pitchFamily="49" charset="0"/>
              </a:rPr>
              <a:t> + "</a:t>
            </a:r>
            <a:r>
              <a:rPr lang="sl-SI" sz="1600" dirty="0">
                <a:latin typeface="Courier New" pitchFamily="49" charset="0"/>
              </a:rPr>
              <a:t> </a:t>
            </a:r>
            <a:r>
              <a:rPr lang="en-GB" sz="1600" dirty="0">
                <a:latin typeface="Courier New" pitchFamily="49" charset="0"/>
              </a:rPr>
              <a:t>je " + </a:t>
            </a:r>
            <a:r>
              <a:rPr lang="en-GB" sz="1600" dirty="0" err="1">
                <a:latin typeface="Courier New" pitchFamily="49" charset="0"/>
              </a:rPr>
              <a:t>st_samo</a:t>
            </a:r>
            <a:r>
              <a:rPr lang="en-GB" sz="1600" dirty="0">
                <a:latin typeface="Courier New" pitchFamily="49" charset="0"/>
              </a:rPr>
              <a:t> + " </a:t>
            </a:r>
            <a:r>
              <a:rPr lang="en-GB" sz="1600" dirty="0" err="1">
                <a:latin typeface="Courier New" pitchFamily="49" charset="0"/>
              </a:rPr>
              <a:t>samoglasnikov</a:t>
            </a:r>
            <a:r>
              <a:rPr lang="sl-SI" sz="1600" dirty="0">
                <a:latin typeface="Courier New" pitchFamily="49" charset="0"/>
              </a:rPr>
              <a:t>.</a:t>
            </a:r>
            <a:r>
              <a:rPr lang="en-GB" sz="1600" dirty="0">
                <a:latin typeface="Courier New" pitchFamily="49" charset="0"/>
              </a:rPr>
              <a:t>";</a:t>
            </a:r>
            <a:endParaRPr lang="en-GB" sz="1800" dirty="0">
              <a:latin typeface="Courier New" pitchFamily="49" charset="0"/>
            </a:endParaRPr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en-GB" sz="1800" dirty="0">
                <a:latin typeface="Courier New" pitchFamily="49" charset="0"/>
              </a:rPr>
              <a:t> 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endParaRPr lang="en-GB" sz="1800" dirty="0">
              <a:latin typeface="Courier New" pitchFamily="49" charset="0"/>
            </a:endParaRPr>
          </a:p>
        </p:txBody>
      </p:sp>
      <p:sp>
        <p:nvSpPr>
          <p:cNvPr id="16386" name="Date Placeholder 3"/>
          <p:cNvSpPr>
            <a:spLocks noGrp="1"/>
          </p:cNvSpPr>
          <p:nvPr>
            <p:ph type="dt" sz="quarter" idx="10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sl-SI"/>
          </a:p>
        </p:txBody>
      </p:sp>
      <p:sp>
        <p:nvSpPr>
          <p:cNvPr id="16387" name="Footer Placeholder 4"/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sl-SI"/>
          </a:p>
        </p:txBody>
      </p:sp>
      <p:sp>
        <p:nvSpPr>
          <p:cNvPr id="23558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25804F89-2F15-4776-AB27-FDC062DED62C}" type="slidenum">
              <a:rPr lang="sl-SI"/>
              <a:pPr eaLnBrk="1" hangingPunct="1"/>
              <a:t>19</a:t>
            </a:fld>
            <a:endParaRPr lang="sl-SI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r>
              <a:rPr lang="sl-SI"/>
              <a:t>String</a:t>
            </a:r>
            <a:endParaRPr lang="en-GB"/>
          </a:p>
        </p:txBody>
      </p:sp>
      <p:sp>
        <p:nvSpPr>
          <p:cNvPr id="19149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sl-SI" sz="2000" dirty="0" err="1">
                <a:latin typeface="Courier New" pitchFamily="49" charset="0"/>
              </a:rPr>
              <a:t>string</a:t>
            </a:r>
            <a:r>
              <a:rPr lang="sl-SI" sz="2000" dirty="0">
                <a:latin typeface="Courier New" pitchFamily="49" charset="0"/>
              </a:rPr>
              <a:t> ime = "Matija";</a:t>
            </a:r>
          </a:p>
          <a:p>
            <a:r>
              <a:rPr lang="sl-SI" sz="2000" dirty="0"/>
              <a:t>Zaporedje znakov med " </a:t>
            </a:r>
          </a:p>
          <a:p>
            <a:r>
              <a:rPr lang="sl-SI" sz="2000" dirty="0"/>
              <a:t>Ne moremo uporabljati enojnih narekovajev!</a:t>
            </a:r>
          </a:p>
          <a:p>
            <a:r>
              <a:rPr lang="sl-SI" sz="2000" dirty="0"/>
              <a:t>+ stakne dva niza</a:t>
            </a:r>
          </a:p>
          <a:p>
            <a:pPr lvl="1"/>
            <a:r>
              <a:rPr lang="sl-SI" sz="1600" dirty="0"/>
              <a:t>Brez "dodatnih" presledkov</a:t>
            </a:r>
          </a:p>
          <a:p>
            <a:pPr lvl="1"/>
            <a:r>
              <a:rPr lang="sl-SI" sz="1600" dirty="0"/>
              <a:t>"Matija" + "Lokar" </a:t>
            </a:r>
            <a:r>
              <a:rPr lang="sl-SI" sz="1600" dirty="0">
                <a:sym typeface="Wingdings" pitchFamily="2" charset="2"/>
              </a:rPr>
              <a:t> "MatijaLokar"</a:t>
            </a:r>
          </a:p>
          <a:p>
            <a:r>
              <a:rPr lang="sl-SI" sz="2000" dirty="0">
                <a:sym typeface="Wingdings" pitchFamily="2" charset="2"/>
              </a:rPr>
              <a:t>Če en izraz NI niz, se ta v C# </a:t>
            </a:r>
            <a:r>
              <a:rPr lang="sl-SI" sz="2000" b="1" dirty="0">
                <a:sym typeface="Wingdings" pitchFamily="2" charset="2"/>
              </a:rPr>
              <a:t>avtomatsko</a:t>
            </a:r>
            <a:r>
              <a:rPr lang="sl-SI" sz="2000" dirty="0">
                <a:sym typeface="Wingdings" pitchFamily="2" charset="2"/>
              </a:rPr>
              <a:t> pretvori v niz!</a:t>
            </a:r>
          </a:p>
          <a:p>
            <a:r>
              <a:rPr lang="sl-SI" sz="2000" dirty="0">
                <a:sym typeface="Wingdings" pitchFamily="2" charset="2"/>
              </a:rPr>
              <a:t>Branje nizov</a:t>
            </a:r>
          </a:p>
          <a:p>
            <a:pPr lvl="1"/>
            <a:r>
              <a:rPr lang="sl-SI" sz="1800" dirty="0">
                <a:sym typeface="Wingdings" pitchFamily="2" charset="2"/>
              </a:rPr>
              <a:t>metoda </a:t>
            </a:r>
            <a:r>
              <a:rPr lang="sl-SI" sz="1800" dirty="0" err="1">
                <a:latin typeface="Courier New" pitchFamily="49" charset="0"/>
                <a:sym typeface="Wingdings" pitchFamily="2" charset="2"/>
              </a:rPr>
              <a:t>Console.ReadLine</a:t>
            </a:r>
            <a:r>
              <a:rPr lang="sl-SI" sz="1800" dirty="0">
                <a:latin typeface="Courier New" pitchFamily="49" charset="0"/>
                <a:sym typeface="Wingdings" pitchFamily="2" charset="2"/>
              </a:rPr>
              <a:t>()</a:t>
            </a:r>
            <a:endParaRPr lang="en-GB" sz="1800" dirty="0"/>
          </a:p>
          <a:p>
            <a:endParaRPr lang="sl-SI" sz="2000" dirty="0"/>
          </a:p>
        </p:txBody>
      </p:sp>
      <p:sp>
        <p:nvSpPr>
          <p:cNvPr id="4098" name="Date Placeholder 3"/>
          <p:cNvSpPr>
            <a:spLocks noGrp="1"/>
          </p:cNvSpPr>
          <p:nvPr>
            <p:ph type="dt" sz="quarter" idx="10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sl-SI"/>
          </a:p>
        </p:txBody>
      </p:sp>
      <p:sp>
        <p:nvSpPr>
          <p:cNvPr id="4099" name="Footer Placeholder 4"/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sl-SI"/>
          </a:p>
        </p:txBody>
      </p:sp>
      <p:sp>
        <p:nvSpPr>
          <p:cNvPr id="11270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F2762707-DE0D-4F83-B636-E45EC3E8614D}" type="slidenum">
              <a:rPr lang="sl-SI"/>
              <a:pPr eaLnBrk="1" hangingPunct="1"/>
              <a:t>2</a:t>
            </a:fld>
            <a:endParaRPr lang="sl-SI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r>
              <a:rPr lang="sl-SI"/>
              <a:t>Dolžina niza, posamezni znak, ...</a:t>
            </a:r>
            <a:endParaRPr lang="en-GB"/>
          </a:p>
        </p:txBody>
      </p:sp>
      <p:sp>
        <p:nvSpPr>
          <p:cNvPr id="19763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sl-SI" sz="1800" dirty="0">
                <a:sym typeface="Wingdings" pitchFamily="2" charset="2"/>
              </a:rPr>
              <a:t>Dolžina niza: lastnost </a:t>
            </a:r>
            <a:r>
              <a:rPr lang="sl-SI" sz="1800" dirty="0" err="1">
                <a:latin typeface="Courier New" pitchFamily="49" charset="0"/>
                <a:sym typeface="Wingdings" pitchFamily="2" charset="2"/>
              </a:rPr>
              <a:t>Length</a:t>
            </a:r>
            <a:r>
              <a:rPr lang="sl-SI" sz="1800" dirty="0">
                <a:latin typeface="Courier New" pitchFamily="49" charset="0"/>
                <a:sym typeface="Wingdings" pitchFamily="2" charset="2"/>
              </a:rPr>
              <a:t> </a:t>
            </a:r>
            <a:r>
              <a:rPr lang="sl-SI" sz="1800" dirty="0">
                <a:sym typeface="Wingdings" pitchFamily="2" charset="2"/>
              </a:rPr>
              <a:t>(namesto funkcije </a:t>
            </a:r>
            <a:r>
              <a:rPr lang="sl-SI" sz="1800" dirty="0">
                <a:latin typeface="Courier New" pitchFamily="49" charset="0"/>
                <a:cs typeface="Courier New" pitchFamily="49" charset="0"/>
                <a:sym typeface="Wingdings" pitchFamily="2" charset="2"/>
              </a:rPr>
              <a:t>len</a:t>
            </a:r>
            <a:r>
              <a:rPr lang="sl-SI" sz="1800" dirty="0">
                <a:sym typeface="Wingdings" pitchFamily="2" charset="2"/>
              </a:rPr>
              <a:t> v </a:t>
            </a:r>
            <a:r>
              <a:rPr lang="sl-SI" sz="1800" dirty="0" err="1">
                <a:sym typeface="Wingdings" pitchFamily="2" charset="2"/>
              </a:rPr>
              <a:t>Pythonu</a:t>
            </a:r>
            <a:r>
              <a:rPr lang="sl-SI" sz="1800" dirty="0">
                <a:sym typeface="Wingdings" pitchFamily="2" charset="2"/>
              </a:rPr>
              <a:t>)</a:t>
            </a:r>
          </a:p>
          <a:p>
            <a:pPr lvl="1"/>
            <a:r>
              <a:rPr lang="sl-SI" sz="1700" dirty="0" err="1">
                <a:latin typeface="Courier New" pitchFamily="49" charset="0"/>
                <a:sym typeface="Wingdings" pitchFamily="2" charset="2"/>
              </a:rPr>
              <a:t>string</a:t>
            </a:r>
            <a:r>
              <a:rPr lang="sl-SI" sz="1700" dirty="0">
                <a:latin typeface="Courier New" pitchFamily="49" charset="0"/>
                <a:sym typeface="Wingdings" pitchFamily="2" charset="2"/>
              </a:rPr>
              <a:t> priimek = "Lokar";</a:t>
            </a:r>
          </a:p>
          <a:p>
            <a:pPr lvl="1"/>
            <a:r>
              <a:rPr lang="sl-SI" sz="1700" dirty="0" err="1">
                <a:latin typeface="Courier New" pitchFamily="49" charset="0"/>
                <a:sym typeface="Wingdings" pitchFamily="2" charset="2"/>
              </a:rPr>
              <a:t>priimek.Length</a:t>
            </a:r>
            <a:r>
              <a:rPr lang="sl-SI" sz="1700" dirty="0">
                <a:latin typeface="Courier New" pitchFamily="49" charset="0"/>
                <a:sym typeface="Wingdings" pitchFamily="2" charset="2"/>
              </a:rPr>
              <a:t>  5</a:t>
            </a:r>
          </a:p>
          <a:p>
            <a:pPr lvl="1"/>
            <a:r>
              <a:rPr lang="sl-SI" sz="1700" dirty="0">
                <a:latin typeface="Courier New" pitchFamily="49" charset="0"/>
                <a:sym typeface="Wingdings" pitchFamily="2" charset="2"/>
              </a:rPr>
              <a:t>"matija".</a:t>
            </a:r>
            <a:r>
              <a:rPr lang="sl-SI" sz="1700" dirty="0" err="1">
                <a:latin typeface="Courier New" pitchFamily="49" charset="0"/>
                <a:sym typeface="Wingdings" pitchFamily="2" charset="2"/>
              </a:rPr>
              <a:t>Length</a:t>
            </a:r>
            <a:r>
              <a:rPr lang="sl-SI" sz="1700" dirty="0">
                <a:latin typeface="Courier New" pitchFamily="49" charset="0"/>
                <a:sym typeface="Wingdings" pitchFamily="2" charset="2"/>
              </a:rPr>
              <a:t>  6</a:t>
            </a:r>
          </a:p>
          <a:p>
            <a:pPr lvl="1"/>
            <a:r>
              <a:rPr lang="sl-SI" sz="1700" dirty="0">
                <a:latin typeface="Courier New" pitchFamily="49" charset="0"/>
                <a:sym typeface="Wingdings" pitchFamily="2" charset="2"/>
              </a:rPr>
              <a:t>(priimek + " " + "</a:t>
            </a:r>
            <a:r>
              <a:rPr lang="sl-SI" sz="1700" dirty="0" err="1">
                <a:latin typeface="Courier New" pitchFamily="49" charset="0"/>
                <a:sym typeface="Wingdings" pitchFamily="2" charset="2"/>
              </a:rPr>
              <a:t>bla</a:t>
            </a:r>
            <a:r>
              <a:rPr lang="sl-SI" sz="1700" dirty="0">
                <a:latin typeface="Courier New" pitchFamily="49" charset="0"/>
                <a:sym typeface="Wingdings" pitchFamily="2" charset="2"/>
              </a:rPr>
              <a:t>").</a:t>
            </a:r>
            <a:r>
              <a:rPr lang="sl-SI" sz="1700" dirty="0" err="1">
                <a:latin typeface="Courier New" pitchFamily="49" charset="0"/>
                <a:sym typeface="Wingdings" pitchFamily="2" charset="2"/>
              </a:rPr>
              <a:t>Length</a:t>
            </a:r>
            <a:r>
              <a:rPr lang="sl-SI" sz="1700" dirty="0">
                <a:latin typeface="Courier New" pitchFamily="49" charset="0"/>
                <a:sym typeface="Wingdings" pitchFamily="2" charset="2"/>
              </a:rPr>
              <a:t>  9</a:t>
            </a:r>
          </a:p>
          <a:p>
            <a:r>
              <a:rPr lang="sl-SI" sz="1800" dirty="0">
                <a:sym typeface="Wingdings" pitchFamily="2" charset="2"/>
              </a:rPr>
              <a:t>Znak na i-tem mestu - kot v </a:t>
            </a:r>
            <a:r>
              <a:rPr lang="sl-SI" sz="1800" dirty="0" err="1">
                <a:sym typeface="Wingdings" pitchFamily="2" charset="2"/>
              </a:rPr>
              <a:t>Pythonu</a:t>
            </a:r>
            <a:r>
              <a:rPr lang="sl-SI" sz="1800" dirty="0">
                <a:sym typeface="Wingdings" pitchFamily="2" charset="2"/>
              </a:rPr>
              <a:t>  </a:t>
            </a:r>
            <a:r>
              <a:rPr lang="sl-SI" sz="1800" dirty="0">
                <a:latin typeface="Courier New" pitchFamily="49" charset="0"/>
                <a:sym typeface="Wingdings" pitchFamily="2" charset="2"/>
              </a:rPr>
              <a:t>[i]</a:t>
            </a:r>
          </a:p>
          <a:p>
            <a:pPr lvl="1"/>
            <a:r>
              <a:rPr lang="sl-SI" sz="1700" dirty="0">
                <a:latin typeface="Courier New" pitchFamily="49" charset="0"/>
                <a:sym typeface="Wingdings" pitchFamily="2" charset="2"/>
              </a:rPr>
              <a:t>ime[i]</a:t>
            </a:r>
          </a:p>
          <a:p>
            <a:pPr lvl="1"/>
            <a:r>
              <a:rPr lang="sl-SI" sz="1400" dirty="0">
                <a:sym typeface="Wingdings" pitchFamily="2" charset="2"/>
              </a:rPr>
              <a:t>Znake štejemo od 0 dalje!</a:t>
            </a:r>
          </a:p>
          <a:p>
            <a:pPr lvl="2"/>
            <a:r>
              <a:rPr lang="sl-SI" sz="1300" dirty="0">
                <a:latin typeface="Courier New" pitchFamily="49" charset="0"/>
                <a:sym typeface="Wingdings" pitchFamily="2" charset="2"/>
              </a:rPr>
              <a:t>"</a:t>
            </a:r>
            <a:r>
              <a:rPr lang="sl-SI" sz="1300" dirty="0" err="1">
                <a:latin typeface="Courier New" pitchFamily="49" charset="0"/>
                <a:sym typeface="Wingdings" pitchFamily="2" charset="2"/>
              </a:rPr>
              <a:t>Blabla</a:t>
            </a:r>
            <a:r>
              <a:rPr lang="sl-SI" sz="1300" dirty="0">
                <a:latin typeface="Courier New" pitchFamily="49" charset="0"/>
                <a:sym typeface="Wingdings" pitchFamily="2" charset="2"/>
              </a:rPr>
              <a:t>"[3]  b</a:t>
            </a:r>
          </a:p>
          <a:p>
            <a:pPr lvl="2"/>
            <a:r>
              <a:rPr lang="sl-SI" sz="1300" dirty="0" err="1">
                <a:latin typeface="Courier New" pitchFamily="49" charset="0"/>
                <a:sym typeface="Wingdings" pitchFamily="2" charset="2"/>
              </a:rPr>
              <a:t>string</a:t>
            </a:r>
            <a:r>
              <a:rPr lang="sl-SI" sz="1300" dirty="0">
                <a:latin typeface="Courier New" pitchFamily="49" charset="0"/>
                <a:sym typeface="Wingdings" pitchFamily="2" charset="2"/>
              </a:rPr>
              <a:t> ime = "Matija";</a:t>
            </a:r>
          </a:p>
          <a:p>
            <a:pPr lvl="3"/>
            <a:r>
              <a:rPr lang="sl-SI" sz="1000" dirty="0">
                <a:latin typeface="Courier New" pitchFamily="49" charset="0"/>
                <a:sym typeface="Wingdings" pitchFamily="2" charset="2"/>
              </a:rPr>
              <a:t>ime[1]  a</a:t>
            </a:r>
          </a:p>
          <a:p>
            <a:r>
              <a:rPr lang="sl-SI" sz="2200" dirty="0">
                <a:sym typeface="Wingdings" pitchFamily="2" charset="2"/>
              </a:rPr>
              <a:t>Tudi tu so nizi </a:t>
            </a:r>
            <a:r>
              <a:rPr lang="sl-SI" sz="2200" dirty="0" err="1">
                <a:sym typeface="Wingdings" pitchFamily="2" charset="2"/>
              </a:rPr>
              <a:t>nespremenjlivi</a:t>
            </a:r>
            <a:r>
              <a:rPr lang="sl-SI" sz="2200" dirty="0">
                <a:sym typeface="Wingdings" pitchFamily="2" charset="2"/>
              </a:rPr>
              <a:t> - torej</a:t>
            </a:r>
          </a:p>
          <a:p>
            <a:pPr lvl="1"/>
            <a:r>
              <a:rPr lang="sl-SI" sz="1800" dirty="0">
                <a:latin typeface="Courier New" pitchFamily="49" charset="0"/>
                <a:sym typeface="Wingdings" pitchFamily="2" charset="2"/>
              </a:rPr>
              <a:t>ime[3] = "e";</a:t>
            </a:r>
          </a:p>
          <a:p>
            <a:pPr lvl="1"/>
            <a:r>
              <a:rPr lang="sl-SI" sz="1800" dirty="0">
                <a:sym typeface="Wingdings" pitchFamily="2" charset="2"/>
              </a:rPr>
              <a:t>Matija ni postal Mateja</a:t>
            </a:r>
          </a:p>
          <a:p>
            <a:pPr>
              <a:buFont typeface="Arial" charset="0"/>
              <a:buNone/>
            </a:pPr>
            <a:endParaRPr lang="en-GB" sz="1800" dirty="0">
              <a:latin typeface="Courier New" pitchFamily="49" charset="0"/>
            </a:endParaRPr>
          </a:p>
        </p:txBody>
      </p:sp>
      <p:sp>
        <p:nvSpPr>
          <p:cNvPr id="5122" name="Date Placeholder 3"/>
          <p:cNvSpPr>
            <a:spLocks noGrp="1"/>
          </p:cNvSpPr>
          <p:nvPr>
            <p:ph type="dt" sz="quarter" idx="10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sl-SI"/>
          </a:p>
        </p:txBody>
      </p:sp>
      <p:sp>
        <p:nvSpPr>
          <p:cNvPr id="5123" name="Footer Placeholder 4"/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sl-SI"/>
          </a:p>
        </p:txBody>
      </p:sp>
      <p:sp>
        <p:nvSpPr>
          <p:cNvPr id="12294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C605E546-FE29-4F8F-8CD6-E5F84AC3AFE3}" type="slidenum">
              <a:rPr lang="sl-SI"/>
              <a:pPr eaLnBrk="1" hangingPunct="1"/>
              <a:t>3</a:t>
            </a:fld>
            <a:endParaRPr lang="sl-SI"/>
          </a:p>
        </p:txBody>
      </p:sp>
      <p:sp>
        <p:nvSpPr>
          <p:cNvPr id="2" name="Multiply 1"/>
          <p:cNvSpPr/>
          <p:nvPr/>
        </p:nvSpPr>
        <p:spPr>
          <a:xfrm>
            <a:off x="1331640" y="5085184"/>
            <a:ext cx="1512168" cy="504056"/>
          </a:xfrm>
          <a:prstGeom prst="mathMultiply">
            <a:avLst/>
          </a:prstGeom>
          <a:noFill/>
          <a:ln>
            <a:solidFill>
              <a:srgbClr val="FF0000">
                <a:alpha val="53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7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7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976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976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976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976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976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976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976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976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976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976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976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976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976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976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976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976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976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976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3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9763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9763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3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9763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9763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3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9763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9763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3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19763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19763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7635" grpId="0" uiExpand="1" build="p" bldLvl="4" autoUpdateAnimBg="0"/>
      <p:bldP spid="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Podnizi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err="1"/>
              <a:t>Python</a:t>
            </a:r>
            <a:endParaRPr lang="sl-SI" dirty="0"/>
          </a:p>
          <a:p>
            <a:pPr lvl="1"/>
            <a:r>
              <a:rPr lang="sl-SI" dirty="0" err="1">
                <a:latin typeface="Courier New" pitchFamily="49" charset="0"/>
                <a:cs typeface="Courier New" pitchFamily="49" charset="0"/>
              </a:rPr>
              <a:t>nekNiz</a:t>
            </a:r>
            <a:r>
              <a:rPr lang="sl-SI" dirty="0">
                <a:latin typeface="Courier New" pitchFamily="49" charset="0"/>
                <a:cs typeface="Courier New" pitchFamily="49" charset="0"/>
              </a:rPr>
              <a:t>[2:7]</a:t>
            </a:r>
          </a:p>
          <a:p>
            <a:pPr lvl="1"/>
            <a:r>
              <a:rPr lang="sl-SI" dirty="0">
                <a:latin typeface="Courier New" pitchFamily="49" charset="0"/>
                <a:cs typeface="Courier New" pitchFamily="49" charset="0"/>
              </a:rPr>
              <a:t>niz[od : do]</a:t>
            </a:r>
          </a:p>
          <a:p>
            <a:r>
              <a:rPr lang="sl-SI" dirty="0"/>
              <a:t>C#</a:t>
            </a:r>
          </a:p>
          <a:p>
            <a:pPr lvl="1"/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nekNiz.Substring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(2</a:t>
            </a:r>
            <a:r>
              <a:rPr lang="sl-SI" dirty="0">
                <a:latin typeface="Courier New" pitchFamily="49" charset="0"/>
                <a:cs typeface="Courier New" pitchFamily="49" charset="0"/>
              </a:rPr>
              <a:t>, 5)</a:t>
            </a:r>
          </a:p>
          <a:p>
            <a:pPr lvl="1"/>
            <a:r>
              <a:rPr lang="sl-SI" dirty="0" err="1">
                <a:latin typeface="Courier New" pitchFamily="49" charset="0"/>
                <a:cs typeface="Courier New" pitchFamily="49" charset="0"/>
              </a:rPr>
              <a:t>S</a:t>
            </a: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ubstring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(od</a:t>
            </a:r>
            <a:r>
              <a:rPr lang="sl-SI" dirty="0">
                <a:latin typeface="Courier New" pitchFamily="49" charset="0"/>
                <a:cs typeface="Courier New" pitchFamily="49" charset="0"/>
              </a:rPr>
              <a:t>, dolžina)</a:t>
            </a:r>
          </a:p>
          <a:p>
            <a:pPr lvl="1"/>
            <a:endParaRPr lang="sl-S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7AA9F97-DC7B-4EE3-8B86-F592B68082AB}" type="slidenum">
              <a:rPr lang="sl-SI" smtClean="0"/>
              <a:pPr>
                <a:defRPr/>
              </a:pPr>
              <a:t>4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735772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Kaj "manjka"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/>
              <a:t>Ni negativnih indeksov </a:t>
            </a:r>
          </a:p>
          <a:p>
            <a:pPr lvl="1"/>
            <a:r>
              <a:rPr lang="sl-SI" dirty="0" err="1"/>
              <a:t>nekNiz</a:t>
            </a:r>
            <a:r>
              <a:rPr lang="sl-SI" dirty="0"/>
              <a:t>[-1]</a:t>
            </a:r>
          </a:p>
          <a:p>
            <a:pPr lvl="2"/>
            <a:r>
              <a:rPr lang="sl-SI" dirty="0" err="1"/>
              <a:t>Python</a:t>
            </a:r>
            <a:endParaRPr lang="sl-SI" dirty="0"/>
          </a:p>
          <a:p>
            <a:pPr lvl="3"/>
            <a:r>
              <a:rPr lang="sl-SI" dirty="0"/>
              <a:t>Zadnji znak</a:t>
            </a:r>
          </a:p>
          <a:p>
            <a:pPr lvl="2"/>
            <a:r>
              <a:rPr lang="sl-SI" dirty="0"/>
              <a:t>C#</a:t>
            </a:r>
          </a:p>
          <a:p>
            <a:pPr lvl="3"/>
            <a:r>
              <a:rPr lang="sl-SI" dirty="0"/>
              <a:t>Napaka med izvajanjem</a:t>
            </a:r>
          </a:p>
          <a:p>
            <a:pPr lvl="1"/>
            <a:r>
              <a:rPr lang="sl-SI" dirty="0" err="1"/>
              <a:t>Nestrnjeni</a:t>
            </a:r>
            <a:r>
              <a:rPr lang="sl-SI" dirty="0"/>
              <a:t> podnizi</a:t>
            </a:r>
          </a:p>
          <a:p>
            <a:pPr lvl="2"/>
            <a:r>
              <a:rPr lang="sl-SI" dirty="0" err="1"/>
              <a:t>Python</a:t>
            </a:r>
            <a:endParaRPr lang="sl-SI" dirty="0"/>
          </a:p>
          <a:p>
            <a:pPr lvl="3"/>
            <a:r>
              <a:rPr lang="sl-SI" dirty="0" err="1"/>
              <a:t>nekNiz</a:t>
            </a:r>
            <a:r>
              <a:rPr lang="sl-SI" dirty="0"/>
              <a:t>[2:7:2]</a:t>
            </a:r>
          </a:p>
          <a:p>
            <a:pPr lvl="2"/>
            <a:r>
              <a:rPr lang="sl-SI" dirty="0"/>
              <a:t>C#</a:t>
            </a:r>
          </a:p>
          <a:p>
            <a:pPr lvl="3"/>
            <a:r>
              <a:rPr lang="sl-SI" dirty="0"/>
              <a:t>Ni direktnega ukaza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7AA9F97-DC7B-4EE3-8B86-F592B68082AB}" type="slidenum">
              <a:rPr lang="sl-SI" smtClean="0"/>
              <a:pPr>
                <a:defRPr/>
              </a:pPr>
              <a:t>5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945376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r>
              <a:rPr lang="sl-SI"/>
              <a:t>Obrni niz</a:t>
            </a:r>
            <a:endParaRPr lang="en-GB"/>
          </a:p>
        </p:txBody>
      </p:sp>
      <p:sp>
        <p:nvSpPr>
          <p:cNvPr id="22221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sl-SI" dirty="0"/>
              <a:t>Preberi niz in ga izpiši obrnjeno!</a:t>
            </a:r>
          </a:p>
          <a:p>
            <a:pPr lvl="1"/>
            <a:r>
              <a:rPr lang="sl-SI" dirty="0">
                <a:latin typeface="Courier New" pitchFamily="49" charset="0"/>
              </a:rPr>
              <a:t>Matija </a:t>
            </a:r>
            <a:r>
              <a:rPr lang="sl-SI" dirty="0">
                <a:latin typeface="Courier New" pitchFamily="49" charset="0"/>
                <a:sym typeface="Wingdings" pitchFamily="2" charset="2"/>
              </a:rPr>
              <a:t> ajitaM</a:t>
            </a:r>
          </a:p>
          <a:p>
            <a:r>
              <a:rPr lang="sl-SI" dirty="0" err="1">
                <a:sym typeface="Wingdings" pitchFamily="2" charset="2"/>
              </a:rPr>
              <a:t>Python</a:t>
            </a:r>
            <a:r>
              <a:rPr lang="sl-SI" dirty="0">
                <a:sym typeface="Wingdings" pitchFamily="2" charset="2"/>
              </a:rPr>
              <a:t> (znate v eni vrstici?)</a:t>
            </a:r>
          </a:p>
          <a:p>
            <a:pPr lvl="1"/>
            <a:r>
              <a:rPr lang="sl-SI" dirty="0">
                <a:latin typeface="Courier New" pitchFamily="49" charset="0"/>
                <a:sym typeface="Wingdings" pitchFamily="2" charset="2"/>
              </a:rPr>
              <a:t>print(input("Vnesi niz:")[::-1])</a:t>
            </a:r>
          </a:p>
          <a:p>
            <a:r>
              <a:rPr lang="sl-SI" dirty="0">
                <a:sym typeface="Wingdings" pitchFamily="2" charset="2"/>
              </a:rPr>
              <a:t>C#: zanka </a:t>
            </a:r>
          </a:p>
          <a:p>
            <a:pPr lvl="1"/>
            <a:r>
              <a:rPr lang="sl-SI" dirty="0">
                <a:sym typeface="Wingdings" pitchFamily="2" charset="2"/>
              </a:rPr>
              <a:t>Pregledamo vse znake v nizu (dolžina niza)</a:t>
            </a:r>
          </a:p>
          <a:p>
            <a:pPr lvl="2"/>
            <a:r>
              <a:rPr lang="sl-SI" dirty="0" err="1">
                <a:latin typeface="Courier New" pitchFamily="49" charset="0"/>
                <a:sym typeface="Wingdings" pitchFamily="2" charset="2"/>
              </a:rPr>
              <a:t>while</a:t>
            </a:r>
            <a:r>
              <a:rPr lang="sl-SI" dirty="0">
                <a:latin typeface="Courier New" pitchFamily="49" charset="0"/>
                <a:sym typeface="Wingdings" pitchFamily="2" charset="2"/>
              </a:rPr>
              <a:t> (i &lt; </a:t>
            </a:r>
            <a:r>
              <a:rPr lang="sl-SI" dirty="0" err="1">
                <a:latin typeface="Courier New" pitchFamily="49" charset="0"/>
                <a:sym typeface="Wingdings" pitchFamily="2" charset="2"/>
              </a:rPr>
              <a:t>niz.Length</a:t>
            </a:r>
            <a:r>
              <a:rPr lang="sl-SI" dirty="0">
                <a:latin typeface="Courier New" pitchFamily="49" charset="0"/>
                <a:sym typeface="Wingdings" pitchFamily="2" charset="2"/>
              </a:rPr>
              <a:t>)</a:t>
            </a:r>
          </a:p>
          <a:p>
            <a:pPr lvl="1"/>
            <a:r>
              <a:rPr lang="sl-SI" dirty="0">
                <a:sym typeface="Wingdings" pitchFamily="2" charset="2"/>
              </a:rPr>
              <a:t>Dodajamo na začetek</a:t>
            </a:r>
          </a:p>
          <a:p>
            <a:pPr lvl="2"/>
            <a:r>
              <a:rPr lang="sl-SI" dirty="0" err="1">
                <a:latin typeface="Courier New" pitchFamily="49" charset="0"/>
                <a:sym typeface="Wingdings" pitchFamily="2" charset="2"/>
              </a:rPr>
              <a:t>obrnjenNiz</a:t>
            </a:r>
            <a:r>
              <a:rPr lang="sl-SI" dirty="0">
                <a:latin typeface="Courier New" pitchFamily="49" charset="0"/>
                <a:sym typeface="Wingdings" pitchFamily="2" charset="2"/>
              </a:rPr>
              <a:t> = niz[i] + </a:t>
            </a:r>
            <a:r>
              <a:rPr lang="sl-SI" dirty="0" err="1">
                <a:latin typeface="Courier New" pitchFamily="49" charset="0"/>
                <a:sym typeface="Wingdings" pitchFamily="2" charset="2"/>
              </a:rPr>
              <a:t>obrnjenNiz</a:t>
            </a:r>
            <a:r>
              <a:rPr lang="sl-SI" dirty="0">
                <a:latin typeface="Courier New" pitchFamily="49" charset="0"/>
                <a:sym typeface="Wingdings" pitchFamily="2" charset="2"/>
              </a:rPr>
              <a:t>;</a:t>
            </a:r>
          </a:p>
        </p:txBody>
      </p:sp>
      <p:sp>
        <p:nvSpPr>
          <p:cNvPr id="6147" name="Footer Placeholder 4"/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sl-SI"/>
          </a:p>
        </p:txBody>
      </p:sp>
      <p:sp>
        <p:nvSpPr>
          <p:cNvPr id="13317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DB9B408C-1DEC-4CB1-8B5D-9D3F930FC0A6}" type="slidenum">
              <a:rPr lang="sl-SI"/>
              <a:pPr eaLnBrk="1" hangingPunct="1"/>
              <a:t>6</a:t>
            </a:fld>
            <a:endParaRPr lang="sl-SI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22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22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222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222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222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222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222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222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222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222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222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222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2211" grpId="0" uiExpand="1" build="p" bldLvl="4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r>
              <a:rPr lang="sl-SI"/>
              <a:t>Znaki (</a:t>
            </a:r>
            <a:r>
              <a:rPr lang="sl-SI">
                <a:latin typeface="Courier New" pitchFamily="49" charset="0"/>
              </a:rPr>
              <a:t>char</a:t>
            </a:r>
            <a:r>
              <a:rPr lang="sl-SI"/>
              <a:t>)</a:t>
            </a:r>
            <a:endParaRPr lang="en-GB"/>
          </a:p>
        </p:txBody>
      </p:sp>
      <p:sp>
        <p:nvSpPr>
          <p:cNvPr id="20582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sl-SI" sz="2400" dirty="0"/>
              <a:t>Tip </a:t>
            </a:r>
            <a:r>
              <a:rPr lang="sl-SI" sz="2400" dirty="0" err="1">
                <a:latin typeface="Courier New" pitchFamily="49" charset="0"/>
              </a:rPr>
              <a:t>char</a:t>
            </a:r>
            <a:endParaRPr lang="sl-SI" sz="2400" dirty="0">
              <a:latin typeface="Courier New" pitchFamily="49" charset="0"/>
            </a:endParaRPr>
          </a:p>
          <a:p>
            <a:pPr lvl="1"/>
            <a:r>
              <a:rPr lang="sl-SI" sz="2000" dirty="0">
                <a:latin typeface="Courier New" pitchFamily="49" charset="0"/>
              </a:rPr>
              <a:t>ker (</a:t>
            </a:r>
            <a:r>
              <a:rPr lang="sl-SI" sz="2000" dirty="0" err="1">
                <a:latin typeface="Courier New" pitchFamily="49" charset="0"/>
              </a:rPr>
              <a:t>character</a:t>
            </a:r>
            <a:r>
              <a:rPr lang="sl-SI" sz="2000" dirty="0">
                <a:latin typeface="Courier New" pitchFamily="49" charset="0"/>
              </a:rPr>
              <a:t>)</a:t>
            </a:r>
          </a:p>
          <a:p>
            <a:pPr lvl="1"/>
            <a:r>
              <a:rPr lang="sl-SI" sz="2000" dirty="0"/>
              <a:t>Ne</a:t>
            </a:r>
            <a:r>
              <a:rPr lang="sl-SI" sz="2000" dirty="0">
                <a:latin typeface="Courier New" pitchFamily="49" charset="0"/>
              </a:rPr>
              <a:t> čar</a:t>
            </a:r>
          </a:p>
          <a:p>
            <a:r>
              <a:rPr lang="sl-SI" sz="2400" dirty="0" err="1">
                <a:latin typeface="Courier New" pitchFamily="49" charset="0"/>
              </a:rPr>
              <a:t>char</a:t>
            </a:r>
            <a:r>
              <a:rPr lang="sl-SI" sz="2400" dirty="0">
                <a:latin typeface="Courier New" pitchFamily="49" charset="0"/>
              </a:rPr>
              <a:t> znak;</a:t>
            </a:r>
          </a:p>
          <a:p>
            <a:pPr>
              <a:lnSpc>
                <a:spcPct val="90000"/>
              </a:lnSpc>
            </a:pPr>
            <a:r>
              <a:rPr lang="sl-SI" sz="2400" dirty="0"/>
              <a:t>posamezni znaki</a:t>
            </a:r>
          </a:p>
          <a:p>
            <a:pPr>
              <a:lnSpc>
                <a:spcPct val="90000"/>
              </a:lnSpc>
            </a:pPr>
            <a:r>
              <a:rPr lang="sl-SI" sz="2000" dirty="0">
                <a:latin typeface="Courier New" pitchFamily="49" charset="0"/>
              </a:rPr>
              <a:t>'a'</a:t>
            </a:r>
            <a:r>
              <a:rPr lang="sl-SI" sz="2400" dirty="0"/>
              <a:t> : znak a</a:t>
            </a:r>
          </a:p>
          <a:p>
            <a:r>
              <a:rPr lang="sl-SI" sz="2400" dirty="0"/>
              <a:t>Enojni narekovaji</a:t>
            </a:r>
          </a:p>
          <a:p>
            <a:pPr lvl="1"/>
            <a:r>
              <a:rPr lang="sl-SI" sz="2000" dirty="0">
                <a:latin typeface="Courier New" pitchFamily="49" charset="0"/>
              </a:rPr>
              <a:t>znak = 'm';</a:t>
            </a:r>
          </a:p>
          <a:p>
            <a:pPr lvl="1"/>
            <a:r>
              <a:rPr lang="sl-SI" sz="2000" dirty="0" err="1">
                <a:latin typeface="Courier New" pitchFamily="49" charset="0"/>
              </a:rPr>
              <a:t>char</a:t>
            </a:r>
            <a:r>
              <a:rPr lang="sl-SI" sz="2000" dirty="0">
                <a:latin typeface="Courier New" pitchFamily="49" charset="0"/>
              </a:rPr>
              <a:t> </a:t>
            </a:r>
            <a:r>
              <a:rPr lang="sl-SI" sz="2000" dirty="0" err="1">
                <a:latin typeface="Courier New" pitchFamily="49" charset="0"/>
              </a:rPr>
              <a:t>zacetnica</a:t>
            </a:r>
            <a:r>
              <a:rPr lang="sl-SI" sz="2000" dirty="0">
                <a:latin typeface="Courier New" pitchFamily="49" charset="0"/>
              </a:rPr>
              <a:t> = 'M';</a:t>
            </a:r>
          </a:p>
          <a:p>
            <a:r>
              <a:rPr lang="sl-SI" sz="2400" b="1" dirty="0"/>
              <a:t>Razlika</a:t>
            </a:r>
            <a:r>
              <a:rPr lang="sl-SI" sz="2400" dirty="0"/>
              <a:t> med </a:t>
            </a:r>
            <a:r>
              <a:rPr lang="sl-SI" sz="2400" dirty="0" err="1">
                <a:latin typeface="Courier New" pitchFamily="49" charset="0"/>
              </a:rPr>
              <a:t>string</a:t>
            </a:r>
            <a:r>
              <a:rPr lang="sl-SI" sz="2400" dirty="0">
                <a:latin typeface="Courier New" pitchFamily="49" charset="0"/>
              </a:rPr>
              <a:t> </a:t>
            </a:r>
            <a:r>
              <a:rPr lang="sl-SI" sz="2400" dirty="0"/>
              <a:t>in</a:t>
            </a:r>
            <a:r>
              <a:rPr lang="sl-SI" sz="2400" dirty="0">
                <a:latin typeface="Courier New" pitchFamily="49" charset="0"/>
              </a:rPr>
              <a:t> </a:t>
            </a:r>
            <a:r>
              <a:rPr lang="sl-SI" sz="2400" dirty="0" err="1">
                <a:latin typeface="Courier New" pitchFamily="49" charset="0"/>
              </a:rPr>
              <a:t>char</a:t>
            </a:r>
            <a:endParaRPr lang="sl-SI" sz="2400" dirty="0">
              <a:latin typeface="Courier New" pitchFamily="49" charset="0"/>
            </a:endParaRPr>
          </a:p>
          <a:p>
            <a:pPr lvl="1"/>
            <a:r>
              <a:rPr lang="sl-SI" sz="2000" dirty="0" err="1">
                <a:latin typeface="Courier New" pitchFamily="49" charset="0"/>
              </a:rPr>
              <a:t>string</a:t>
            </a:r>
            <a:r>
              <a:rPr lang="sl-SI" sz="2000" dirty="0">
                <a:latin typeface="Courier New" pitchFamily="49" charset="0"/>
              </a:rPr>
              <a:t> </a:t>
            </a:r>
            <a:r>
              <a:rPr lang="sl-SI" sz="2000" dirty="0" err="1">
                <a:latin typeface="Courier New" pitchFamily="49" charset="0"/>
              </a:rPr>
              <a:t>znakKotNiz</a:t>
            </a:r>
            <a:r>
              <a:rPr lang="sl-SI" sz="2000" dirty="0">
                <a:latin typeface="Courier New" pitchFamily="49" charset="0"/>
              </a:rPr>
              <a:t> = "m";</a:t>
            </a:r>
          </a:p>
          <a:p>
            <a:pPr lvl="1"/>
            <a:r>
              <a:rPr lang="sl-SI" sz="2000" dirty="0" err="1">
                <a:latin typeface="Courier New" pitchFamily="49" charset="0"/>
              </a:rPr>
              <a:t>char</a:t>
            </a:r>
            <a:r>
              <a:rPr lang="sl-SI" sz="2000" dirty="0">
                <a:latin typeface="Courier New" pitchFamily="49" charset="0"/>
              </a:rPr>
              <a:t> </a:t>
            </a:r>
            <a:r>
              <a:rPr lang="sl-SI" sz="2000" dirty="0" err="1">
                <a:latin typeface="Courier New" pitchFamily="49" charset="0"/>
              </a:rPr>
              <a:t>znakKotZnak</a:t>
            </a:r>
            <a:r>
              <a:rPr lang="sl-SI" sz="2000" dirty="0">
                <a:latin typeface="Courier New" pitchFamily="49" charset="0"/>
              </a:rPr>
              <a:t> = 'm';</a:t>
            </a:r>
          </a:p>
          <a:p>
            <a:endParaRPr lang="sl-SI" sz="2400" dirty="0">
              <a:latin typeface="Courier New" pitchFamily="49" charset="0"/>
            </a:endParaRPr>
          </a:p>
        </p:txBody>
      </p:sp>
      <p:sp>
        <p:nvSpPr>
          <p:cNvPr id="7171" name="Footer Placeholder 4"/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sl-SI"/>
          </a:p>
        </p:txBody>
      </p:sp>
      <p:sp>
        <p:nvSpPr>
          <p:cNvPr id="14341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48944348-7A4A-4750-8431-E9DCEBF1EE95}" type="slidenum">
              <a:rPr lang="sl-SI"/>
              <a:pPr eaLnBrk="1" hangingPunct="1"/>
              <a:t>7</a:t>
            </a:fld>
            <a:endParaRPr lang="sl-SI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58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58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058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058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058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058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058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058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058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058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058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058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058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058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058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058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2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0582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0582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2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0582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0582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2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0582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0582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827" grpId="0" uiExpand="1" build="p" bldLvl="4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r>
              <a:rPr lang="sl-SI"/>
              <a:t>Tip char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sl-SI" sz="2000" dirty="0"/>
              <a:t>primerjanje znakov</a:t>
            </a:r>
          </a:p>
          <a:p>
            <a:pPr lvl="1">
              <a:lnSpc>
                <a:spcPct val="90000"/>
              </a:lnSpc>
            </a:pPr>
            <a:r>
              <a:rPr lang="sl-SI" sz="1400" dirty="0">
                <a:latin typeface="Courier New" pitchFamily="49" charset="0"/>
              </a:rPr>
              <a:t>'a' &lt; 'b' &lt; 'c' &lt; … &lt; 'z'</a:t>
            </a:r>
          </a:p>
          <a:p>
            <a:pPr lvl="1">
              <a:lnSpc>
                <a:spcPct val="90000"/>
              </a:lnSpc>
            </a:pPr>
            <a:r>
              <a:rPr lang="sl-SI" sz="1400" dirty="0">
                <a:latin typeface="Courier New" pitchFamily="49" charset="0"/>
              </a:rPr>
              <a:t>'0' &lt; '1' &lt; … &lt; '9'</a:t>
            </a:r>
          </a:p>
          <a:p>
            <a:pPr lvl="1">
              <a:lnSpc>
                <a:spcPct val="90000"/>
              </a:lnSpc>
            </a:pPr>
            <a:r>
              <a:rPr lang="sl-SI" sz="1400" dirty="0">
                <a:latin typeface="Courier New" pitchFamily="49" charset="0"/>
              </a:rPr>
              <a:t>'A' &lt; 'B' &lt; 'C' &lt; … &lt; 'Z'</a:t>
            </a:r>
          </a:p>
          <a:p>
            <a:pPr lvl="1">
              <a:lnSpc>
                <a:spcPct val="90000"/>
              </a:lnSpc>
            </a:pPr>
            <a:r>
              <a:rPr lang="sl-SI" sz="1800" dirty="0"/>
              <a:t>vmes v teh treh zaporedjih ni nobenih drugih znakov</a:t>
            </a:r>
          </a:p>
          <a:p>
            <a:pPr lvl="1">
              <a:lnSpc>
                <a:spcPct val="90000"/>
              </a:lnSpc>
            </a:pPr>
            <a:r>
              <a:rPr lang="sl-SI" sz="1800" dirty="0">
                <a:latin typeface="Courier New" pitchFamily="49" charset="0"/>
              </a:rPr>
              <a:t>('0' &lt;= </a:t>
            </a:r>
            <a:r>
              <a:rPr lang="sl-SI" sz="1800" dirty="0" err="1">
                <a:latin typeface="Courier New" pitchFamily="49" charset="0"/>
              </a:rPr>
              <a:t>preverjaniZnak</a:t>
            </a:r>
            <a:r>
              <a:rPr lang="sl-SI" sz="1800" dirty="0">
                <a:latin typeface="Courier New" pitchFamily="49" charset="0"/>
              </a:rPr>
              <a:t>) &amp;&amp; (</a:t>
            </a:r>
            <a:r>
              <a:rPr lang="sl-SI" sz="1800" dirty="0" err="1">
                <a:latin typeface="Courier New" pitchFamily="49" charset="0"/>
              </a:rPr>
              <a:t>preverjaniZnak</a:t>
            </a:r>
            <a:r>
              <a:rPr lang="sl-SI" sz="1800" dirty="0">
                <a:latin typeface="Courier New" pitchFamily="49" charset="0"/>
              </a:rPr>
              <a:t> &lt;= '9')</a:t>
            </a:r>
          </a:p>
          <a:p>
            <a:pPr lvl="2">
              <a:lnSpc>
                <a:spcPct val="90000"/>
              </a:lnSpc>
            </a:pPr>
            <a:r>
              <a:rPr lang="sl-SI" sz="1600" dirty="0" err="1">
                <a:latin typeface="Courier New" pitchFamily="49" charset="0"/>
              </a:rPr>
              <a:t>true</a:t>
            </a:r>
            <a:r>
              <a:rPr lang="sl-SI" sz="1600" dirty="0"/>
              <a:t>: v spremenljivki </a:t>
            </a:r>
            <a:r>
              <a:rPr lang="sl-SI" sz="1600" dirty="0" err="1">
                <a:latin typeface="Courier New" pitchFamily="49" charset="0"/>
              </a:rPr>
              <a:t>preverjaniZnak</a:t>
            </a:r>
            <a:r>
              <a:rPr lang="sl-SI" sz="1600" dirty="0"/>
              <a:t> je števka</a:t>
            </a:r>
          </a:p>
          <a:p>
            <a:pPr lvl="2">
              <a:lnSpc>
                <a:spcPct val="90000"/>
              </a:lnSpc>
            </a:pPr>
            <a:r>
              <a:rPr lang="sl-SI" sz="1600" dirty="0"/>
              <a:t>Žal ne gre (kot v </a:t>
            </a:r>
            <a:r>
              <a:rPr lang="sl-SI" sz="1600" dirty="0" err="1"/>
              <a:t>Pythonu</a:t>
            </a:r>
            <a:r>
              <a:rPr lang="sl-SI" sz="1600" dirty="0"/>
              <a:t>): </a:t>
            </a:r>
            <a:r>
              <a:rPr lang="sl-SI" sz="1600" dirty="0">
                <a:latin typeface="Courier New" pitchFamily="49" charset="0"/>
              </a:rPr>
              <a:t>'0' &lt;= </a:t>
            </a:r>
            <a:r>
              <a:rPr lang="sl-SI" sz="1600" dirty="0" err="1">
                <a:latin typeface="Courier New" pitchFamily="49" charset="0"/>
              </a:rPr>
              <a:t>preverjaniZnak</a:t>
            </a:r>
            <a:r>
              <a:rPr lang="sl-SI" sz="1600" dirty="0">
                <a:latin typeface="Courier New" pitchFamily="49" charset="0"/>
              </a:rPr>
              <a:t> &lt;= '9'</a:t>
            </a:r>
          </a:p>
          <a:p>
            <a:pPr lvl="1">
              <a:lnSpc>
                <a:spcPct val="90000"/>
              </a:lnSpc>
            </a:pPr>
            <a:r>
              <a:rPr lang="sl-SI" sz="1100" dirty="0"/>
              <a:t> </a:t>
            </a:r>
            <a:r>
              <a:rPr lang="sl-SI" sz="1800" dirty="0">
                <a:latin typeface="Courier New" pitchFamily="49" charset="0"/>
              </a:rPr>
              <a:t>('a' &lt;= </a:t>
            </a:r>
            <a:r>
              <a:rPr lang="sl-SI" sz="1800" dirty="0" err="1">
                <a:latin typeface="Courier New" pitchFamily="49" charset="0"/>
              </a:rPr>
              <a:t>malaČrka</a:t>
            </a:r>
            <a:r>
              <a:rPr lang="sl-SI" sz="1800" dirty="0">
                <a:latin typeface="Courier New" pitchFamily="49" charset="0"/>
              </a:rPr>
              <a:t>) &amp;&amp; (</a:t>
            </a:r>
            <a:r>
              <a:rPr lang="sl-SI" sz="1800" dirty="0" err="1">
                <a:latin typeface="Courier New" pitchFamily="49" charset="0"/>
              </a:rPr>
              <a:t>malaČrka</a:t>
            </a:r>
            <a:r>
              <a:rPr lang="sl-SI" sz="1800" dirty="0">
                <a:latin typeface="Courier New" pitchFamily="49" charset="0"/>
              </a:rPr>
              <a:t> &lt;= 'z')</a:t>
            </a:r>
          </a:p>
          <a:p>
            <a:pPr lvl="2">
              <a:lnSpc>
                <a:spcPct val="90000"/>
              </a:lnSpc>
            </a:pPr>
            <a:r>
              <a:rPr lang="sl-SI" sz="1400" dirty="0"/>
              <a:t>Preverjamo, če je v spremenljivki </a:t>
            </a:r>
            <a:r>
              <a:rPr lang="sl-SI" sz="1400" dirty="0" err="1">
                <a:latin typeface="Courier New" pitchFamily="49" charset="0"/>
              </a:rPr>
              <a:t>malaČrka</a:t>
            </a:r>
            <a:r>
              <a:rPr lang="sl-SI" sz="1400" dirty="0">
                <a:latin typeface="Courier New" pitchFamily="49" charset="0"/>
              </a:rPr>
              <a:t> </a:t>
            </a:r>
            <a:r>
              <a:rPr lang="sl-SI" sz="1400" dirty="0"/>
              <a:t>res mala črka.</a:t>
            </a:r>
          </a:p>
          <a:p>
            <a:pPr lvl="3">
              <a:lnSpc>
                <a:spcPct val="90000"/>
              </a:lnSpc>
            </a:pPr>
            <a:r>
              <a:rPr lang="sl-SI" sz="1100" dirty="0"/>
              <a:t>Je "desno" od </a:t>
            </a:r>
            <a:r>
              <a:rPr lang="sl-SI" sz="1100" dirty="0">
                <a:latin typeface="Courier New" pitchFamily="49" charset="0"/>
              </a:rPr>
              <a:t>'a' </a:t>
            </a:r>
            <a:r>
              <a:rPr lang="sl-SI" sz="1100" dirty="0"/>
              <a:t>in "levo" od </a:t>
            </a:r>
            <a:r>
              <a:rPr lang="sl-SI" sz="1100" dirty="0">
                <a:latin typeface="Courier New" pitchFamily="49" charset="0"/>
              </a:rPr>
              <a:t>'z' </a:t>
            </a:r>
            <a:endParaRPr lang="en-GB" sz="1100" dirty="0">
              <a:latin typeface="Courier New" pitchFamily="49" charset="0"/>
            </a:endParaRPr>
          </a:p>
          <a:p>
            <a:pPr lvl="3">
              <a:lnSpc>
                <a:spcPct val="90000"/>
              </a:lnSpc>
            </a:pPr>
            <a:endParaRPr lang="sl-SI" sz="1000" dirty="0"/>
          </a:p>
          <a:p>
            <a:pPr>
              <a:lnSpc>
                <a:spcPct val="90000"/>
              </a:lnSpc>
            </a:pPr>
            <a:r>
              <a:rPr lang="sl-SI" sz="2000" dirty="0"/>
              <a:t>dejansko gre za kode znakov, zato z znaki lahko računamo </a:t>
            </a:r>
          </a:p>
          <a:p>
            <a:pPr lvl="1">
              <a:lnSpc>
                <a:spcPct val="90000"/>
              </a:lnSpc>
            </a:pPr>
            <a:r>
              <a:rPr lang="sl-SI" sz="1800" dirty="0">
                <a:latin typeface="Courier New" pitchFamily="49" charset="0"/>
              </a:rPr>
              <a:t>Console.WriteLine('a' + 0) </a:t>
            </a:r>
            <a:r>
              <a:rPr lang="sl-SI" sz="1800" dirty="0">
                <a:latin typeface="Courier New" pitchFamily="49" charset="0"/>
                <a:sym typeface="Wingdings" pitchFamily="2" charset="2"/>
              </a:rPr>
              <a:t> </a:t>
            </a:r>
            <a:r>
              <a:rPr lang="sl-SI" sz="1800" dirty="0">
                <a:sym typeface="Wingdings" pitchFamily="2" charset="2"/>
              </a:rPr>
              <a:t>izpiše se koda znaka </a:t>
            </a:r>
            <a:r>
              <a:rPr lang="sl-SI" sz="1800" dirty="0">
                <a:latin typeface="Courier New" pitchFamily="49" charset="0"/>
                <a:sym typeface="Wingdings" pitchFamily="2" charset="2"/>
              </a:rPr>
              <a:t>'a'</a:t>
            </a:r>
            <a:endParaRPr lang="sl-SI" sz="1800" dirty="0">
              <a:latin typeface="Courier New" pitchFamily="49" charset="0"/>
            </a:endParaRPr>
          </a:p>
          <a:p>
            <a:pPr lvl="1">
              <a:lnSpc>
                <a:spcPct val="90000"/>
              </a:lnSpc>
            </a:pPr>
            <a:r>
              <a:rPr lang="sl-SI" sz="1800" b="1" dirty="0">
                <a:latin typeface="Courier New" pitchFamily="49" charset="0"/>
              </a:rPr>
              <a:t>(</a:t>
            </a:r>
            <a:r>
              <a:rPr lang="sl-SI" sz="1800" b="1" dirty="0" err="1">
                <a:latin typeface="Courier New" pitchFamily="49" charset="0"/>
              </a:rPr>
              <a:t>char</a:t>
            </a:r>
            <a:r>
              <a:rPr lang="sl-SI" sz="1800" b="1" dirty="0">
                <a:latin typeface="Courier New" pitchFamily="49" charset="0"/>
              </a:rPr>
              <a:t>)</a:t>
            </a:r>
            <a:r>
              <a:rPr lang="sl-SI" sz="1800" dirty="0">
                <a:latin typeface="Courier New" pitchFamily="49" charset="0"/>
              </a:rPr>
              <a:t>('a' + 2) </a:t>
            </a:r>
            <a:r>
              <a:rPr lang="sl-SI" sz="1800" dirty="0">
                <a:latin typeface="Courier New" pitchFamily="49" charset="0"/>
                <a:sym typeface="Wingdings" pitchFamily="2" charset="2"/>
              </a:rPr>
              <a:t> 'c'</a:t>
            </a:r>
          </a:p>
          <a:p>
            <a:pPr lvl="1">
              <a:lnSpc>
                <a:spcPct val="90000"/>
              </a:lnSpc>
            </a:pPr>
            <a:r>
              <a:rPr lang="sl-SI" sz="1800" dirty="0">
                <a:latin typeface="Courier New" pitchFamily="49" charset="0"/>
              </a:rPr>
              <a:t>(</a:t>
            </a:r>
            <a:r>
              <a:rPr lang="sl-SI" sz="1800" dirty="0" err="1">
                <a:latin typeface="Courier New" pitchFamily="49" charset="0"/>
              </a:rPr>
              <a:t>char</a:t>
            </a:r>
            <a:r>
              <a:rPr lang="sl-SI" sz="1800" dirty="0">
                <a:latin typeface="Courier New" pitchFamily="49" charset="0"/>
              </a:rPr>
              <a:t>)('A' + 'k' – 'a') </a:t>
            </a:r>
            <a:r>
              <a:rPr lang="sl-SI" sz="1800" dirty="0">
                <a:latin typeface="Courier New" pitchFamily="49" charset="0"/>
                <a:sym typeface="Wingdings" pitchFamily="2" charset="2"/>
              </a:rPr>
              <a:t> 'K'</a:t>
            </a:r>
          </a:p>
          <a:p>
            <a:pPr lvl="1">
              <a:lnSpc>
                <a:spcPct val="90000"/>
              </a:lnSpc>
            </a:pPr>
            <a:endParaRPr lang="sl-SI" sz="1800" dirty="0"/>
          </a:p>
        </p:txBody>
      </p:sp>
      <p:sp>
        <p:nvSpPr>
          <p:cNvPr id="8195" name="Footer Placeholder 4"/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sl-SI"/>
          </a:p>
        </p:txBody>
      </p:sp>
      <p:sp>
        <p:nvSpPr>
          <p:cNvPr id="15365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2689EF21-1408-472B-A076-C173BD33A071}" type="slidenum">
              <a:rPr lang="sl-SI"/>
              <a:pPr eaLnBrk="1" hangingPunct="1"/>
              <a:t>8</a:t>
            </a:fld>
            <a:endParaRPr lang="sl-SI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3" grpId="0" build="p" bldLvl="5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/>
          <a:p>
            <a:r>
              <a:rPr lang="sl-SI">
                <a:latin typeface="Courier New" pitchFamily="49" charset="0"/>
                <a:cs typeface="Courier New" pitchFamily="49" charset="0"/>
              </a:rPr>
              <a:t>string</a:t>
            </a:r>
            <a:r>
              <a:rPr lang="sl-SI"/>
              <a:t> &lt;--&gt; </a:t>
            </a:r>
            <a:r>
              <a:rPr lang="sl-SI">
                <a:latin typeface="Courier New" pitchFamily="49" charset="0"/>
                <a:cs typeface="Courier New" pitchFamily="49" charset="0"/>
              </a:rPr>
              <a:t>char</a:t>
            </a: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/>
              <a:t>Iz znaka v niz</a:t>
            </a:r>
          </a:p>
          <a:p>
            <a:pPr lvl="1"/>
            <a:r>
              <a:rPr lang="sl-SI">
                <a:latin typeface="Courier New" pitchFamily="49" charset="0"/>
              </a:rPr>
              <a:t>char znakKotZnak = 'm';</a:t>
            </a:r>
          </a:p>
          <a:p>
            <a:pPr lvl="1"/>
            <a:r>
              <a:rPr lang="sl-SI">
                <a:latin typeface="Courier New" pitchFamily="49" charset="0"/>
              </a:rPr>
              <a:t>string znakKotNiz = "" + znakKotZnak;</a:t>
            </a:r>
          </a:p>
          <a:p>
            <a:r>
              <a:rPr lang="sl-SI"/>
              <a:t>Iz niza znak</a:t>
            </a:r>
          </a:p>
          <a:p>
            <a:pPr lvl="1"/>
            <a:r>
              <a:rPr lang="sl-SI">
                <a:latin typeface="Courier New" pitchFamily="49" charset="0"/>
              </a:rPr>
              <a:t>niz[i] </a:t>
            </a:r>
            <a:r>
              <a:rPr lang="sl-SI">
                <a:latin typeface="Courier New" pitchFamily="49" charset="0"/>
                <a:sym typeface="Wingdings" pitchFamily="2" charset="2"/>
              </a:rPr>
              <a:t> </a:t>
            </a:r>
            <a:r>
              <a:rPr lang="sl-SI">
                <a:sym typeface="Wingdings" pitchFamily="2" charset="2"/>
              </a:rPr>
              <a:t>i-ti znak</a:t>
            </a:r>
            <a:endParaRPr lang="sl-SI"/>
          </a:p>
          <a:p>
            <a:pPr lvl="1"/>
            <a:r>
              <a:rPr lang="sl-SI">
                <a:latin typeface="Courier New" pitchFamily="49" charset="0"/>
              </a:rPr>
              <a:t>string znakKotNiz = "m";</a:t>
            </a:r>
          </a:p>
          <a:p>
            <a:pPr lvl="1"/>
            <a:r>
              <a:rPr lang="sl-SI">
                <a:latin typeface="Courier New" pitchFamily="49" charset="0"/>
              </a:rPr>
              <a:t>char znakKotZnak = znakKotNiz[0];</a:t>
            </a:r>
          </a:p>
          <a:p>
            <a:endParaRPr lang="sl-SI"/>
          </a:p>
          <a:p>
            <a:endParaRPr lang="sl-SI"/>
          </a:p>
        </p:txBody>
      </p:sp>
      <p:sp>
        <p:nvSpPr>
          <p:cNvPr id="9221" name="Footer Placeholder 4"/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sl-SI"/>
          </a:p>
        </p:txBody>
      </p:sp>
      <p:sp>
        <p:nvSpPr>
          <p:cNvPr id="16389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85116A12-034D-40C2-9253-DA03E6C55E18}" type="slidenum">
              <a:rPr lang="sl-SI"/>
              <a:pPr eaLnBrk="1" hangingPunct="1"/>
              <a:t>9</a:t>
            </a:fld>
            <a:endParaRPr lang="sl-SI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 - &amp;quot;Nizi&amp;quot;&quot;/&gt;&lt;property id=&quot;20307&quot; value=&quot;288&quot;/&gt;&lt;/object&gt;&lt;object type=&quot;3&quot; unique_id=&quot;10004&quot;&gt;&lt;property id=&quot;20148&quot; value=&quot;5&quot;/&gt;&lt;property id=&quot;20300&quot; value=&quot;Slide 2 - &amp;quot;String&amp;quot;&quot;/&gt;&lt;property id=&quot;20307&quot; value=&quot;289&quot;/&gt;&lt;/object&gt;&lt;object type=&quot;3&quot; unique_id=&quot;10005&quot;&gt;&lt;property id=&quot;20148&quot; value=&quot;5&quot;/&gt;&lt;property id=&quot;20300&quot; value=&quot;Slide 3 - &amp;quot;Dolžina niza, posamezni znak, ...&amp;quot;&quot;/&gt;&lt;property id=&quot;20307&quot; value=&quot;295&quot;/&gt;&lt;/object&gt;&lt;object type=&quot;3&quot; unique_id=&quot;10006&quot;&gt;&lt;property id=&quot;20148&quot; value=&quot;5&quot;/&gt;&lt;property id=&quot;20300&quot; value=&quot;Slide 6 - &amp;quot;Obrni niz&amp;quot;&quot;/&gt;&lt;property id=&quot;20307&quot; value=&quot;319&quot;/&gt;&lt;/object&gt;&lt;object type=&quot;3&quot; unique_id=&quot;10007&quot;&gt;&lt;property id=&quot;20148&quot; value=&quot;5&quot;/&gt;&lt;property id=&quot;20300&quot; value=&quot;Slide 7 - &amp;quot;Znaki (char)&amp;quot;&quot;/&gt;&lt;property id=&quot;20307&quot; value=&quot;303&quot;/&gt;&lt;/object&gt;&lt;object type=&quot;3&quot; unique_id=&quot;10008&quot;&gt;&lt;property id=&quot;20148&quot; value=&quot;5&quot;/&gt;&lt;property id=&quot;20300&quot; value=&quot;Slide 8 - &amp;quot;Tip char&amp;quot;&quot;/&gt;&lt;property id=&quot;20307&quot; value=&quot;322&quot;/&gt;&lt;/object&gt;&lt;object type=&quot;3&quot; unique_id=&quot;10009&quot;&gt;&lt;property id=&quot;20148&quot; value=&quot;5&quot;/&gt;&lt;property id=&quot;20300&quot; value=&quot;Slide 9 - &amp;quot;string &amp;lt;--&amp;gt; char&amp;quot;&quot;/&gt;&lt;property id=&quot;20307&quot; value=&quot;323&quot;/&gt;&lt;/object&gt;&lt;object type=&quot;3&quot; unique_id=&quot;10010&quot;&gt;&lt;property id=&quot;20148&quot; value=&quot;5&quot;/&gt;&lt;property id=&quot;20300&quot; value=&quot;Slide 10 - &amp;quot;Preštej števke v nizu&amp;quot;&quot;/&gt;&lt;property id=&quot;20307&quot; value=&quot;304&quot;/&gt;&lt;/object&gt;&lt;object type=&quot;3&quot; unique_id=&quot;10011&quot;&gt;&lt;property id=&quot;20148&quot; value=&quot;5&quot;/&gt;&lt;property id=&quot;20300&quot; value=&quot;Slide 11 - &amp;quot;Preštej števke v nizu&amp;quot;&quot;/&gt;&lt;property id=&quot;20307&quot; value=&quot;306&quot;/&gt;&lt;/object&gt;&lt;object type=&quot;3&quot; unique_id=&quot;10012&quot;&gt;&lt;property id=&quot;20148&quot; value=&quot;5&quot;/&gt;&lt;property id=&quot;20300&quot; value=&quot;Slide 12 - &amp;quot;Primerjanje nizov&amp;quot;&quot;/&gt;&lt;property id=&quot;20307&quot; value=&quot;307&quot;/&gt;&lt;/object&gt;&lt;object type=&quot;3&quot; unique_id=&quot;10013&quot;&gt;&lt;property id=&quot;20148&quot; value=&quot;5&quot;/&gt;&lt;property id=&quot;20300&quot; value=&quot;Slide 13 - &amp;quot;Primerjanje nizov&amp;quot;&quot;/&gt;&lt;property id=&quot;20307&quot; value=&quot;314&quot;/&gt;&lt;/object&gt;&lt;object type=&quot;3&quot; unique_id=&quot;10014&quot;&gt;&lt;property id=&quot;20148&quot; value=&quot;5&quot;/&gt;&lt;property id=&quot;20300&quot; value=&quot;Slide 14 - &amp;quot;IndexOf&amp;quot;&quot;/&gt;&lt;property id=&quot;20307&quot; value=&quot;311&quot;/&gt;&lt;/object&gt;&lt;object type=&quot;3&quot; unique_id=&quot;10015&quot;&gt;&lt;property id=&quot;20148&quot; value=&quot;5&quot;/&gt;&lt;property id=&quot;20300&quot; value=&quot;Slide 15 - &amp;quot;Preštej samoglasnike&amp;quot;&quot;/&gt;&lt;property id=&quot;20307&quot; value=&quot;321&quot;/&gt;&lt;/object&gt;&lt;object type=&quot;3&quot; unique_id=&quot;10016&quot;&gt;&lt;property id=&quot;20148&quot; value=&quot;5&quot;/&gt;&lt;property id=&quot;20300&quot; value=&quot;Slide 16 - &amp;quot;Preštej samoglasnike&amp;quot;&quot;/&gt;&lt;property id=&quot;20307&quot; value=&quot;312&quot;/&gt;&lt;/object&gt;&lt;object type=&quot;3&quot; unique_id=&quot;10065&quot;&gt;&lt;property id=&quot;20148&quot; value=&quot;5&quot;/&gt;&lt;property id=&quot;20300&quot; value=&quot;Slide 4 - &amp;quot;Podnizi &amp;quot;&quot;/&gt;&lt;property id=&quot;20307&quot; value=&quot;325&quot;/&gt;&lt;/object&gt;&lt;object type=&quot;3&quot; unique_id=&quot;10066&quot;&gt;&lt;property id=&quot;20148&quot; value=&quot;5&quot;/&gt;&lt;property id=&quot;20300&quot; value=&quot;Slide 5 - &amp;quot;Kaj &amp;quot;manjka&amp;quot;&amp;quot;&quot;/&gt;&lt;property id=&quot;20307&quot; value=&quot;324&quot;/&gt;&lt;/object&gt;&lt;/object&gt;&lt;object type=&quot;8&quot; unique_id=&quot;10032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1_ESS-Tema-PP2007-UP">
  <a:themeElements>
    <a:clrScheme name="1_ESS-Tema-PP2007-U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1_ESS-Tema-PP2007-UP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1_ESS-Tema-PP2007-U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0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1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ESS-Tema-PP2007-UP">
  <a:themeElements>
    <a:clrScheme name="ESS-Tema-PP2007-U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ESS-Tema-PP2007-UP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ESS-Tema-PP2007-U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ESS-Tema-PP2007-UP">
  <a:themeElements>
    <a:clrScheme name="2_ESS-Tema-PP2007-U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2_ESS-Tema-PP2007-UP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2_ESS-Tema-PP2007-U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3_ESS-Tema-PP2007-UP">
  <a:themeElements>
    <a:clrScheme name="3_ESS-Tema-PP2007-U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3_ESS-Tema-PP2007-UP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3_ESS-Tema-PP2007-U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CS_4_ponovitev1_3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4_ESS-Tema-PP2007-UP">
  <a:themeElements>
    <a:clrScheme name="1_ESS-Tema-PP2007-U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1_ESS-Tema-PP2007-UP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sl-SI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sl-SI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1_ESS-Tema-PP2007-U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5_ESS-Tema-PP2007-UP">
  <a:themeElements>
    <a:clrScheme name="ESS-Tema-PP2007-U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ESS-Tema-PP2007-UP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sl-SI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sl-SI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ESS-Tema-PP2007-U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6_ESS-Tema-PP2007-UP">
  <a:themeElements>
    <a:clrScheme name="2_ESS-Tema-PP2007-U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2_ESS-Tema-PP2007-UP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sl-SI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sl-SI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2_ESS-Tema-PP2007-U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7_ESS-Tema-PP2007-UP">
  <a:themeElements>
    <a:clrScheme name="3_ESS-Tema-PP2007-U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3_ESS-Tema-PP2007-UP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sl-SI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sl-SI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3_ESS-Tema-PP2007-U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Java-pogojni</Template>
  <TotalTime>1747</TotalTime>
  <Words>1148</Words>
  <Application>Microsoft Office PowerPoint</Application>
  <PresentationFormat>Diaprojekcija na zaslonu (4:3)</PresentationFormat>
  <Paragraphs>201</Paragraphs>
  <Slides>19</Slides>
  <Notes>1</Notes>
  <HiddenSlides>0</HiddenSlides>
  <MMClips>0</MMClips>
  <ScaleCrop>false</ScaleCrop>
  <HeadingPairs>
    <vt:vector size="6" baseType="variant">
      <vt:variant>
        <vt:lpstr>Uporabljene pisave</vt:lpstr>
      </vt:variant>
      <vt:variant>
        <vt:i4>6</vt:i4>
      </vt:variant>
      <vt:variant>
        <vt:lpstr>Tema</vt:lpstr>
      </vt:variant>
      <vt:variant>
        <vt:i4>9</vt:i4>
      </vt:variant>
      <vt:variant>
        <vt:lpstr>Naslovi diapozitivov</vt:lpstr>
      </vt:variant>
      <vt:variant>
        <vt:i4>19</vt:i4>
      </vt:variant>
    </vt:vector>
  </HeadingPairs>
  <TitlesOfParts>
    <vt:vector size="34" baseType="lpstr">
      <vt:lpstr>Arial</vt:lpstr>
      <vt:lpstr>Calibri</vt:lpstr>
      <vt:lpstr>Courier New</vt:lpstr>
      <vt:lpstr>Times New Roman</vt:lpstr>
      <vt:lpstr>Verdana</vt:lpstr>
      <vt:lpstr>Wingdings</vt:lpstr>
      <vt:lpstr>1_ESS-Tema-PP2007-UP</vt:lpstr>
      <vt:lpstr>ESS-Tema-PP2007-UP</vt:lpstr>
      <vt:lpstr>2_ESS-Tema-PP2007-UP</vt:lpstr>
      <vt:lpstr>3_ESS-Tema-PP2007-UP</vt:lpstr>
      <vt:lpstr>CS_4_ponovitev1_3</vt:lpstr>
      <vt:lpstr>4_ESS-Tema-PP2007-UP</vt:lpstr>
      <vt:lpstr>5_ESS-Tema-PP2007-UP</vt:lpstr>
      <vt:lpstr>6_ESS-Tema-PP2007-UP</vt:lpstr>
      <vt:lpstr>7_ESS-Tema-PP2007-UP</vt:lpstr>
      <vt:lpstr>Nizi</vt:lpstr>
      <vt:lpstr>String</vt:lpstr>
      <vt:lpstr>Dolžina niza, posamezni znak, ...</vt:lpstr>
      <vt:lpstr>Podnizi </vt:lpstr>
      <vt:lpstr>Kaj "manjka"</vt:lpstr>
      <vt:lpstr>Obrni niz</vt:lpstr>
      <vt:lpstr>Znaki (char)</vt:lpstr>
      <vt:lpstr>Tip char</vt:lpstr>
      <vt:lpstr>string &lt;--&gt; char</vt:lpstr>
      <vt:lpstr>Preštej števke v nizu</vt:lpstr>
      <vt:lpstr>Preštej števke v nizu</vt:lpstr>
      <vt:lpstr>Primerjanje nizov</vt:lpstr>
      <vt:lpstr>A pozor</vt:lpstr>
      <vt:lpstr>Primerjanje nizov</vt:lpstr>
      <vt:lpstr>Compare</vt:lpstr>
      <vt:lpstr>https://docs.microsoft.com/en-us/dotnet/csharp/how-to/compare-strings </vt:lpstr>
      <vt:lpstr>IndexOf</vt:lpstr>
      <vt:lpstr>Preštej samoglasnike</vt:lpstr>
      <vt:lpstr>Preštej samoglasnike</vt:lpstr>
    </vt:vector>
  </TitlesOfParts>
  <Company>FMF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Java</dc:title>
  <dc:creator>Matija Lokar</dc:creator>
  <cp:lastModifiedBy>HP</cp:lastModifiedBy>
  <cp:revision>76</cp:revision>
  <dcterms:created xsi:type="dcterms:W3CDTF">2001-11-26T12:48:07Z</dcterms:created>
  <dcterms:modified xsi:type="dcterms:W3CDTF">2022-02-21T09:04:43Z</dcterms:modified>
</cp:coreProperties>
</file>