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1" r:id="rId1"/>
  </p:sldMasterIdLst>
  <p:sldIdLst>
    <p:sldId id="256" r:id="rId2"/>
    <p:sldId id="257" r:id="rId3"/>
    <p:sldId id="258" r:id="rId4"/>
    <p:sldId id="261" r:id="rId5"/>
    <p:sldId id="270" r:id="rId6"/>
    <p:sldId id="271" r:id="rId7"/>
    <p:sldId id="272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2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8655D-8FC0-48EF-AF23-783178619C7B}" type="datetimeFigureOut">
              <a:rPr lang="en-SI" smtClean="0"/>
              <a:t>15/04/2022</a:t>
            </a:fld>
            <a:endParaRPr lang="en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CAE6C-7C9E-4EB1-B531-3A40E2EB73C3}" type="slidenum">
              <a:rPr lang="en-SI" smtClean="0"/>
              <a:t>‹#›</a:t>
            </a:fld>
            <a:endParaRPr lang="en-SI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681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8655D-8FC0-48EF-AF23-783178619C7B}" type="datetimeFigureOut">
              <a:rPr lang="en-SI" smtClean="0"/>
              <a:t>15/04/2022</a:t>
            </a:fld>
            <a:endParaRPr lang="en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CAE6C-7C9E-4EB1-B531-3A40E2EB73C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97915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8655D-8FC0-48EF-AF23-783178619C7B}" type="datetimeFigureOut">
              <a:rPr lang="en-SI" smtClean="0"/>
              <a:t>15/04/2022</a:t>
            </a:fld>
            <a:endParaRPr lang="en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CAE6C-7C9E-4EB1-B531-3A40E2EB73C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166394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8655D-8FC0-48EF-AF23-783178619C7B}" type="datetimeFigureOut">
              <a:rPr lang="en-SI" smtClean="0"/>
              <a:t>15/04/2022</a:t>
            </a:fld>
            <a:endParaRPr lang="en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CAE6C-7C9E-4EB1-B531-3A40E2EB73C3}" type="slidenum">
              <a:rPr lang="en-SI" smtClean="0"/>
              <a:t>‹#›</a:t>
            </a:fld>
            <a:endParaRPr lang="en-SI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54516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8655D-8FC0-48EF-AF23-783178619C7B}" type="datetimeFigureOut">
              <a:rPr lang="en-SI" smtClean="0"/>
              <a:t>15/04/2022</a:t>
            </a:fld>
            <a:endParaRPr lang="en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CAE6C-7C9E-4EB1-B531-3A40E2EB73C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42212059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8655D-8FC0-48EF-AF23-783178619C7B}" type="datetimeFigureOut">
              <a:rPr lang="en-SI" smtClean="0"/>
              <a:t>15/04/2022</a:t>
            </a:fld>
            <a:endParaRPr lang="en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CAE6C-7C9E-4EB1-B531-3A40E2EB73C3}" type="slidenum">
              <a:rPr lang="en-SI" smtClean="0"/>
              <a:t>‹#›</a:t>
            </a:fld>
            <a:endParaRPr lang="en-SI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36642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8655D-8FC0-48EF-AF23-783178619C7B}" type="datetimeFigureOut">
              <a:rPr lang="en-SI" smtClean="0"/>
              <a:t>15/04/2022</a:t>
            </a:fld>
            <a:endParaRPr lang="en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CAE6C-7C9E-4EB1-B531-3A40E2EB73C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029069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8655D-8FC0-48EF-AF23-783178619C7B}" type="datetimeFigureOut">
              <a:rPr lang="en-SI" smtClean="0"/>
              <a:t>15/04/2022</a:t>
            </a:fld>
            <a:endParaRPr lang="en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CAE6C-7C9E-4EB1-B531-3A40E2EB73C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5591586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8655D-8FC0-48EF-AF23-783178619C7B}" type="datetimeFigureOut">
              <a:rPr lang="en-SI" smtClean="0"/>
              <a:t>15/04/2022</a:t>
            </a:fld>
            <a:endParaRPr lang="en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CAE6C-7C9E-4EB1-B531-3A40E2EB73C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931903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8655D-8FC0-48EF-AF23-783178619C7B}" type="datetimeFigureOut">
              <a:rPr lang="en-SI" smtClean="0"/>
              <a:t>15/04/2022</a:t>
            </a:fld>
            <a:endParaRPr lang="en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CAE6C-7C9E-4EB1-B531-3A40E2EB73C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557984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8655D-8FC0-48EF-AF23-783178619C7B}" type="datetimeFigureOut">
              <a:rPr lang="en-SI" smtClean="0"/>
              <a:t>15/04/2022</a:t>
            </a:fld>
            <a:endParaRPr lang="en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CAE6C-7C9E-4EB1-B531-3A40E2EB73C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649455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8655D-8FC0-48EF-AF23-783178619C7B}" type="datetimeFigureOut">
              <a:rPr lang="en-SI" smtClean="0"/>
              <a:t>15/04/2022</a:t>
            </a:fld>
            <a:endParaRPr lang="en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CAE6C-7C9E-4EB1-B531-3A40E2EB73C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89723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8655D-8FC0-48EF-AF23-783178619C7B}" type="datetimeFigureOut">
              <a:rPr lang="en-SI" smtClean="0"/>
              <a:t>15/04/2022</a:t>
            </a:fld>
            <a:endParaRPr lang="en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CAE6C-7C9E-4EB1-B531-3A40E2EB73C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352440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8655D-8FC0-48EF-AF23-783178619C7B}" type="datetimeFigureOut">
              <a:rPr lang="en-SI" smtClean="0"/>
              <a:t>15/04/2022</a:t>
            </a:fld>
            <a:endParaRPr lang="en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CAE6C-7C9E-4EB1-B531-3A40E2EB73C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66736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8655D-8FC0-48EF-AF23-783178619C7B}" type="datetimeFigureOut">
              <a:rPr lang="en-SI" smtClean="0"/>
              <a:t>15/04/2022</a:t>
            </a:fld>
            <a:endParaRPr lang="en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CAE6C-7C9E-4EB1-B531-3A40E2EB73C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509198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8655D-8FC0-48EF-AF23-783178619C7B}" type="datetimeFigureOut">
              <a:rPr lang="en-SI" smtClean="0"/>
              <a:t>15/04/2022</a:t>
            </a:fld>
            <a:endParaRPr lang="en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CAE6C-7C9E-4EB1-B531-3A40E2EB73C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292961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8655D-8FC0-48EF-AF23-783178619C7B}" type="datetimeFigureOut">
              <a:rPr lang="en-SI" smtClean="0"/>
              <a:t>15/04/2022</a:t>
            </a:fld>
            <a:endParaRPr lang="en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CAE6C-7C9E-4EB1-B531-3A40E2EB73C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438779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518655D-8FC0-48EF-AF23-783178619C7B}" type="datetimeFigureOut">
              <a:rPr lang="en-SI" smtClean="0"/>
              <a:t>15/04/2022</a:t>
            </a:fld>
            <a:endParaRPr lang="en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D3CAE6C-7C9E-4EB1-B531-3A40E2EB73C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7705179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3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19">
            <a:extLst>
              <a:ext uri="{FF2B5EF4-FFF2-40B4-BE49-F238E27FC236}">
                <a16:creationId xmlns:a16="http://schemas.microsoft.com/office/drawing/2014/main" id="{4609862E-48F9-45AC-8D44-67A0268A79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5" y="2"/>
            <a:ext cx="12192000" cy="6858000"/>
          </a:xfrm>
          <a:prstGeom prst="rect">
            <a:avLst/>
          </a:prstGeom>
          <a:solidFill>
            <a:schemeClr val="bg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4" name="Snip Diagonal Corner Rectangle 6">
            <a:extLst>
              <a:ext uri="{FF2B5EF4-FFF2-40B4-BE49-F238E27FC236}">
                <a16:creationId xmlns:a16="http://schemas.microsoft.com/office/drawing/2014/main" id="{2D5EEA8B-2D86-4D1D-96B3-6B8290303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25" y="2"/>
            <a:ext cx="12191075" cy="6857998"/>
          </a:xfrm>
          <a:prstGeom prst="snip2DiagRect">
            <a:avLst>
              <a:gd name="adj1" fmla="val 0"/>
              <a:gd name="adj2" fmla="val 37605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D40B39-E4AC-4B43-8A67-A84AF623F3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36009" y="0"/>
            <a:ext cx="8001000" cy="2971801"/>
          </a:xfrm>
        </p:spPr>
        <p:txBody>
          <a:bodyPr>
            <a:normAutofit/>
          </a:bodyPr>
          <a:lstStyle/>
          <a:p>
            <a:r>
              <a:rPr lang="en-US" sz="8000" dirty="0"/>
              <a:t>UNION-FIND</a:t>
            </a:r>
            <a:endParaRPr lang="en-SI" sz="8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74E262-B603-4FE5-83CA-AE268C7CE9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20627" y="5280781"/>
            <a:ext cx="6400800" cy="1947333"/>
          </a:xfrm>
        </p:spPr>
        <p:txBody>
          <a:bodyPr>
            <a:normAutofit/>
          </a:bodyPr>
          <a:lstStyle/>
          <a:p>
            <a:pPr algn="r"/>
            <a:r>
              <a:rPr lang="en-US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Hana </a:t>
            </a:r>
            <a:r>
              <a:rPr lang="en-US" b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Lukež</a:t>
            </a:r>
            <a:r>
              <a:rPr lang="en-US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in Aljaž Penca</a:t>
            </a:r>
          </a:p>
          <a:p>
            <a:pPr algn="r"/>
            <a:r>
              <a:rPr lang="en-US" b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Računalništvo</a:t>
            </a:r>
            <a:r>
              <a:rPr lang="en-US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2</a:t>
            </a:r>
          </a:p>
          <a:p>
            <a:pPr algn="r"/>
            <a:r>
              <a:rPr lang="en-US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15.4.2022</a:t>
            </a:r>
            <a:endParaRPr lang="en-SI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5" name="Picture 4" descr="A picture containing schematic&#10;&#10;Description automatically generated">
            <a:extLst>
              <a:ext uri="{FF2B5EF4-FFF2-40B4-BE49-F238E27FC236}">
                <a16:creationId xmlns:a16="http://schemas.microsoft.com/office/drawing/2014/main" id="{F4E593DE-5869-401E-96E3-74B73BA359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05" y="3886200"/>
            <a:ext cx="6864626" cy="259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1138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EB90296-CFE0-401D-9CA3-32966EC4F0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C9B4EE-7611-4ED9-B356-7BDD377C3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A4F266A-F2F7-47CD-8BBC-E3777E982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0D69C80-8919-4A32-B897-F2A21F940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427B072-CC5B-481B-9719-8CD4C54444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7E134C76-7FB4-4BB7-9322-DD8A4B179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4" name="Snip Single Corner Rectangle 17">
            <a:extLst>
              <a:ext uri="{FF2B5EF4-FFF2-40B4-BE49-F238E27FC236}">
                <a16:creationId xmlns:a16="http://schemas.microsoft.com/office/drawing/2014/main" id="{C0C57804-4F33-4D85-AA3E-DA0F214BBD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"/>
            <a:ext cx="12188825" cy="6857999"/>
          </a:xfrm>
          <a:prstGeom prst="snip1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Naslov 5"/>
          <p:cNvSpPr>
            <a:spLocks noGrp="1"/>
          </p:cNvSpPr>
          <p:nvPr>
            <p:ph type="title"/>
          </p:nvPr>
        </p:nvSpPr>
        <p:spPr>
          <a:xfrm>
            <a:off x="684212" y="685799"/>
            <a:ext cx="9678988" cy="99060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6000" dirty="0" err="1">
                <a:solidFill>
                  <a:schemeClr val="tx2"/>
                </a:solidFill>
              </a:rPr>
              <a:t>uporaba</a:t>
            </a:r>
            <a:endParaRPr lang="en-US" sz="6000" dirty="0">
              <a:solidFill>
                <a:schemeClr val="tx2"/>
              </a:solidFill>
            </a:endParaRPr>
          </a:p>
        </p:txBody>
      </p:sp>
      <p:sp>
        <p:nvSpPr>
          <p:cNvPr id="7" name="Označba mesta besedila 6"/>
          <p:cNvSpPr>
            <a:spLocks noGrp="1"/>
          </p:cNvSpPr>
          <p:nvPr>
            <p:ph type="body" idx="1"/>
          </p:nvPr>
        </p:nvSpPr>
        <p:spPr>
          <a:xfrm>
            <a:off x="684211" y="1676400"/>
            <a:ext cx="10288590" cy="41148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Določanje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števila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komponent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 v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neusmerjenem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grafu</a:t>
            </a:r>
            <a:endParaRPr lang="en-US" sz="2800" dirty="0">
              <a:solidFill>
                <a:schemeClr val="tx1">
                  <a:alpha val="8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Kruskalov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algoritem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 –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iskanje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minimalnega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vpetega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poddrevesa</a:t>
            </a:r>
            <a:endParaRPr lang="en-US" sz="2800" dirty="0">
              <a:solidFill>
                <a:schemeClr val="tx1">
                  <a:alpha val="8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Določanje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,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ali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neusmerjen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graf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vsebuje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cikel</a:t>
            </a:r>
            <a:endParaRPr lang="en-US" sz="2800" dirty="0">
              <a:solidFill>
                <a:schemeClr val="tx1">
                  <a:alpha val="8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Uporaba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 v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raznih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programih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 za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obdelavo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slik</a:t>
            </a:r>
            <a:endParaRPr lang="en-US" sz="2800" dirty="0">
              <a:solidFill>
                <a:schemeClr val="tx1">
                  <a:alpha val="8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Razne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podatkovne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baze</a:t>
            </a:r>
            <a:endParaRPr lang="en-US" sz="2800" dirty="0">
              <a:solidFill>
                <a:schemeClr val="tx1">
                  <a:alpha val="80000"/>
                </a:schemeClr>
              </a:solidFill>
            </a:endParaRPr>
          </a:p>
          <a:p>
            <a:endParaRPr lang="en-US" sz="2100" dirty="0">
              <a:solidFill>
                <a:schemeClr val="tx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9654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EB90296-CFE0-401D-9CA3-32966EC4F0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C9B4EE-7611-4ED9-B356-7BDD377C3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A4F266A-F2F7-47CD-8BBC-E3777E982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0D69C80-8919-4A32-B897-F2A21F940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427B072-CC5B-481B-9719-8CD4C54444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7E134C76-7FB4-4BB7-9322-DD8A4B179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4" name="Snip Single Corner Rectangle 17">
            <a:extLst>
              <a:ext uri="{FF2B5EF4-FFF2-40B4-BE49-F238E27FC236}">
                <a16:creationId xmlns:a16="http://schemas.microsoft.com/office/drawing/2014/main" id="{C0C57804-4F33-4D85-AA3E-DA0F214BBD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"/>
            <a:ext cx="12188825" cy="6857999"/>
          </a:xfrm>
          <a:prstGeom prst="snip1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Naslov 5"/>
          <p:cNvSpPr>
            <a:spLocks noGrp="1"/>
          </p:cNvSpPr>
          <p:nvPr>
            <p:ph type="title"/>
          </p:nvPr>
        </p:nvSpPr>
        <p:spPr>
          <a:xfrm>
            <a:off x="214745" y="186266"/>
            <a:ext cx="8690697" cy="99060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6000">
                <a:solidFill>
                  <a:schemeClr val="tx2"/>
                </a:solidFill>
              </a:rPr>
              <a:t>Kruskalov algoritem</a:t>
            </a:r>
            <a:endParaRPr lang="en-US" sz="6000" dirty="0">
              <a:solidFill>
                <a:schemeClr val="tx2"/>
              </a:solidFill>
            </a:endParaRPr>
          </a:p>
        </p:txBody>
      </p:sp>
      <p:sp>
        <p:nvSpPr>
          <p:cNvPr id="7" name="Označba mesta besedila 6"/>
          <p:cNvSpPr>
            <a:spLocks noGrp="1"/>
          </p:cNvSpPr>
          <p:nvPr>
            <p:ph type="body" idx="1"/>
          </p:nvPr>
        </p:nvSpPr>
        <p:spPr>
          <a:xfrm>
            <a:off x="214745" y="1236133"/>
            <a:ext cx="11894128" cy="512233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alpha val="80000"/>
                  </a:schemeClr>
                </a:solidFill>
              </a:rPr>
              <a:t>G je </a:t>
            </a:r>
            <a:r>
              <a:rPr lang="en-US" sz="2200" dirty="0" err="1">
                <a:solidFill>
                  <a:schemeClr val="tx1">
                    <a:alpha val="80000"/>
                  </a:schemeClr>
                </a:solidFill>
              </a:rPr>
              <a:t>povezan</a:t>
            </a:r>
            <a:r>
              <a:rPr lang="en-US" sz="2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alpha val="80000"/>
                  </a:schemeClr>
                </a:solidFill>
              </a:rPr>
              <a:t>neusmerjen</a:t>
            </a:r>
            <a:r>
              <a:rPr lang="en-US" sz="2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alpha val="80000"/>
                  </a:schemeClr>
                </a:solidFill>
              </a:rPr>
              <a:t>graf</a:t>
            </a:r>
            <a:r>
              <a:rPr lang="en-US" sz="2200" dirty="0">
                <a:solidFill>
                  <a:schemeClr val="tx1">
                    <a:alpha val="80000"/>
                  </a:schemeClr>
                </a:solidFill>
              </a:rPr>
              <a:t> z </a:t>
            </a:r>
            <a:r>
              <a:rPr lang="en-US" sz="2200" dirty="0" err="1">
                <a:solidFill>
                  <a:schemeClr val="tx1">
                    <a:alpha val="80000"/>
                  </a:schemeClr>
                </a:solidFill>
              </a:rPr>
              <a:t>uteženimi</a:t>
            </a:r>
            <a:r>
              <a:rPr lang="en-US" sz="2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alpha val="80000"/>
                  </a:schemeClr>
                </a:solidFill>
              </a:rPr>
              <a:t>povezavami</a:t>
            </a:r>
            <a:endParaRPr lang="en-US" sz="2200" dirty="0">
              <a:solidFill>
                <a:schemeClr val="tx1">
                  <a:alpha val="80000"/>
                </a:schemeClr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tx1">
                    <a:alpha val="80000"/>
                  </a:schemeClr>
                </a:solidFill>
              </a:rPr>
              <a:t>Cilj</a:t>
            </a:r>
            <a:r>
              <a:rPr lang="en-US" sz="2200" dirty="0">
                <a:solidFill>
                  <a:schemeClr val="tx1">
                    <a:alpha val="80000"/>
                  </a:schemeClr>
                </a:solidFill>
              </a:rPr>
              <a:t>: </a:t>
            </a:r>
            <a:r>
              <a:rPr lang="en-US" sz="2200" dirty="0" err="1">
                <a:solidFill>
                  <a:schemeClr val="tx1">
                    <a:alpha val="80000"/>
                  </a:schemeClr>
                </a:solidFill>
              </a:rPr>
              <a:t>poiskati</a:t>
            </a:r>
            <a:r>
              <a:rPr lang="en-US" sz="2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alpha val="80000"/>
                  </a:schemeClr>
                </a:solidFill>
              </a:rPr>
              <a:t>vpeto</a:t>
            </a:r>
            <a:r>
              <a:rPr lang="en-US" sz="2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alpha val="80000"/>
                  </a:schemeClr>
                </a:solidFill>
              </a:rPr>
              <a:t>drevo</a:t>
            </a:r>
            <a:r>
              <a:rPr lang="en-US" sz="2200" dirty="0">
                <a:solidFill>
                  <a:schemeClr val="tx1">
                    <a:alpha val="80000"/>
                  </a:schemeClr>
                </a:solidFill>
              </a:rPr>
              <a:t>, da </a:t>
            </a:r>
            <a:r>
              <a:rPr lang="en-US" sz="2200" dirty="0" err="1">
                <a:solidFill>
                  <a:schemeClr val="tx1">
                    <a:alpha val="80000"/>
                  </a:schemeClr>
                </a:solidFill>
              </a:rPr>
              <a:t>bo</a:t>
            </a:r>
            <a:r>
              <a:rPr lang="en-US" sz="2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alpha val="80000"/>
                  </a:schemeClr>
                </a:solidFill>
              </a:rPr>
              <a:t>vsota</a:t>
            </a:r>
            <a:r>
              <a:rPr lang="en-US" sz="2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alpha val="80000"/>
                  </a:schemeClr>
                </a:solidFill>
              </a:rPr>
              <a:t>cen</a:t>
            </a:r>
            <a:r>
              <a:rPr lang="en-US" sz="2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alpha val="80000"/>
                  </a:schemeClr>
                </a:solidFill>
              </a:rPr>
              <a:t>povezav</a:t>
            </a:r>
            <a:r>
              <a:rPr lang="en-US" sz="2200" dirty="0">
                <a:solidFill>
                  <a:schemeClr val="tx1">
                    <a:alpha val="80000"/>
                  </a:schemeClr>
                </a:solidFill>
              </a:rPr>
              <a:t> v </a:t>
            </a:r>
            <a:r>
              <a:rPr lang="en-US" sz="2200" dirty="0" err="1">
                <a:solidFill>
                  <a:schemeClr val="tx1">
                    <a:alpha val="80000"/>
                  </a:schemeClr>
                </a:solidFill>
              </a:rPr>
              <a:t>tem</a:t>
            </a:r>
            <a:r>
              <a:rPr lang="en-US" sz="2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alpha val="80000"/>
                  </a:schemeClr>
                </a:solidFill>
              </a:rPr>
              <a:t>vpetem</a:t>
            </a:r>
            <a:r>
              <a:rPr lang="en-US" sz="2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alpha val="80000"/>
                  </a:schemeClr>
                </a:solidFill>
              </a:rPr>
              <a:t>drevesu</a:t>
            </a:r>
            <a:r>
              <a:rPr lang="en-US" sz="2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alpha val="80000"/>
                  </a:schemeClr>
                </a:solidFill>
              </a:rPr>
              <a:t>minimalna</a:t>
            </a:r>
            <a:endParaRPr lang="en-US" sz="2200" dirty="0">
              <a:solidFill>
                <a:schemeClr val="tx1">
                  <a:alpha val="80000"/>
                </a:schemeClr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tx1">
                    <a:alpha val="80000"/>
                  </a:schemeClr>
                </a:solidFill>
              </a:rPr>
              <a:t>Ideja</a:t>
            </a:r>
            <a:r>
              <a:rPr lang="en-US" sz="2200" dirty="0">
                <a:solidFill>
                  <a:schemeClr val="tx1">
                    <a:alpha val="80000"/>
                  </a:schemeClr>
                </a:solidFill>
              </a:rPr>
              <a:t>: </a:t>
            </a:r>
            <a:r>
              <a:rPr lang="en-US" sz="2200" dirty="0" err="1">
                <a:solidFill>
                  <a:schemeClr val="tx1">
                    <a:alpha val="80000"/>
                  </a:schemeClr>
                </a:solidFill>
              </a:rPr>
              <a:t>rešitev</a:t>
            </a:r>
            <a:r>
              <a:rPr lang="en-US" sz="2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alpha val="80000"/>
                  </a:schemeClr>
                </a:solidFill>
              </a:rPr>
              <a:t>gradimo</a:t>
            </a:r>
            <a:r>
              <a:rPr lang="en-US" sz="2200" dirty="0">
                <a:solidFill>
                  <a:schemeClr val="tx1">
                    <a:alpha val="80000"/>
                  </a:schemeClr>
                </a:solidFill>
              </a:rPr>
              <a:t> po </a:t>
            </a:r>
            <a:r>
              <a:rPr lang="en-US" sz="2200" dirty="0" err="1">
                <a:solidFill>
                  <a:schemeClr val="tx1">
                    <a:alpha val="80000"/>
                  </a:schemeClr>
                </a:solidFill>
              </a:rPr>
              <a:t>korakih</a:t>
            </a:r>
            <a:r>
              <a:rPr lang="en-US" sz="2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alpha val="80000"/>
                  </a:schemeClr>
                </a:solidFill>
              </a:rPr>
              <a:t>na</a:t>
            </a:r>
            <a:r>
              <a:rPr lang="en-US" sz="2200" dirty="0">
                <a:solidFill>
                  <a:schemeClr val="tx1">
                    <a:alpha val="80000"/>
                  </a:schemeClr>
                </a:solidFill>
              </a:rPr>
              <a:t> „</a:t>
            </a:r>
            <a:r>
              <a:rPr lang="en-US" sz="2200" dirty="0" err="1">
                <a:solidFill>
                  <a:schemeClr val="tx1">
                    <a:alpha val="80000"/>
                  </a:schemeClr>
                </a:solidFill>
              </a:rPr>
              <a:t>požrešen</a:t>
            </a:r>
            <a:r>
              <a:rPr lang="en-US" sz="2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alpha val="80000"/>
                  </a:schemeClr>
                </a:solidFill>
              </a:rPr>
              <a:t>način</a:t>
            </a:r>
            <a:r>
              <a:rPr lang="en-US" sz="2200" dirty="0">
                <a:solidFill>
                  <a:schemeClr val="tx1">
                    <a:alpha val="80000"/>
                  </a:schemeClr>
                </a:solidFill>
              </a:rPr>
              <a:t>“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tx1">
                    <a:alpha val="80000"/>
                  </a:schemeClr>
                </a:solidFill>
              </a:rPr>
              <a:t>Pazimo</a:t>
            </a:r>
            <a:r>
              <a:rPr lang="en-US" sz="2200" dirty="0">
                <a:solidFill>
                  <a:schemeClr val="tx1">
                    <a:alpha val="80000"/>
                  </a:schemeClr>
                </a:solidFill>
              </a:rPr>
              <a:t>, da ne </a:t>
            </a:r>
            <a:r>
              <a:rPr lang="en-US" sz="2200" dirty="0" err="1">
                <a:solidFill>
                  <a:schemeClr val="tx1">
                    <a:alpha val="80000"/>
                  </a:schemeClr>
                </a:solidFill>
              </a:rPr>
              <a:t>dobimo</a:t>
            </a:r>
            <a:r>
              <a:rPr lang="en-US" sz="2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alpha val="80000"/>
                  </a:schemeClr>
                </a:solidFill>
              </a:rPr>
              <a:t>cikla</a:t>
            </a:r>
            <a:endParaRPr lang="en-US" sz="2200" dirty="0">
              <a:solidFill>
                <a:schemeClr val="tx1">
                  <a:alpha val="80000"/>
                </a:schemeClr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tx1">
                    <a:alpha val="80000"/>
                  </a:schemeClr>
                </a:solidFill>
              </a:rPr>
              <a:t>Končno</a:t>
            </a:r>
            <a:r>
              <a:rPr lang="en-US" sz="2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alpha val="80000"/>
                  </a:schemeClr>
                </a:solidFill>
              </a:rPr>
              <a:t>rešitev</a:t>
            </a:r>
            <a:r>
              <a:rPr lang="en-US" sz="2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alpha val="80000"/>
                  </a:schemeClr>
                </a:solidFill>
              </a:rPr>
              <a:t>sestavlja</a:t>
            </a:r>
            <a:r>
              <a:rPr lang="en-US" sz="2200" dirty="0">
                <a:solidFill>
                  <a:schemeClr val="tx1">
                    <a:alpha val="80000"/>
                  </a:schemeClr>
                </a:solidFill>
              </a:rPr>
              <a:t> n-1 </a:t>
            </a:r>
            <a:r>
              <a:rPr lang="en-US" sz="2200" dirty="0" err="1">
                <a:solidFill>
                  <a:schemeClr val="tx1">
                    <a:alpha val="80000"/>
                  </a:schemeClr>
                </a:solidFill>
              </a:rPr>
              <a:t>povezav</a:t>
            </a:r>
            <a:r>
              <a:rPr lang="en-US" sz="2200" dirty="0">
                <a:solidFill>
                  <a:schemeClr val="tx1">
                    <a:alpha val="80000"/>
                  </a:schemeClr>
                </a:solidFill>
              </a:rPr>
              <a:t> 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alpha val="80000"/>
                  </a:schemeClr>
                </a:solidFill>
              </a:rPr>
              <a:t>Na </a:t>
            </a:r>
            <a:r>
              <a:rPr lang="en-US" sz="2200" dirty="0" err="1">
                <a:solidFill>
                  <a:schemeClr val="tx1">
                    <a:alpha val="80000"/>
                  </a:schemeClr>
                </a:solidFill>
              </a:rPr>
              <a:t>i-tem</a:t>
            </a:r>
            <a:r>
              <a:rPr lang="en-US" sz="2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alpha val="80000"/>
                  </a:schemeClr>
                </a:solidFill>
              </a:rPr>
              <a:t>koraku</a:t>
            </a:r>
            <a:r>
              <a:rPr lang="en-US" sz="2200" dirty="0">
                <a:solidFill>
                  <a:schemeClr val="tx1">
                    <a:alpha val="80000"/>
                  </a:schemeClr>
                </a:solidFill>
              </a:rPr>
              <a:t>:</a:t>
            </a:r>
          </a:p>
          <a:p>
            <a:pPr lvl="2" indent="-457200">
              <a:lnSpc>
                <a:spcPct val="90000"/>
              </a:lnSpc>
              <a:buFont typeface="+mj-lt"/>
              <a:buAutoNum type="arabicPeriod"/>
            </a:pP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Izberemo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najcenejšo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še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neizbrano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povezavo</a:t>
            </a:r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  <a:p>
            <a:pPr lvl="2" indent="-457200">
              <a:lnSpc>
                <a:spcPct val="90000"/>
              </a:lnSpc>
              <a:buFont typeface="+mj-lt"/>
              <a:buAutoNum type="arabicPeriod"/>
            </a:pP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Pogledamo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ali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je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dopustna</a:t>
            </a:r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  <a:p>
            <a:pPr lvl="2" indent="-457200">
              <a:lnSpc>
                <a:spcPct val="90000"/>
              </a:lnSpc>
              <a:buFont typeface="+mj-lt"/>
              <a:buAutoNum type="arabicPeriod"/>
            </a:pP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Če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je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dopustna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povezavo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dodamo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k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rešitvi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in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označimo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katera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vozlišča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so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na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novo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povezana</a:t>
            </a:r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  <a:p>
            <a:pPr marL="457200" lvl="2">
              <a:lnSpc>
                <a:spcPct val="90000"/>
              </a:lnSpc>
            </a:pP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Postopek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ponavljamo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dokler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nimamo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n - 1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povezav</a:t>
            </a:r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  <a:p>
            <a:pPr marL="628650" lvl="1" indent="-171450"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en-US" sz="600" dirty="0">
              <a:solidFill>
                <a:schemeClr val="tx1">
                  <a:alpha val="80000"/>
                </a:schemeClr>
              </a:solidFill>
            </a:endParaRPr>
          </a:p>
          <a:p>
            <a:pPr>
              <a:lnSpc>
                <a:spcPct val="90000"/>
              </a:lnSpc>
            </a:pPr>
            <a:endParaRPr lang="en-US" sz="500" dirty="0">
              <a:solidFill>
                <a:schemeClr val="tx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0865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EB90296-CFE0-401D-9CA3-32966EC4F0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C9B4EE-7611-4ED9-B356-7BDD377C3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A4F266A-F2F7-47CD-8BBC-E3777E982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0D69C80-8919-4A32-B897-F2A21F940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427B072-CC5B-481B-9719-8CD4C54444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7E134C76-7FB4-4BB7-9322-DD8A4B179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4" name="Snip Single Corner Rectangle 17">
            <a:extLst>
              <a:ext uri="{FF2B5EF4-FFF2-40B4-BE49-F238E27FC236}">
                <a16:creationId xmlns:a16="http://schemas.microsoft.com/office/drawing/2014/main" id="{C0C57804-4F33-4D85-AA3E-DA0F214BBD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"/>
            <a:ext cx="12188825" cy="6857999"/>
          </a:xfrm>
          <a:prstGeom prst="snip1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Naslov 5"/>
          <p:cNvSpPr>
            <a:spLocks noGrp="1"/>
          </p:cNvSpPr>
          <p:nvPr>
            <p:ph type="title"/>
          </p:nvPr>
        </p:nvSpPr>
        <p:spPr>
          <a:xfrm>
            <a:off x="334433" y="538017"/>
            <a:ext cx="9678988" cy="62576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6000">
                <a:solidFill>
                  <a:schemeClr val="tx2"/>
                </a:solidFill>
              </a:rPr>
              <a:t>Kruskalov algoritem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Označba mesta besedila 6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84211" y="1330036"/>
                <a:ext cx="10962843" cy="4461164"/>
              </a:xfrm>
            </p:spPr>
            <p:txBody>
              <a:bodyPr vert="horz" lIns="91440" tIns="45720" rIns="91440" bIns="45720" rtlCol="0" anchor="t">
                <a:norm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2000" dirty="0">
                    <a:solidFill>
                      <a:schemeClr val="tx1">
                        <a:alpha val="80000"/>
                      </a:schemeClr>
                    </a:solidFill>
                  </a:rPr>
                  <a:t>Predstavitev </a:t>
                </a:r>
                <a:r>
                  <a:rPr lang="en-US" sz="2000" dirty="0" err="1">
                    <a:solidFill>
                      <a:schemeClr val="tx1">
                        <a:alpha val="80000"/>
                      </a:schemeClr>
                    </a:solidFill>
                  </a:rPr>
                  <a:t>matrike</a:t>
                </a:r>
                <a:r>
                  <a:rPr lang="en-US" sz="20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>
                        <a:alpha val="80000"/>
                      </a:schemeClr>
                    </a:solidFill>
                  </a:rPr>
                  <a:t>povezav</a:t>
                </a:r>
                <a:endParaRPr lang="en-US" sz="2000" dirty="0">
                  <a:solidFill>
                    <a:schemeClr val="tx1">
                      <a:alpha val="80000"/>
                    </a:schemeClr>
                  </a:solidFill>
                </a:endParaRPr>
              </a:p>
              <a:p>
                <a:pPr marL="342900" lvl="1" indent="-342900">
                  <a:lnSpc>
                    <a:spcPct val="90000"/>
                  </a:lnSpc>
                  <a:buFont typeface="Arial" panose="020B0604020202020204" pitchFamily="34" charset="0"/>
                  <a:buChar char="•"/>
                </a:pPr>
                <a:r>
                  <a:rPr lang="en-US" sz="2000" dirty="0" err="1">
                    <a:solidFill>
                      <a:schemeClr val="tx1">
                        <a:alpha val="80000"/>
                      </a:schemeClr>
                    </a:solidFill>
                  </a:rPr>
                  <a:t>Časovna</a:t>
                </a:r>
                <a:r>
                  <a:rPr lang="en-US" sz="20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>
                        <a:alpha val="80000"/>
                      </a:schemeClr>
                    </a:solidFill>
                  </a:rPr>
                  <a:t>zahtevnost</a:t>
                </a:r>
                <a:r>
                  <a:rPr lang="en-US" sz="2000" dirty="0">
                    <a:solidFill>
                      <a:schemeClr val="tx1">
                        <a:alpha val="80000"/>
                      </a:schemeClr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000" b="0" i="1" dirty="0" smtClean="0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sz="2000" i="1" dirty="0" smtClean="0">
                            <a:solidFill>
                              <a:schemeClr val="tx1">
                                <a:alpha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dirty="0" smtClean="0">
                            <a:solidFill>
                              <a:schemeClr val="tx1">
                                <a:alpha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p>
                        <m:r>
                          <a:rPr lang="en-US" sz="2000" b="0" i="1" dirty="0" smtClean="0">
                            <a:solidFill>
                              <a:schemeClr val="tx1">
                                <a:alpha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2000" b="0" i="1" dirty="0" smtClean="0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000" dirty="0">
                  <a:solidFill>
                    <a:schemeClr val="tx1">
                      <a:alpha val="80000"/>
                    </a:schemeClr>
                  </a:solidFill>
                </a:endParaRPr>
              </a:p>
              <a:p>
                <a:pPr marL="342900" lvl="1" indent="-342900">
                  <a:lnSpc>
                    <a:spcPct val="90000"/>
                  </a:lnSpc>
                  <a:buFont typeface="Arial" panose="020B0604020202020204" pitchFamily="34" charset="0"/>
                  <a:buChar char="•"/>
                </a:pPr>
                <a:r>
                  <a:rPr lang="en-US" sz="2000" dirty="0" err="1">
                    <a:solidFill>
                      <a:schemeClr val="tx1">
                        <a:alpha val="80000"/>
                      </a:schemeClr>
                    </a:solidFill>
                  </a:rPr>
                  <a:t>Pomagamo</a:t>
                </a:r>
                <a:r>
                  <a:rPr lang="en-US" sz="20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>
                        <a:alpha val="80000"/>
                      </a:schemeClr>
                    </a:solidFill>
                  </a:rPr>
                  <a:t>si</a:t>
                </a:r>
                <a:r>
                  <a:rPr lang="en-US" sz="2000" dirty="0">
                    <a:solidFill>
                      <a:schemeClr val="tx1">
                        <a:alpha val="80000"/>
                      </a:schemeClr>
                    </a:solidFill>
                  </a:rPr>
                  <a:t> s </a:t>
                </a:r>
                <a:r>
                  <a:rPr lang="en-US" sz="2000" dirty="0" err="1">
                    <a:solidFill>
                      <a:schemeClr val="tx1">
                        <a:alpha val="80000"/>
                      </a:schemeClr>
                    </a:solidFill>
                  </a:rPr>
                  <a:t>podatkovno</a:t>
                </a:r>
                <a:r>
                  <a:rPr lang="en-US" sz="20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>
                        <a:alpha val="80000"/>
                      </a:schemeClr>
                    </a:solidFill>
                  </a:rPr>
                  <a:t>strukturo</a:t>
                </a:r>
                <a:r>
                  <a:rPr lang="en-US" sz="20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>
                        <a:alpha val="80000"/>
                      </a:schemeClr>
                    </a:solidFill>
                  </a:rPr>
                  <a:t>kopica</a:t>
                </a:r>
                <a:endParaRPr lang="en-US" sz="2000" dirty="0">
                  <a:solidFill>
                    <a:schemeClr val="tx1">
                      <a:alpha val="80000"/>
                    </a:schemeClr>
                  </a:solidFill>
                </a:endParaRPr>
              </a:p>
              <a:p>
                <a:pPr marL="342900" lvl="1" indent="-342900">
                  <a:lnSpc>
                    <a:spcPct val="90000"/>
                  </a:lnSpc>
                  <a:buFont typeface="Arial" panose="020B0604020202020204" pitchFamily="34" charset="0"/>
                  <a:buChar char="•"/>
                </a:pPr>
                <a:r>
                  <a:rPr lang="en-US" sz="2000" dirty="0" err="1">
                    <a:solidFill>
                      <a:schemeClr val="tx1">
                        <a:alpha val="80000"/>
                      </a:schemeClr>
                    </a:solidFill>
                  </a:rPr>
                  <a:t>Izboljšamo</a:t>
                </a:r>
                <a:r>
                  <a:rPr lang="en-US" sz="20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>
                        <a:alpha val="80000"/>
                      </a:schemeClr>
                    </a:solidFill>
                  </a:rPr>
                  <a:t>časovno</a:t>
                </a:r>
                <a:r>
                  <a:rPr lang="en-US" sz="20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>
                        <a:alpha val="80000"/>
                      </a:schemeClr>
                    </a:solidFill>
                  </a:rPr>
                  <a:t>zahtevnost</a:t>
                </a:r>
                <a:r>
                  <a:rPr lang="en-US" sz="2000" dirty="0">
                    <a:solidFill>
                      <a:schemeClr val="tx1">
                        <a:alpha val="80000"/>
                      </a:schemeClr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000" b="0" i="1" dirty="0" smtClean="0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dirty="0" smtClean="0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000" b="0" i="1" dirty="0" smtClean="0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sz="2000" b="0" i="1" dirty="0" smtClean="0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𝑙𝑜𝑔</m:t>
                    </m:r>
                    <m:r>
                      <a:rPr lang="en-US" sz="2000" b="0" i="1" dirty="0" smtClean="0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US" sz="2000" b="0" i="1" dirty="0" smtClean="0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000" b="0" i="1" dirty="0" smtClean="0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))</m:t>
                    </m:r>
                  </m:oMath>
                </a14:m>
                <a:endParaRPr lang="en-US" sz="2000" dirty="0">
                  <a:solidFill>
                    <a:schemeClr val="tx1">
                      <a:alpha val="80000"/>
                    </a:schemeClr>
                  </a:solidFill>
                </a:endParaRPr>
              </a:p>
              <a:p>
                <a:pPr>
                  <a:lnSpc>
                    <a:spcPct val="90000"/>
                  </a:lnSpc>
                </a:pPr>
                <a:r>
                  <a:rPr lang="en-US" sz="2000" dirty="0" err="1">
                    <a:solidFill>
                      <a:schemeClr val="tx1">
                        <a:alpha val="80000"/>
                      </a:schemeClr>
                    </a:solidFill>
                  </a:rPr>
                  <a:t>Evidenca</a:t>
                </a:r>
                <a:r>
                  <a:rPr lang="en-US" sz="2000" dirty="0">
                    <a:solidFill>
                      <a:schemeClr val="tx1">
                        <a:alpha val="80000"/>
                      </a:schemeClr>
                    </a:solidFill>
                  </a:rPr>
                  <a:t> o </a:t>
                </a:r>
                <a:r>
                  <a:rPr lang="en-US" sz="2000" dirty="0" err="1">
                    <a:solidFill>
                      <a:schemeClr val="tx1">
                        <a:alpha val="80000"/>
                      </a:schemeClr>
                    </a:solidFill>
                  </a:rPr>
                  <a:t>že</a:t>
                </a:r>
                <a:r>
                  <a:rPr lang="en-US" sz="20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>
                        <a:alpha val="80000"/>
                      </a:schemeClr>
                    </a:solidFill>
                  </a:rPr>
                  <a:t>povezanih</a:t>
                </a:r>
                <a:r>
                  <a:rPr lang="en-US" sz="20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>
                        <a:alpha val="80000"/>
                      </a:schemeClr>
                    </a:solidFill>
                  </a:rPr>
                  <a:t>vozliščih</a:t>
                </a:r>
                <a:endParaRPr lang="en-US" sz="2000" dirty="0">
                  <a:solidFill>
                    <a:schemeClr val="tx1">
                      <a:alpha val="80000"/>
                    </a:schemeClr>
                  </a:solidFill>
                </a:endParaRPr>
              </a:p>
              <a:p>
                <a:pPr marL="342900" lvl="1" indent="-342900">
                  <a:lnSpc>
                    <a:spcPct val="90000"/>
                  </a:lnSpc>
                  <a:buFont typeface="Arial" panose="020B0604020202020204" pitchFamily="34" charset="0"/>
                  <a:buChar char="•"/>
                </a:pPr>
                <a:r>
                  <a:rPr lang="en-US" sz="2000" dirty="0">
                    <a:solidFill>
                      <a:schemeClr val="tx1">
                        <a:alpha val="80000"/>
                      </a:schemeClr>
                    </a:solidFill>
                  </a:rPr>
                  <a:t>Na </a:t>
                </a:r>
                <a:r>
                  <a:rPr lang="en-US" sz="2000" dirty="0" err="1">
                    <a:solidFill>
                      <a:schemeClr val="tx1">
                        <a:alpha val="80000"/>
                      </a:schemeClr>
                    </a:solidFill>
                  </a:rPr>
                  <a:t>i-tem</a:t>
                </a:r>
                <a:r>
                  <a:rPr lang="en-US" sz="20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>
                        <a:alpha val="80000"/>
                      </a:schemeClr>
                    </a:solidFill>
                  </a:rPr>
                  <a:t>koraku</a:t>
                </a:r>
                <a:r>
                  <a:rPr lang="en-US" sz="20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>
                        <a:alpha val="80000"/>
                      </a:schemeClr>
                    </a:solidFill>
                  </a:rPr>
                  <a:t>izberemo</a:t>
                </a:r>
                <a:r>
                  <a:rPr lang="en-US" sz="20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>
                        <a:alpha val="80000"/>
                      </a:schemeClr>
                    </a:solidFill>
                  </a:rPr>
                  <a:t>najcenejšo</a:t>
                </a:r>
                <a:r>
                  <a:rPr lang="en-US" sz="20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>
                        <a:alpha val="80000"/>
                      </a:schemeClr>
                    </a:solidFill>
                  </a:rPr>
                  <a:t>povezavo</a:t>
                </a:r>
                <a:r>
                  <a:rPr lang="en-US" sz="2000" dirty="0">
                    <a:solidFill>
                      <a:schemeClr val="tx1">
                        <a:alpha val="80000"/>
                      </a:schemeClr>
                    </a:solidFill>
                  </a:rPr>
                  <a:t>, za </a:t>
                </a:r>
                <a:r>
                  <a:rPr lang="en-US" sz="2000" dirty="0" err="1">
                    <a:solidFill>
                      <a:schemeClr val="tx1">
                        <a:alpha val="80000"/>
                      </a:schemeClr>
                    </a:solidFill>
                  </a:rPr>
                  <a:t>katero</a:t>
                </a:r>
                <a:r>
                  <a:rPr lang="en-US" sz="20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>
                        <a:alpha val="80000"/>
                      </a:schemeClr>
                    </a:solidFill>
                  </a:rPr>
                  <a:t>moramo</a:t>
                </a:r>
                <a:r>
                  <a:rPr lang="en-US" sz="20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>
                        <a:alpha val="80000"/>
                      </a:schemeClr>
                    </a:solidFill>
                  </a:rPr>
                  <a:t>preveriti</a:t>
                </a:r>
                <a:r>
                  <a:rPr lang="en-US" sz="20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>
                        <a:alpha val="80000"/>
                      </a:schemeClr>
                    </a:solidFill>
                  </a:rPr>
                  <a:t>ali</a:t>
                </a:r>
                <a:r>
                  <a:rPr lang="en-US" sz="2000" dirty="0">
                    <a:solidFill>
                      <a:schemeClr val="tx1">
                        <a:alpha val="80000"/>
                      </a:schemeClr>
                    </a:solidFill>
                  </a:rPr>
                  <a:t> je </a:t>
                </a:r>
                <a:r>
                  <a:rPr lang="en-US" sz="2000" dirty="0" err="1">
                    <a:solidFill>
                      <a:schemeClr val="tx1">
                        <a:alpha val="80000"/>
                      </a:schemeClr>
                    </a:solidFill>
                  </a:rPr>
                  <a:t>dopustna</a:t>
                </a:r>
                <a:endParaRPr lang="en-US" sz="2000" dirty="0">
                  <a:solidFill>
                    <a:schemeClr val="tx1">
                      <a:alpha val="80000"/>
                    </a:schemeClr>
                  </a:solidFill>
                </a:endParaRPr>
              </a:p>
              <a:p>
                <a:pPr marL="342900" lvl="1" indent="-342900">
                  <a:lnSpc>
                    <a:spcPct val="90000"/>
                  </a:lnSpc>
                  <a:buFont typeface="Arial" panose="020B0604020202020204" pitchFamily="34" charset="0"/>
                  <a:buChar char="•"/>
                </a:pPr>
                <a:r>
                  <a:rPr lang="en-US" sz="2000" dirty="0" err="1">
                    <a:solidFill>
                      <a:schemeClr val="tx1">
                        <a:alpha val="80000"/>
                      </a:schemeClr>
                    </a:solidFill>
                  </a:rPr>
                  <a:t>Vsako</a:t>
                </a:r>
                <a:r>
                  <a:rPr lang="en-US" sz="20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>
                        <a:alpha val="80000"/>
                      </a:schemeClr>
                    </a:solidFill>
                  </a:rPr>
                  <a:t>vozlišče</a:t>
                </a:r>
                <a:r>
                  <a:rPr lang="en-US" sz="20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>
                        <a:alpha val="80000"/>
                      </a:schemeClr>
                    </a:solidFill>
                  </a:rPr>
                  <a:t>gledamo</a:t>
                </a:r>
                <a:r>
                  <a:rPr lang="en-US" sz="20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>
                        <a:alpha val="80000"/>
                      </a:schemeClr>
                    </a:solidFill>
                  </a:rPr>
                  <a:t>kot</a:t>
                </a:r>
                <a:r>
                  <a:rPr lang="en-US" sz="20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>
                        <a:alpha val="80000"/>
                      </a:schemeClr>
                    </a:solidFill>
                  </a:rPr>
                  <a:t>na</a:t>
                </a:r>
                <a:r>
                  <a:rPr lang="en-US" sz="20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>
                        <a:alpha val="80000"/>
                      </a:schemeClr>
                    </a:solidFill>
                  </a:rPr>
                  <a:t>samostojno</a:t>
                </a:r>
                <a:r>
                  <a:rPr lang="en-US" sz="20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>
                        <a:alpha val="80000"/>
                      </a:schemeClr>
                    </a:solidFill>
                  </a:rPr>
                  <a:t>poddrevo</a:t>
                </a:r>
                <a:endParaRPr lang="en-US" sz="2000" dirty="0">
                  <a:solidFill>
                    <a:schemeClr val="tx1">
                      <a:alpha val="80000"/>
                    </a:schemeClr>
                  </a:solidFill>
                </a:endParaRPr>
              </a:p>
              <a:p>
                <a:pPr marL="342900" lvl="1" indent="-342900">
                  <a:lnSpc>
                    <a:spcPct val="90000"/>
                  </a:lnSpc>
                  <a:buFont typeface="Arial" panose="020B0604020202020204" pitchFamily="34" charset="0"/>
                  <a:buChar char="•"/>
                </a:pPr>
                <a:r>
                  <a:rPr lang="en-US" sz="2000" dirty="0">
                    <a:solidFill>
                      <a:schemeClr val="tx1">
                        <a:alpha val="80000"/>
                      </a:schemeClr>
                    </a:solidFill>
                  </a:rPr>
                  <a:t>Na </a:t>
                </a:r>
                <a:r>
                  <a:rPr lang="en-US" sz="2000" dirty="0" err="1">
                    <a:solidFill>
                      <a:schemeClr val="tx1">
                        <a:alpha val="80000"/>
                      </a:schemeClr>
                    </a:solidFill>
                  </a:rPr>
                  <a:t>začetku</a:t>
                </a:r>
                <a:r>
                  <a:rPr lang="en-US" sz="20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>
                        <a:alpha val="80000"/>
                      </a:schemeClr>
                    </a:solidFill>
                  </a:rPr>
                  <a:t>imamo</a:t>
                </a:r>
                <a:r>
                  <a:rPr lang="en-US" sz="2000" dirty="0">
                    <a:solidFill>
                      <a:schemeClr val="tx1">
                        <a:alpha val="80000"/>
                      </a:schemeClr>
                    </a:solidFill>
                  </a:rPr>
                  <a:t> n-1 </a:t>
                </a:r>
                <a:r>
                  <a:rPr lang="en-US" sz="2000" dirty="0" err="1">
                    <a:solidFill>
                      <a:schemeClr val="tx1">
                        <a:alpha val="80000"/>
                      </a:schemeClr>
                    </a:solidFill>
                  </a:rPr>
                  <a:t>poddreves</a:t>
                </a:r>
                <a:endParaRPr lang="en-US" sz="2000" dirty="0">
                  <a:solidFill>
                    <a:schemeClr val="tx1">
                      <a:alpha val="80000"/>
                    </a:schemeClr>
                  </a:solidFill>
                </a:endParaRPr>
              </a:p>
              <a:p>
                <a:pPr marL="342900" lvl="1" indent="-342900">
                  <a:lnSpc>
                    <a:spcPct val="90000"/>
                  </a:lnSpc>
                  <a:buFont typeface="Arial" panose="020B0604020202020204" pitchFamily="34" charset="0"/>
                  <a:buChar char="•"/>
                </a:pPr>
                <a:r>
                  <a:rPr lang="en-US" sz="2000" dirty="0">
                    <a:solidFill>
                      <a:schemeClr val="tx1">
                        <a:alpha val="80000"/>
                      </a:schemeClr>
                    </a:solidFill>
                  </a:rPr>
                  <a:t>Po n-1 </a:t>
                </a:r>
                <a:r>
                  <a:rPr lang="en-US" sz="2000" dirty="0" err="1">
                    <a:solidFill>
                      <a:schemeClr val="tx1">
                        <a:alpha val="80000"/>
                      </a:schemeClr>
                    </a:solidFill>
                  </a:rPr>
                  <a:t>korakih</a:t>
                </a:r>
                <a:r>
                  <a:rPr lang="en-US" sz="20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>
                        <a:alpha val="80000"/>
                      </a:schemeClr>
                    </a:solidFill>
                  </a:rPr>
                  <a:t>ostane</a:t>
                </a:r>
                <a:r>
                  <a:rPr lang="en-US" sz="20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>
                        <a:alpha val="80000"/>
                      </a:schemeClr>
                    </a:solidFill>
                  </a:rPr>
                  <a:t>samo</a:t>
                </a:r>
                <a:r>
                  <a:rPr lang="en-US" sz="20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>
                        <a:alpha val="80000"/>
                      </a:schemeClr>
                    </a:solidFill>
                  </a:rPr>
                  <a:t>eno</a:t>
                </a:r>
                <a:r>
                  <a:rPr lang="en-US" sz="20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>
                        <a:alpha val="80000"/>
                      </a:schemeClr>
                    </a:solidFill>
                  </a:rPr>
                  <a:t>drevo</a:t>
                </a:r>
                <a:r>
                  <a:rPr lang="en-US" sz="2000" dirty="0">
                    <a:solidFill>
                      <a:schemeClr val="tx1">
                        <a:alpha val="80000"/>
                      </a:schemeClr>
                    </a:solidFill>
                  </a:rPr>
                  <a:t> (</a:t>
                </a:r>
                <a:r>
                  <a:rPr lang="en-US" sz="2000" dirty="0" err="1">
                    <a:solidFill>
                      <a:schemeClr val="tx1">
                        <a:alpha val="80000"/>
                      </a:schemeClr>
                    </a:solidFill>
                  </a:rPr>
                  <a:t>rešitev</a:t>
                </a:r>
                <a:r>
                  <a:rPr lang="en-US" sz="2000" dirty="0">
                    <a:solidFill>
                      <a:schemeClr val="tx1">
                        <a:alpha val="80000"/>
                      </a:schemeClr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7" name="Označba mesta besedila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84211" y="1330036"/>
                <a:ext cx="10962843" cy="4461164"/>
              </a:xfrm>
              <a:blipFill>
                <a:blip r:embed="rId2"/>
                <a:stretch>
                  <a:fillRect l="-556" t="-1366"/>
                </a:stretch>
              </a:blipFill>
            </p:spPr>
            <p:txBody>
              <a:bodyPr/>
              <a:lstStyle/>
              <a:p>
                <a:r>
                  <a:rPr lang="en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42500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EB90296-CFE0-401D-9CA3-32966EC4F0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C9B4EE-7611-4ED9-B356-7BDD377C3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A4F266A-F2F7-47CD-8BBC-E3777E982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0D69C80-8919-4A32-B897-F2A21F940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427B072-CC5B-481B-9719-8CD4C54444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7E134C76-7FB4-4BB7-9322-DD8A4B179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4" name="Snip Single Corner Rectangle 17">
            <a:extLst>
              <a:ext uri="{FF2B5EF4-FFF2-40B4-BE49-F238E27FC236}">
                <a16:creationId xmlns:a16="http://schemas.microsoft.com/office/drawing/2014/main" id="{C0C57804-4F33-4D85-AA3E-DA0F214BBD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"/>
            <a:ext cx="12188825" cy="6857999"/>
          </a:xfrm>
          <a:prstGeom prst="snip1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Naslov 5"/>
          <p:cNvSpPr>
            <a:spLocks noGrp="1"/>
          </p:cNvSpPr>
          <p:nvPr>
            <p:ph type="title"/>
          </p:nvPr>
        </p:nvSpPr>
        <p:spPr>
          <a:xfrm>
            <a:off x="684212" y="685799"/>
            <a:ext cx="9678988" cy="106911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dirty="0" err="1">
                <a:solidFill>
                  <a:schemeClr val="tx2"/>
                </a:solidFill>
              </a:rPr>
              <a:t>uporaba</a:t>
            </a:r>
            <a:endParaRPr lang="en-US" sz="6000" dirty="0">
              <a:solidFill>
                <a:schemeClr val="tx2"/>
              </a:solidFill>
            </a:endParaRPr>
          </a:p>
        </p:txBody>
      </p:sp>
      <p:sp>
        <p:nvSpPr>
          <p:cNvPr id="7" name="Označba mesta besedila 6"/>
          <p:cNvSpPr>
            <a:spLocks noGrp="1"/>
          </p:cNvSpPr>
          <p:nvPr>
            <p:ph type="body" idx="1"/>
          </p:nvPr>
        </p:nvSpPr>
        <p:spPr>
          <a:xfrm>
            <a:off x="684212" y="1814176"/>
            <a:ext cx="9586624" cy="397702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Problem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najcenejšega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železniškega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omrežja</a:t>
            </a:r>
            <a:endParaRPr lang="en-US" sz="2400" dirty="0">
              <a:solidFill>
                <a:schemeClr val="tx1">
                  <a:alpha val="80000"/>
                </a:schemeClr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Problem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telefonskega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omrežja</a:t>
            </a:r>
            <a:endParaRPr lang="en-US" sz="2400" dirty="0">
              <a:solidFill>
                <a:schemeClr val="tx1">
                  <a:alpha val="80000"/>
                </a:schemeClr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Najunčinkovitejše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vohunske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mreže</a:t>
            </a:r>
            <a:endParaRPr lang="en-US" sz="2400" dirty="0">
              <a:solidFill>
                <a:schemeClr val="tx1">
                  <a:alpha val="80000"/>
                </a:schemeClr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Računalniška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mreža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(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najmanjša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poraba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kabla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081483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EB90296-CFE0-401D-9CA3-32966EC4F0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C9B4EE-7611-4ED9-B356-7BDD377C3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A4F266A-F2F7-47CD-8BBC-E3777E982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0D69C80-8919-4A32-B897-F2A21F940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427B072-CC5B-481B-9719-8CD4C54444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7E134C76-7FB4-4BB7-9322-DD8A4B179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4" name="Snip Single Corner Rectangle 17">
            <a:extLst>
              <a:ext uri="{FF2B5EF4-FFF2-40B4-BE49-F238E27FC236}">
                <a16:creationId xmlns:a16="http://schemas.microsoft.com/office/drawing/2014/main" id="{C0C57804-4F33-4D85-AA3E-DA0F214BBD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"/>
            <a:ext cx="12188825" cy="6857999"/>
          </a:xfrm>
          <a:prstGeom prst="snip1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Naslov 5"/>
          <p:cNvSpPr>
            <a:spLocks noGrp="1"/>
          </p:cNvSpPr>
          <p:nvPr>
            <p:ph type="title"/>
          </p:nvPr>
        </p:nvSpPr>
        <p:spPr>
          <a:xfrm>
            <a:off x="153988" y="178860"/>
            <a:ext cx="11646948" cy="164994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6000" dirty="0" err="1">
                <a:solidFill>
                  <a:schemeClr val="tx2"/>
                </a:solidFill>
              </a:rPr>
              <a:t>Algoritem</a:t>
            </a:r>
            <a:r>
              <a:rPr lang="en-US" sz="6000" dirty="0">
                <a:solidFill>
                  <a:schemeClr val="tx2"/>
                </a:solidFill>
              </a:rPr>
              <a:t>: </a:t>
            </a:r>
            <a:r>
              <a:rPr lang="en-US" sz="6000" dirty="0" err="1">
                <a:solidFill>
                  <a:schemeClr val="tx2"/>
                </a:solidFill>
              </a:rPr>
              <a:t>kako</a:t>
            </a:r>
            <a:r>
              <a:rPr lang="en-US" sz="6000" dirty="0">
                <a:solidFill>
                  <a:schemeClr val="tx2"/>
                </a:solidFill>
              </a:rPr>
              <a:t> </a:t>
            </a:r>
            <a:r>
              <a:rPr lang="en-US" sz="6000" dirty="0" err="1">
                <a:solidFill>
                  <a:schemeClr val="tx2"/>
                </a:solidFill>
              </a:rPr>
              <a:t>poiskati</a:t>
            </a:r>
            <a:r>
              <a:rPr lang="en-US" sz="6000" dirty="0">
                <a:solidFill>
                  <a:schemeClr val="tx2"/>
                </a:solidFill>
              </a:rPr>
              <a:t> </a:t>
            </a:r>
            <a:r>
              <a:rPr lang="en-US" sz="6000" dirty="0" err="1">
                <a:solidFill>
                  <a:schemeClr val="tx2"/>
                </a:solidFill>
              </a:rPr>
              <a:t>cikel</a:t>
            </a:r>
            <a:r>
              <a:rPr lang="en-US" sz="6000" dirty="0">
                <a:solidFill>
                  <a:schemeClr val="tx2"/>
                </a:solidFill>
              </a:rPr>
              <a:t> v </a:t>
            </a:r>
            <a:r>
              <a:rPr lang="en-US" sz="6000" dirty="0" err="1">
                <a:solidFill>
                  <a:schemeClr val="tx2"/>
                </a:solidFill>
              </a:rPr>
              <a:t>neusmerjenem</a:t>
            </a:r>
            <a:r>
              <a:rPr lang="en-US" sz="6000" dirty="0">
                <a:solidFill>
                  <a:schemeClr val="tx2"/>
                </a:solidFill>
              </a:rPr>
              <a:t> </a:t>
            </a:r>
            <a:r>
              <a:rPr lang="en-US" sz="6000" dirty="0" err="1">
                <a:solidFill>
                  <a:schemeClr val="tx2"/>
                </a:solidFill>
              </a:rPr>
              <a:t>grafu</a:t>
            </a:r>
            <a:endParaRPr lang="en-US" sz="6000" dirty="0">
              <a:solidFill>
                <a:schemeClr val="tx2"/>
              </a:solidFill>
            </a:endParaRPr>
          </a:p>
        </p:txBody>
      </p:sp>
      <p:sp>
        <p:nvSpPr>
          <p:cNvPr id="7" name="Označba mesta besedila 6"/>
          <p:cNvSpPr>
            <a:spLocks noGrp="1"/>
          </p:cNvSpPr>
          <p:nvPr>
            <p:ph type="body" idx="1"/>
          </p:nvPr>
        </p:nvSpPr>
        <p:spPr>
          <a:xfrm>
            <a:off x="684212" y="4648198"/>
            <a:ext cx="7005742" cy="1143002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sz="2100">
              <a:solidFill>
                <a:schemeClr val="tx1">
                  <a:alpha val="80000"/>
                </a:schemeClr>
              </a:solidFill>
            </a:endParaRPr>
          </a:p>
          <a:p>
            <a:endParaRPr lang="en-US" sz="210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F9637C-B86E-4A19-8EF1-48774FCE7850}"/>
              </a:ext>
            </a:extLst>
          </p:cNvPr>
          <p:cNvSpPr txBox="1"/>
          <p:nvPr/>
        </p:nvSpPr>
        <p:spPr>
          <a:xfrm>
            <a:off x="422694" y="2234242"/>
            <a:ext cx="10593238" cy="3727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/>
              <a:t>Vsako</a:t>
            </a:r>
            <a:r>
              <a:rPr lang="en-US" sz="2000" dirty="0"/>
              <a:t> </a:t>
            </a:r>
            <a:r>
              <a:rPr lang="en-US" sz="2000" dirty="0" err="1"/>
              <a:t>vozlišče</a:t>
            </a:r>
            <a:r>
              <a:rPr lang="en-US" sz="2000" dirty="0"/>
              <a:t> </a:t>
            </a:r>
            <a:r>
              <a:rPr lang="en-US" sz="2000" dirty="0" err="1"/>
              <a:t>postavimo</a:t>
            </a:r>
            <a:r>
              <a:rPr lang="en-US" sz="2000" dirty="0"/>
              <a:t> v </a:t>
            </a:r>
            <a:r>
              <a:rPr lang="en-US" sz="2000" dirty="0" err="1"/>
              <a:t>svojo</a:t>
            </a:r>
            <a:r>
              <a:rPr lang="en-US" sz="2000" dirty="0"/>
              <a:t> </a:t>
            </a:r>
            <a:r>
              <a:rPr lang="en-US" sz="2000" dirty="0" err="1"/>
              <a:t>množico</a:t>
            </a:r>
            <a:r>
              <a:rPr lang="en-US" sz="2000" dirty="0"/>
              <a:t> in </a:t>
            </a:r>
            <a:r>
              <a:rPr lang="en-US" sz="2000" dirty="0" err="1"/>
              <a:t>kot</a:t>
            </a:r>
            <a:r>
              <a:rPr lang="en-US" sz="2000" dirty="0"/>
              <a:t> </a:t>
            </a:r>
            <a:r>
              <a:rPr lang="en-US" sz="2000" dirty="0" err="1"/>
              <a:t>svojega</a:t>
            </a:r>
            <a:r>
              <a:rPr lang="en-US" sz="2000" dirty="0"/>
              <a:t> </a:t>
            </a:r>
            <a:r>
              <a:rPr lang="en-US" sz="2000" dirty="0" err="1"/>
              <a:t>očeta</a:t>
            </a:r>
            <a:r>
              <a:rPr lang="en-US" sz="2000" dirty="0"/>
              <a:t>. </a:t>
            </a:r>
            <a:r>
              <a:rPr lang="en-US" sz="2000" dirty="0" err="1"/>
              <a:t>Tabela</a:t>
            </a:r>
            <a:r>
              <a:rPr lang="en-US" sz="2000" dirty="0"/>
              <a:t> </a:t>
            </a:r>
            <a:r>
              <a:rPr lang="en-US" sz="2000" dirty="0" err="1"/>
              <a:t>oče</a:t>
            </a:r>
            <a:r>
              <a:rPr lang="en-US" sz="2000" dirty="0"/>
              <a:t>[], </a:t>
            </a:r>
            <a:r>
              <a:rPr lang="en-US" sz="2000" dirty="0" err="1"/>
              <a:t>kjer</a:t>
            </a:r>
            <a:r>
              <a:rPr lang="en-US" sz="2000" dirty="0"/>
              <a:t> </a:t>
            </a:r>
            <a:r>
              <a:rPr lang="en-US" sz="2000" dirty="0" err="1"/>
              <a:t>hranimo</a:t>
            </a:r>
            <a:r>
              <a:rPr lang="en-US" sz="2000" dirty="0"/>
              <a:t> </a:t>
            </a:r>
            <a:r>
              <a:rPr lang="en-US" sz="2000" dirty="0" err="1"/>
              <a:t>indeks</a:t>
            </a:r>
            <a:r>
              <a:rPr lang="en-US" sz="2000" dirty="0"/>
              <a:t> </a:t>
            </a:r>
            <a:r>
              <a:rPr lang="en-US" sz="2000" dirty="0" err="1"/>
              <a:t>očeta</a:t>
            </a:r>
            <a:r>
              <a:rPr lang="en-US" sz="2000" dirty="0"/>
              <a:t> za </a:t>
            </a:r>
            <a:r>
              <a:rPr lang="en-US" sz="2000" dirty="0" err="1"/>
              <a:t>vsako</a:t>
            </a:r>
            <a:r>
              <a:rPr lang="en-US" sz="2000" dirty="0"/>
              <a:t> </a:t>
            </a:r>
            <a:r>
              <a:rPr lang="en-US" sz="2000" dirty="0" err="1"/>
              <a:t>vozlišče</a:t>
            </a:r>
            <a:endParaRPr lang="en-US" sz="2000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/>
              <a:t>Izberemo</a:t>
            </a:r>
            <a:r>
              <a:rPr lang="en-US" sz="2000" dirty="0"/>
              <a:t> </a:t>
            </a:r>
            <a:r>
              <a:rPr lang="en-US" sz="2000" dirty="0" err="1"/>
              <a:t>še</a:t>
            </a:r>
            <a:r>
              <a:rPr lang="en-US" sz="2000" dirty="0"/>
              <a:t> </a:t>
            </a:r>
            <a:r>
              <a:rPr lang="en-US" sz="2000" dirty="0" err="1"/>
              <a:t>neizbrano</a:t>
            </a:r>
            <a:r>
              <a:rPr lang="en-US" sz="2000" dirty="0"/>
              <a:t> </a:t>
            </a:r>
            <a:r>
              <a:rPr lang="en-US" sz="2000" dirty="0" err="1"/>
              <a:t>povezavo</a:t>
            </a:r>
            <a:r>
              <a:rPr lang="en-US" sz="2000" dirty="0"/>
              <a:t>.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/>
              <a:t>Uporabimo</a:t>
            </a:r>
            <a:r>
              <a:rPr lang="en-US" sz="2000" dirty="0"/>
              <a:t> </a:t>
            </a:r>
            <a:r>
              <a:rPr lang="en-US" sz="2000" dirty="0" err="1"/>
              <a:t>funkcijo</a:t>
            </a:r>
            <a:r>
              <a:rPr lang="en-US" sz="2000" dirty="0"/>
              <a:t> find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obe</a:t>
            </a:r>
            <a:r>
              <a:rPr lang="en-US" sz="2000" dirty="0"/>
              <a:t> </a:t>
            </a:r>
            <a:r>
              <a:rPr lang="en-US" sz="2000" dirty="0" err="1"/>
              <a:t>krajišči</a:t>
            </a:r>
            <a:r>
              <a:rPr lang="en-US" sz="2000" dirty="0"/>
              <a:t> </a:t>
            </a:r>
            <a:r>
              <a:rPr lang="en-US" sz="2000" dirty="0" err="1"/>
              <a:t>povezave</a:t>
            </a:r>
            <a:r>
              <a:rPr lang="en-US" sz="2000" dirty="0"/>
              <a:t>.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/>
              <a:t>Če</a:t>
            </a:r>
            <a:r>
              <a:rPr lang="en-US" sz="2000" dirty="0"/>
              <a:t> </a:t>
            </a:r>
            <a:r>
              <a:rPr lang="en-US" sz="2000" dirty="0" err="1"/>
              <a:t>sta</a:t>
            </a:r>
            <a:r>
              <a:rPr lang="en-US" sz="2000" dirty="0"/>
              <a:t> </a:t>
            </a:r>
            <a:r>
              <a:rPr lang="en-US" sz="2000" dirty="0" err="1"/>
              <a:t>rezultata</a:t>
            </a:r>
            <a:r>
              <a:rPr lang="en-US" sz="2000" dirty="0"/>
              <a:t> </a:t>
            </a:r>
            <a:r>
              <a:rPr lang="en-US" sz="2000" dirty="0" err="1"/>
              <a:t>klicev</a:t>
            </a:r>
            <a:r>
              <a:rPr lang="en-US" sz="2000" dirty="0"/>
              <a:t> </a:t>
            </a:r>
            <a:r>
              <a:rPr lang="en-US" sz="2000" dirty="0" err="1"/>
              <a:t>enaka</a:t>
            </a:r>
            <a:r>
              <a:rPr lang="en-US" sz="2000" dirty="0"/>
              <a:t>(</a:t>
            </a:r>
            <a:r>
              <a:rPr lang="en-US" sz="2000" dirty="0" err="1"/>
              <a:t>isti</a:t>
            </a:r>
            <a:r>
              <a:rPr lang="en-US" sz="2000" dirty="0"/>
              <a:t> </a:t>
            </a:r>
            <a:r>
              <a:rPr lang="en-US" sz="2000" dirty="0" err="1"/>
              <a:t>koren</a:t>
            </a:r>
            <a:r>
              <a:rPr lang="en-US" sz="2000" dirty="0"/>
              <a:t>/</a:t>
            </a:r>
            <a:r>
              <a:rPr lang="en-US" sz="2000" dirty="0" err="1"/>
              <a:t>predstavnik</a:t>
            </a:r>
            <a:r>
              <a:rPr lang="en-US" sz="2000" dirty="0"/>
              <a:t>), </a:t>
            </a:r>
            <a:r>
              <a:rPr lang="en-US" sz="2000" dirty="0" err="1"/>
              <a:t>potem</a:t>
            </a:r>
            <a:r>
              <a:rPr lang="en-US" sz="2000" dirty="0"/>
              <a:t> </a:t>
            </a:r>
            <a:r>
              <a:rPr lang="en-US" sz="2000" dirty="0" err="1"/>
              <a:t>imamo</a:t>
            </a:r>
            <a:r>
              <a:rPr lang="en-US" sz="2000" dirty="0"/>
              <a:t> </a:t>
            </a:r>
            <a:r>
              <a:rPr lang="en-US" sz="2000" dirty="0" err="1"/>
              <a:t>cikel</a:t>
            </a:r>
            <a:r>
              <a:rPr lang="en-US" sz="2000" dirty="0"/>
              <a:t>.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/>
              <a:t>Če</a:t>
            </a:r>
            <a:r>
              <a:rPr lang="en-US" sz="2000" dirty="0"/>
              <a:t> </a:t>
            </a:r>
            <a:r>
              <a:rPr lang="en-US" sz="2000" dirty="0" err="1"/>
              <a:t>nista</a:t>
            </a:r>
            <a:r>
              <a:rPr lang="en-US" sz="2000" dirty="0"/>
              <a:t> </a:t>
            </a:r>
            <a:r>
              <a:rPr lang="en-US" sz="2000" dirty="0" err="1"/>
              <a:t>enaka</a:t>
            </a:r>
            <a:r>
              <a:rPr lang="en-US" sz="2000" dirty="0"/>
              <a:t>, </a:t>
            </a:r>
            <a:r>
              <a:rPr lang="en-US" sz="2000" dirty="0" err="1"/>
              <a:t>potem</a:t>
            </a:r>
            <a:r>
              <a:rPr lang="en-US" sz="2000" dirty="0"/>
              <a:t> </a:t>
            </a:r>
            <a:r>
              <a:rPr lang="en-US" sz="2000" dirty="0" err="1"/>
              <a:t>uporabimo</a:t>
            </a:r>
            <a:r>
              <a:rPr lang="en-US" sz="2000" dirty="0"/>
              <a:t> union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ti</a:t>
            </a:r>
            <a:r>
              <a:rPr lang="en-US" sz="2000" dirty="0"/>
              <a:t> </a:t>
            </a:r>
            <a:r>
              <a:rPr lang="en-US" sz="2000" dirty="0" err="1"/>
              <a:t>dve</a:t>
            </a:r>
            <a:r>
              <a:rPr lang="en-US" sz="2000" dirty="0"/>
              <a:t> </a:t>
            </a:r>
            <a:r>
              <a:rPr lang="en-US" sz="2000" dirty="0" err="1"/>
              <a:t>množici</a:t>
            </a:r>
            <a:endParaRPr lang="en-US" sz="2000" dirty="0"/>
          </a:p>
          <a:p>
            <a:pPr>
              <a:lnSpc>
                <a:spcPct val="150000"/>
              </a:lnSpc>
            </a:pPr>
            <a:r>
              <a:rPr lang="en-US" sz="2000" dirty="0" err="1"/>
              <a:t>Ponavljamo</a:t>
            </a:r>
            <a:r>
              <a:rPr lang="en-US" sz="2000" dirty="0"/>
              <a:t> 2-5, </a:t>
            </a:r>
            <a:r>
              <a:rPr lang="en-US" sz="2000" dirty="0" err="1"/>
              <a:t>dokler</a:t>
            </a:r>
            <a:r>
              <a:rPr lang="en-US" sz="2000" dirty="0"/>
              <a:t> ne </a:t>
            </a:r>
            <a:r>
              <a:rPr lang="en-US" sz="2000" dirty="0" err="1"/>
              <a:t>najdemo</a:t>
            </a:r>
            <a:r>
              <a:rPr lang="en-US" sz="2000" dirty="0"/>
              <a:t> </a:t>
            </a:r>
            <a:r>
              <a:rPr lang="en-US" sz="2000" dirty="0" err="1"/>
              <a:t>cikla</a:t>
            </a:r>
            <a:r>
              <a:rPr lang="en-US" sz="2000" dirty="0"/>
              <a:t> </a:t>
            </a:r>
            <a:r>
              <a:rPr lang="en-US" sz="2000" dirty="0" err="1"/>
              <a:t>ali</a:t>
            </a:r>
            <a:r>
              <a:rPr lang="en-US" sz="2000" dirty="0"/>
              <a:t> </a:t>
            </a:r>
            <a:r>
              <a:rPr lang="en-US" sz="2000" dirty="0" err="1"/>
              <a:t>nam</a:t>
            </a:r>
            <a:r>
              <a:rPr lang="en-US" sz="2000" dirty="0"/>
              <a:t> </a:t>
            </a:r>
            <a:r>
              <a:rPr lang="en-US" sz="2000" dirty="0" err="1"/>
              <a:t>zmanjka</a:t>
            </a:r>
            <a:r>
              <a:rPr lang="en-US" sz="2000" dirty="0"/>
              <a:t> </a:t>
            </a:r>
            <a:r>
              <a:rPr lang="en-US" sz="2000" dirty="0" err="1"/>
              <a:t>povezav</a:t>
            </a:r>
            <a:r>
              <a:rPr lang="en-US" sz="2000" dirty="0"/>
              <a:t>. </a:t>
            </a:r>
            <a:r>
              <a:rPr lang="en-US" sz="2000" dirty="0" err="1"/>
              <a:t>Če</a:t>
            </a:r>
            <a:r>
              <a:rPr lang="en-US" sz="2000" dirty="0"/>
              <a:t> </a:t>
            </a:r>
            <a:r>
              <a:rPr lang="en-US" sz="2000" dirty="0" err="1"/>
              <a:t>zmanjka</a:t>
            </a:r>
            <a:r>
              <a:rPr lang="en-US" sz="2000" dirty="0"/>
              <a:t> </a:t>
            </a:r>
            <a:r>
              <a:rPr lang="en-US" sz="2000" dirty="0" err="1"/>
              <a:t>povezav</a:t>
            </a:r>
            <a:r>
              <a:rPr lang="en-US" sz="2000" dirty="0"/>
              <a:t>, </a:t>
            </a:r>
            <a:r>
              <a:rPr lang="en-US" sz="2000" dirty="0" err="1"/>
              <a:t>potem</a:t>
            </a:r>
            <a:r>
              <a:rPr lang="en-US" sz="2000" dirty="0"/>
              <a:t> </a:t>
            </a:r>
            <a:r>
              <a:rPr lang="en-US" sz="2000" dirty="0" err="1"/>
              <a:t>ni</a:t>
            </a:r>
            <a:r>
              <a:rPr lang="en-US" sz="2000" dirty="0"/>
              <a:t> </a:t>
            </a:r>
            <a:r>
              <a:rPr lang="en-US" sz="2000" dirty="0" err="1"/>
              <a:t>cikla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574539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EB90296-CFE0-401D-9CA3-32966EC4F0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8C9B4EE-7611-4ED9-B356-7BDD377C3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A4F266A-F2F7-47CD-8BBC-E3777E982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0D69C80-8919-4A32-B897-F2A21F940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27B072-CC5B-481B-9719-8CD4C54444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7E134C76-7FB4-4BB7-9322-DD8A4B179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0" name="Snip Single Corner Rectangle 17">
            <a:extLst>
              <a:ext uri="{FF2B5EF4-FFF2-40B4-BE49-F238E27FC236}">
                <a16:creationId xmlns:a16="http://schemas.microsoft.com/office/drawing/2014/main" id="{C0C57804-4F33-4D85-AA3E-DA0F214BBD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"/>
            <a:ext cx="12188825" cy="6857999"/>
          </a:xfrm>
          <a:prstGeom prst="snip1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A7B61F-D181-4590-9F26-6D7A1F968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685799"/>
            <a:ext cx="9678988" cy="99060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6000" dirty="0" err="1">
                <a:solidFill>
                  <a:schemeClr val="tx2"/>
                </a:solidFill>
              </a:rPr>
              <a:t>Osnovno</a:t>
            </a:r>
            <a:endParaRPr lang="en-US" sz="6000" dirty="0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5BA83-21A9-41A3-A3DB-621D15865A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1" y="1902691"/>
            <a:ext cx="10408661" cy="3888509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Elementi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 so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razdeljeni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 v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disjunktne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podmnožice</a:t>
            </a:r>
            <a:endParaRPr lang="en-US" sz="2800" dirty="0">
              <a:solidFill>
                <a:schemeClr val="tx1">
                  <a:alpha val="80000"/>
                </a:schemeClr>
              </a:solidFill>
            </a:endParaRPr>
          </a:p>
          <a:p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Disjunktnost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dveh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množic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 –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Njun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presek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 je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prazna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množica</a:t>
            </a:r>
            <a:endParaRPr lang="en-US" sz="2800" dirty="0">
              <a:solidFill>
                <a:schemeClr val="tx1">
                  <a:alpha val="80000"/>
                </a:schemeClr>
              </a:solidFill>
            </a:endParaRPr>
          </a:p>
          <a:p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Union-find</a:t>
            </a:r>
          </a:p>
          <a:p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Osnovni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 primer</a:t>
            </a:r>
          </a:p>
          <a:p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V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praksi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 se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te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množice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predstavljajo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kot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drevesa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 s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kazalci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na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očete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 in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vsako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drevo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ima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 “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predstavnika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”, ki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naj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bo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kar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koren</a:t>
            </a:r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alpha val="80000"/>
                  </a:schemeClr>
                </a:solidFill>
              </a:rPr>
              <a:t>drevesa</a:t>
            </a:r>
            <a:endParaRPr lang="en-US" sz="2800" dirty="0">
              <a:solidFill>
                <a:schemeClr val="tx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65262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EB90296-CFE0-401D-9CA3-32966EC4F0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C9B4EE-7611-4ED9-B356-7BDD377C3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A4F266A-F2F7-47CD-8BBC-E3777E982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0D69C80-8919-4A32-B897-F2A21F940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427B072-CC5B-481B-9719-8CD4C54444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7E134C76-7FB4-4BB7-9322-DD8A4B179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4" name="Snip Single Corner Rectangle 17">
            <a:extLst>
              <a:ext uri="{FF2B5EF4-FFF2-40B4-BE49-F238E27FC236}">
                <a16:creationId xmlns:a16="http://schemas.microsoft.com/office/drawing/2014/main" id="{C0C57804-4F33-4D85-AA3E-DA0F214BBD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"/>
            <a:ext cx="12188825" cy="6857999"/>
          </a:xfrm>
          <a:prstGeom prst="snip1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Naslov 5"/>
          <p:cNvSpPr>
            <a:spLocks noGrp="1"/>
          </p:cNvSpPr>
          <p:nvPr>
            <p:ph type="title"/>
          </p:nvPr>
        </p:nvSpPr>
        <p:spPr>
          <a:xfrm>
            <a:off x="684212" y="685799"/>
            <a:ext cx="9678988" cy="114300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dirty="0">
                <a:solidFill>
                  <a:schemeClr val="tx2"/>
                </a:solidFill>
              </a:rPr>
              <a:t>ZGODOVINA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Označba mesta besedila 6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84211" y="1981200"/>
                <a:ext cx="11239933" cy="3810000"/>
              </a:xfrm>
            </p:spPr>
            <p:txBody>
              <a:bodyPr vert="horz" lIns="91440" tIns="45720" rIns="91440" bIns="45720" rtlCol="0" anchor="t">
                <a:normAutofit/>
              </a:bodyPr>
              <a:lstStyle/>
              <a:p>
                <a:pPr marL="342900" indent="-342900">
                  <a:lnSpc>
                    <a:spcPct val="90000"/>
                  </a:lnSpc>
                  <a:buFont typeface="Arial" panose="020B0604020202020204" pitchFamily="34" charset="0"/>
                  <a:buChar char="•"/>
                </a:pPr>
                <a:r>
                  <a:rPr lang="en-US" sz="2400" dirty="0" err="1">
                    <a:solidFill>
                      <a:schemeClr val="tx1">
                        <a:alpha val="80000"/>
                      </a:schemeClr>
                    </a:solidFill>
                  </a:rPr>
                  <a:t>Prvič</a:t>
                </a:r>
                <a:r>
                  <a:rPr lang="en-US" sz="24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>
                        <a:alpha val="80000"/>
                      </a:schemeClr>
                    </a:solidFill>
                  </a:rPr>
                  <a:t>predstavljen</a:t>
                </a:r>
                <a:r>
                  <a:rPr lang="en-US" sz="24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>
                        <a:alpha val="80000"/>
                      </a:schemeClr>
                    </a:solidFill>
                  </a:rPr>
                  <a:t>leta</a:t>
                </a:r>
                <a:r>
                  <a:rPr lang="en-US" sz="2400" dirty="0">
                    <a:solidFill>
                      <a:schemeClr val="tx1">
                        <a:alpha val="80000"/>
                      </a:schemeClr>
                    </a:solidFill>
                  </a:rPr>
                  <a:t> 1964 v </a:t>
                </a:r>
                <a:r>
                  <a:rPr lang="en-US" sz="2400" dirty="0" err="1">
                    <a:solidFill>
                      <a:schemeClr val="tx1">
                        <a:alpha val="80000"/>
                      </a:schemeClr>
                    </a:solidFill>
                  </a:rPr>
                  <a:t>članku</a:t>
                </a:r>
                <a:r>
                  <a:rPr lang="en-US" sz="2400" dirty="0">
                    <a:solidFill>
                      <a:schemeClr val="tx1">
                        <a:alpha val="80000"/>
                      </a:schemeClr>
                    </a:solidFill>
                  </a:rPr>
                  <a:t> „an improved </a:t>
                </a:r>
                <a:r>
                  <a:rPr lang="en-US" sz="2400" dirty="0" err="1">
                    <a:solidFill>
                      <a:schemeClr val="tx1">
                        <a:alpha val="80000"/>
                      </a:schemeClr>
                    </a:solidFill>
                  </a:rPr>
                  <a:t>equivalece</a:t>
                </a:r>
                <a:r>
                  <a:rPr lang="en-US" sz="2400" dirty="0">
                    <a:solidFill>
                      <a:schemeClr val="tx1">
                        <a:alpha val="80000"/>
                      </a:schemeClr>
                    </a:solidFill>
                  </a:rPr>
                  <a:t> algorithm“</a:t>
                </a:r>
              </a:p>
              <a:p>
                <a:pPr marL="342900" indent="-342900">
                  <a:lnSpc>
                    <a:spcPct val="90000"/>
                  </a:lnSpc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chemeClr val="tx1">
                        <a:alpha val="80000"/>
                      </a:schemeClr>
                    </a:solidFill>
                  </a:rPr>
                  <a:t>Bernard A. </a:t>
                </a:r>
                <a:r>
                  <a:rPr lang="en-US" sz="2400" dirty="0" err="1">
                    <a:solidFill>
                      <a:schemeClr val="tx1">
                        <a:alpha val="80000"/>
                      </a:schemeClr>
                    </a:solidFill>
                  </a:rPr>
                  <a:t>Galler</a:t>
                </a:r>
                <a:r>
                  <a:rPr lang="en-US" sz="2400" dirty="0">
                    <a:solidFill>
                      <a:schemeClr val="tx1">
                        <a:alpha val="80000"/>
                      </a:schemeClr>
                    </a:solidFill>
                  </a:rPr>
                  <a:t> in Michael J. Fischer</a:t>
                </a:r>
              </a:p>
              <a:p>
                <a:pPr marL="342900" indent="-342900">
                  <a:lnSpc>
                    <a:spcPct val="90000"/>
                  </a:lnSpc>
                  <a:buFont typeface="Arial" panose="020B0604020202020204" pitchFamily="34" charset="0"/>
                  <a:buChar char="•"/>
                </a:pPr>
                <a:r>
                  <a:rPr lang="en-US" sz="2400" dirty="0" err="1">
                    <a:solidFill>
                      <a:schemeClr val="tx1">
                        <a:alpha val="80000"/>
                      </a:schemeClr>
                    </a:solidFill>
                  </a:rPr>
                  <a:t>Zanimivo</a:t>
                </a:r>
                <a:r>
                  <a:rPr lang="en-US" sz="2400" dirty="0">
                    <a:solidFill>
                      <a:schemeClr val="tx1">
                        <a:alpha val="80000"/>
                      </a:schemeClr>
                    </a:solidFill>
                  </a:rPr>
                  <a:t>: </a:t>
                </a:r>
                <a:r>
                  <a:rPr lang="en-US" sz="2400" dirty="0" err="1">
                    <a:solidFill>
                      <a:schemeClr val="tx1">
                        <a:alpha val="80000"/>
                      </a:schemeClr>
                    </a:solidFill>
                  </a:rPr>
                  <a:t>spremenil</a:t>
                </a:r>
                <a:r>
                  <a:rPr lang="en-US" sz="24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>
                        <a:alpha val="80000"/>
                      </a:schemeClr>
                    </a:solidFill>
                  </a:rPr>
                  <a:t>analizo</a:t>
                </a:r>
                <a:r>
                  <a:rPr lang="en-US" sz="24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>
                        <a:alpha val="80000"/>
                      </a:schemeClr>
                    </a:solidFill>
                  </a:rPr>
                  <a:t>algoritmov</a:t>
                </a:r>
                <a:endParaRPr lang="en-US" sz="2400" dirty="0">
                  <a:solidFill>
                    <a:schemeClr val="tx1">
                      <a:alpha val="80000"/>
                    </a:schemeClr>
                  </a:solidFill>
                </a:endParaRPr>
              </a:p>
              <a:p>
                <a:pPr marL="342900" indent="-342900">
                  <a:lnSpc>
                    <a:spcPct val="90000"/>
                  </a:lnSpc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chemeClr val="tx1">
                        <a:alpha val="80000"/>
                      </a:schemeClr>
                    </a:solidFill>
                  </a:rPr>
                  <a:t>Leta 1973 - </a:t>
                </a:r>
                <a:r>
                  <a:rPr lang="en-US" sz="2400" dirty="0" err="1">
                    <a:solidFill>
                      <a:schemeClr val="tx1">
                        <a:alpha val="80000"/>
                      </a:schemeClr>
                    </a:solidFill>
                  </a:rPr>
                  <a:t>dokaz</a:t>
                </a:r>
                <a:r>
                  <a:rPr lang="en-US" sz="2400" dirty="0">
                    <a:solidFill>
                      <a:schemeClr val="tx1">
                        <a:alpha val="80000"/>
                      </a:schemeClr>
                    </a:solidFill>
                  </a:rPr>
                  <a:t>, ki je </a:t>
                </a:r>
                <a:r>
                  <a:rPr lang="en-US" sz="2400" dirty="0" err="1">
                    <a:solidFill>
                      <a:schemeClr val="tx1">
                        <a:alpha val="80000"/>
                      </a:schemeClr>
                    </a:solidFill>
                  </a:rPr>
                  <a:t>omejil</a:t>
                </a:r>
                <a:r>
                  <a:rPr lang="en-US" sz="24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>
                        <a:alpha val="80000"/>
                      </a:schemeClr>
                    </a:solidFill>
                  </a:rPr>
                  <a:t>algoritem</a:t>
                </a:r>
                <a:r>
                  <a:rPr lang="en-US" sz="24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>
                        <a:alpha val="80000"/>
                      </a:schemeClr>
                    </a:solidFill>
                  </a:rPr>
                  <a:t>na</a:t>
                </a:r>
                <a:r>
                  <a:rPr lang="en-US" sz="24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400" i="1" dirty="0" smtClean="0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2400" i="1" dirty="0" smtClean="0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log</m:t>
                    </m:r>
                    <m:r>
                      <a:rPr lang="en-SI" sz="2400" i="1" dirty="0" smtClean="0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⁡</m:t>
                    </m:r>
                  </m:oMath>
                </a14:m>
                <a:r>
                  <a:rPr lang="en-US" sz="2400" dirty="0">
                    <a:solidFill>
                      <a:schemeClr val="tx1">
                        <a:alpha val="80000"/>
                      </a:schemeClr>
                    </a:solidFill>
                  </a:rPr>
                  <a:t>*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 dirty="0" smtClean="0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400" i="1" dirty="0" smtClean="0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))</m:t>
                    </m:r>
                  </m:oMath>
                </a14:m>
                <a:endParaRPr lang="en-US" sz="2400" dirty="0">
                  <a:solidFill>
                    <a:schemeClr val="tx1">
                      <a:alpha val="80000"/>
                    </a:schemeClr>
                  </a:solidFill>
                </a:endParaRPr>
              </a:p>
              <a:p>
                <a:pPr marL="342900" indent="-342900">
                  <a:lnSpc>
                    <a:spcPct val="90000"/>
                  </a:lnSpc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chemeClr val="tx1">
                        <a:alpha val="80000"/>
                      </a:schemeClr>
                    </a:solidFill>
                  </a:rPr>
                  <a:t>Leta 1975 – </a:t>
                </a:r>
                <a:r>
                  <a:rPr lang="en-US" sz="2400" dirty="0" err="1">
                    <a:solidFill>
                      <a:schemeClr val="tx1">
                        <a:alpha val="80000"/>
                      </a:schemeClr>
                    </a:solidFill>
                  </a:rPr>
                  <a:t>dokaz</a:t>
                </a:r>
                <a:r>
                  <a:rPr lang="en-US" sz="2400" dirty="0">
                    <a:solidFill>
                      <a:schemeClr val="tx1">
                        <a:alpha val="80000"/>
                      </a:schemeClr>
                    </a:solidFill>
                  </a:rPr>
                  <a:t>, ki je </a:t>
                </a:r>
                <a:r>
                  <a:rPr lang="en-US" sz="2400" dirty="0" err="1">
                    <a:solidFill>
                      <a:schemeClr val="tx1">
                        <a:alpha val="80000"/>
                      </a:schemeClr>
                    </a:solidFill>
                  </a:rPr>
                  <a:t>omejil</a:t>
                </a:r>
                <a:r>
                  <a:rPr lang="en-US" sz="24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>
                        <a:alpha val="80000"/>
                      </a:schemeClr>
                    </a:solidFill>
                  </a:rPr>
                  <a:t>boljšo</a:t>
                </a:r>
                <a:r>
                  <a:rPr lang="en-US" sz="24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>
                        <a:alpha val="80000"/>
                      </a:schemeClr>
                    </a:solidFill>
                  </a:rPr>
                  <a:t>spodnjo</a:t>
                </a:r>
                <a:r>
                  <a:rPr lang="en-US" sz="24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>
                        <a:alpha val="80000"/>
                      </a:schemeClr>
                    </a:solidFill>
                  </a:rPr>
                  <a:t>mejo</a:t>
                </a:r>
                <a:r>
                  <a:rPr lang="en-US" sz="24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>
                        <a:alpha val="80000"/>
                      </a:schemeClr>
                    </a:solidFill>
                  </a:rPr>
                  <a:t>na</a:t>
                </a:r>
                <a:r>
                  <a:rPr lang="en-US" sz="24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400" i="1" dirty="0" smtClean="0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 dirty="0" smtClean="0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400" i="1" dirty="0" smtClean="0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 ∗ </m:t>
                    </m:r>
                    <m:r>
                      <a:rPr lang="el-GR" sz="2400" i="1" dirty="0" smtClean="0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 i="1" dirty="0" smtClean="0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 dirty="0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400" i="1" dirty="0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)) </m:t>
                    </m:r>
                  </m:oMath>
                </a14:m>
                <a:endParaRPr lang="en-US" sz="2400" dirty="0">
                  <a:solidFill>
                    <a:schemeClr val="tx1">
                      <a:alpha val="8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" name="Označba mesta besedila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84211" y="1981200"/>
                <a:ext cx="11239933" cy="3810000"/>
              </a:xfrm>
              <a:blipFill>
                <a:blip r:embed="rId2"/>
                <a:stretch>
                  <a:fillRect l="-380" t="-2240"/>
                </a:stretch>
              </a:blipFill>
            </p:spPr>
            <p:txBody>
              <a:bodyPr/>
              <a:lstStyle/>
              <a:p>
                <a:r>
                  <a:rPr lang="en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13988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EB90296-CFE0-401D-9CA3-32966EC4F0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C9B4EE-7611-4ED9-B356-7BDD377C3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A4F266A-F2F7-47CD-8BBC-E3777E982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0D69C80-8919-4A32-B897-F2A21F940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427B072-CC5B-481B-9719-8CD4C54444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7E134C76-7FB4-4BB7-9322-DD8A4B179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4" name="Snip Single Corner Rectangle 17">
            <a:extLst>
              <a:ext uri="{FF2B5EF4-FFF2-40B4-BE49-F238E27FC236}">
                <a16:creationId xmlns:a16="http://schemas.microsoft.com/office/drawing/2014/main" id="{C0C57804-4F33-4D85-AA3E-DA0F214BBD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"/>
            <a:ext cx="12188825" cy="6857999"/>
          </a:xfrm>
          <a:prstGeom prst="snip1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Naslov 5"/>
          <p:cNvSpPr>
            <a:spLocks noGrp="1"/>
          </p:cNvSpPr>
          <p:nvPr>
            <p:ph type="title"/>
          </p:nvPr>
        </p:nvSpPr>
        <p:spPr>
          <a:xfrm>
            <a:off x="684212" y="685799"/>
            <a:ext cx="9678988" cy="99060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6000" dirty="0" err="1">
                <a:solidFill>
                  <a:schemeClr val="tx2"/>
                </a:solidFill>
              </a:rPr>
              <a:t>Dodajanje</a:t>
            </a:r>
            <a:endParaRPr lang="en-US" sz="6000" dirty="0">
              <a:solidFill>
                <a:schemeClr val="tx2"/>
              </a:solidFill>
            </a:endParaRPr>
          </a:p>
        </p:txBody>
      </p:sp>
      <p:sp>
        <p:nvSpPr>
          <p:cNvPr id="7" name="Označba mesta besedila 6"/>
          <p:cNvSpPr>
            <a:spLocks noGrp="1"/>
          </p:cNvSpPr>
          <p:nvPr>
            <p:ph type="body" idx="1"/>
          </p:nvPr>
        </p:nvSpPr>
        <p:spPr>
          <a:xfrm>
            <a:off x="684212" y="1767944"/>
            <a:ext cx="10344006" cy="40232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100" b="1" dirty="0" err="1">
                <a:solidFill>
                  <a:schemeClr val="tx1">
                    <a:alpha val="80000"/>
                  </a:schemeClr>
                </a:solidFill>
              </a:rPr>
              <a:t>Algoritem</a:t>
            </a:r>
            <a:r>
              <a:rPr lang="en-US" sz="21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100" b="1" dirty="0" err="1">
                <a:solidFill>
                  <a:schemeClr val="tx1">
                    <a:alpha val="80000"/>
                  </a:schemeClr>
                </a:solidFill>
              </a:rPr>
              <a:t>dodajanja</a:t>
            </a:r>
            <a:r>
              <a:rPr lang="en-US" sz="21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100" b="1" dirty="0" err="1">
                <a:solidFill>
                  <a:schemeClr val="tx1">
                    <a:alpha val="80000"/>
                  </a:schemeClr>
                </a:solidFill>
              </a:rPr>
              <a:t>elementa</a:t>
            </a:r>
            <a:r>
              <a:rPr lang="en-US" sz="2100" b="1" dirty="0">
                <a:solidFill>
                  <a:schemeClr val="tx1">
                    <a:alpha val="80000"/>
                  </a:schemeClr>
                </a:solidFill>
              </a:rPr>
              <a:t> x: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100" dirty="0" err="1">
                <a:solidFill>
                  <a:schemeClr val="tx1">
                    <a:alpha val="80000"/>
                  </a:schemeClr>
                </a:solidFill>
              </a:rPr>
              <a:t>Preveri</a:t>
            </a:r>
            <a:r>
              <a:rPr lang="en-US" sz="21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tx1">
                    <a:alpha val="80000"/>
                  </a:schemeClr>
                </a:solidFill>
              </a:rPr>
              <a:t>ali</a:t>
            </a:r>
            <a:r>
              <a:rPr lang="en-US" sz="2100" dirty="0">
                <a:solidFill>
                  <a:schemeClr val="tx1">
                    <a:alpha val="80000"/>
                  </a:schemeClr>
                </a:solidFill>
              </a:rPr>
              <a:t> je x </a:t>
            </a:r>
            <a:r>
              <a:rPr lang="en-US" sz="2100" dirty="0" err="1">
                <a:solidFill>
                  <a:schemeClr val="tx1">
                    <a:alpha val="80000"/>
                  </a:schemeClr>
                </a:solidFill>
              </a:rPr>
              <a:t>že</a:t>
            </a:r>
            <a:r>
              <a:rPr lang="en-US" sz="2100" dirty="0">
                <a:solidFill>
                  <a:schemeClr val="tx1">
                    <a:alpha val="80000"/>
                  </a:schemeClr>
                </a:solidFill>
              </a:rPr>
              <a:t> v </a:t>
            </a:r>
            <a:r>
              <a:rPr lang="en-US" sz="2100" dirty="0" err="1">
                <a:solidFill>
                  <a:schemeClr val="tx1">
                    <a:alpha val="80000"/>
                  </a:schemeClr>
                </a:solidFill>
              </a:rPr>
              <a:t>gozdu</a:t>
            </a:r>
            <a:r>
              <a:rPr lang="en-US" sz="2100" dirty="0">
                <a:solidFill>
                  <a:schemeClr val="tx1">
                    <a:alpha val="80000"/>
                  </a:schemeClr>
                </a:solidFill>
              </a:rPr>
              <a:t> (v </a:t>
            </a:r>
            <a:r>
              <a:rPr lang="en-US" sz="2100" dirty="0" err="1">
                <a:solidFill>
                  <a:schemeClr val="tx1">
                    <a:alpha val="80000"/>
                  </a:schemeClr>
                </a:solidFill>
              </a:rPr>
              <a:t>kateri</a:t>
            </a:r>
            <a:r>
              <a:rPr lang="en-US" sz="2100" dirty="0">
                <a:solidFill>
                  <a:schemeClr val="tx1">
                    <a:alpha val="80000"/>
                  </a:schemeClr>
                </a:solidFill>
              </a:rPr>
              <a:t> od </a:t>
            </a:r>
            <a:r>
              <a:rPr lang="en-US" sz="2100" dirty="0" err="1">
                <a:solidFill>
                  <a:schemeClr val="tx1">
                    <a:alpha val="80000"/>
                  </a:schemeClr>
                </a:solidFill>
              </a:rPr>
              <a:t>množic</a:t>
            </a:r>
            <a:r>
              <a:rPr lang="en-US" sz="2100" dirty="0">
                <a:solidFill>
                  <a:schemeClr val="tx1">
                    <a:alpha val="80000"/>
                  </a:schemeClr>
                </a:solidFill>
              </a:rPr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100" dirty="0">
                <a:solidFill>
                  <a:schemeClr val="tx1">
                    <a:alpha val="80000"/>
                  </a:schemeClr>
                </a:solidFill>
              </a:rPr>
              <a:t>x </a:t>
            </a:r>
            <a:r>
              <a:rPr lang="en-US" sz="2100" dirty="0" err="1">
                <a:solidFill>
                  <a:schemeClr val="tx1">
                    <a:alpha val="80000"/>
                  </a:schemeClr>
                </a:solidFill>
              </a:rPr>
              <a:t>postane</a:t>
            </a:r>
            <a:r>
              <a:rPr lang="en-US" sz="2100" dirty="0">
                <a:solidFill>
                  <a:schemeClr val="tx1">
                    <a:alpha val="80000"/>
                  </a:schemeClr>
                </a:solidFill>
              </a:rPr>
              <a:t> element </a:t>
            </a:r>
            <a:r>
              <a:rPr lang="en-US" sz="2100" dirty="0" err="1">
                <a:solidFill>
                  <a:schemeClr val="tx1">
                    <a:alpha val="80000"/>
                  </a:schemeClr>
                </a:solidFill>
              </a:rPr>
              <a:t>nove</a:t>
            </a:r>
            <a:r>
              <a:rPr lang="en-US" sz="21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tx1">
                    <a:alpha val="80000"/>
                  </a:schemeClr>
                </a:solidFill>
              </a:rPr>
              <a:t>množice</a:t>
            </a:r>
            <a:r>
              <a:rPr lang="en-US" sz="2100" dirty="0">
                <a:solidFill>
                  <a:schemeClr val="tx1">
                    <a:alpha val="80000"/>
                  </a:schemeClr>
                </a:solidFill>
              </a:rPr>
              <a:t>(</a:t>
            </a:r>
            <a:r>
              <a:rPr lang="en-US" sz="2100" dirty="0" err="1">
                <a:solidFill>
                  <a:schemeClr val="tx1">
                    <a:alpha val="80000"/>
                  </a:schemeClr>
                </a:solidFill>
              </a:rPr>
              <a:t>drevesa</a:t>
            </a:r>
            <a:r>
              <a:rPr lang="en-US" sz="2100" dirty="0">
                <a:solidFill>
                  <a:schemeClr val="tx1">
                    <a:alpha val="80000"/>
                  </a:schemeClr>
                </a:solidFill>
              </a:rPr>
              <a:t>) in </a:t>
            </a:r>
            <a:r>
              <a:rPr lang="en-US" sz="2100" dirty="0" err="1">
                <a:solidFill>
                  <a:schemeClr val="tx1">
                    <a:alpha val="80000"/>
                  </a:schemeClr>
                </a:solidFill>
              </a:rPr>
              <a:t>tudi</a:t>
            </a:r>
            <a:r>
              <a:rPr lang="en-US" sz="21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tx1">
                    <a:alpha val="80000"/>
                  </a:schemeClr>
                </a:solidFill>
              </a:rPr>
              <a:t>njen</a:t>
            </a:r>
            <a:r>
              <a:rPr lang="en-US" sz="21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tx1">
                    <a:alpha val="80000"/>
                  </a:schemeClr>
                </a:solidFill>
              </a:rPr>
              <a:t>koren</a:t>
            </a:r>
            <a:endParaRPr lang="en-US" sz="2100" dirty="0">
              <a:solidFill>
                <a:schemeClr val="tx1">
                  <a:alpha val="8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100" dirty="0" err="1">
                <a:solidFill>
                  <a:schemeClr val="tx1">
                    <a:alpha val="80000"/>
                  </a:schemeClr>
                </a:solidFill>
              </a:rPr>
              <a:t>x.oče</a:t>
            </a:r>
            <a:r>
              <a:rPr lang="en-US" sz="2100" dirty="0">
                <a:solidFill>
                  <a:schemeClr val="tx1">
                    <a:alpha val="80000"/>
                  </a:schemeClr>
                </a:solidFill>
              </a:rPr>
              <a:t> = x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100" dirty="0" err="1">
                <a:solidFill>
                  <a:schemeClr val="tx1">
                    <a:alpha val="80000"/>
                  </a:schemeClr>
                </a:solidFill>
              </a:rPr>
              <a:t>Velikost</a:t>
            </a:r>
            <a:r>
              <a:rPr lang="en-US" sz="21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tx1">
                    <a:alpha val="80000"/>
                  </a:schemeClr>
                </a:solidFill>
              </a:rPr>
              <a:t>nove</a:t>
            </a:r>
            <a:r>
              <a:rPr lang="en-US" sz="21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tx1">
                    <a:alpha val="80000"/>
                  </a:schemeClr>
                </a:solidFill>
              </a:rPr>
              <a:t>množice</a:t>
            </a:r>
            <a:r>
              <a:rPr lang="en-US" sz="2100" dirty="0">
                <a:solidFill>
                  <a:schemeClr val="tx1">
                    <a:alpha val="80000"/>
                  </a:schemeClr>
                </a:solidFill>
              </a:rPr>
              <a:t> = 1</a:t>
            </a:r>
          </a:p>
        </p:txBody>
      </p:sp>
    </p:spTree>
    <p:extLst>
      <p:ext uri="{BB962C8B-B14F-4D97-AF65-F5344CB8AC3E}">
        <p14:creationId xmlns:p14="http://schemas.microsoft.com/office/powerpoint/2010/main" val="36714477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EB90296-CFE0-401D-9CA3-32966EC4F0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8C9B4EE-7611-4ED9-B356-7BDD377C3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A4F266A-F2F7-47CD-8BBC-E3777E982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0D69C80-8919-4A32-B897-F2A21F940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27B072-CC5B-481B-9719-8CD4C54444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7E134C76-7FB4-4BB7-9322-DD8A4B179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0" name="Snip Single Corner Rectangle 17">
            <a:extLst>
              <a:ext uri="{FF2B5EF4-FFF2-40B4-BE49-F238E27FC236}">
                <a16:creationId xmlns:a16="http://schemas.microsoft.com/office/drawing/2014/main" id="{C0C57804-4F33-4D85-AA3E-DA0F214BBD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"/>
            <a:ext cx="12188825" cy="6857999"/>
          </a:xfrm>
          <a:prstGeom prst="snip1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748912-F184-4A4A-878D-EE30B2B19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685799"/>
            <a:ext cx="8921606" cy="92132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6000" dirty="0" err="1">
                <a:solidFill>
                  <a:schemeClr val="tx2"/>
                </a:solidFill>
              </a:rPr>
              <a:t>Metoda</a:t>
            </a:r>
            <a:r>
              <a:rPr lang="en-US" sz="6000" dirty="0">
                <a:solidFill>
                  <a:schemeClr val="tx2"/>
                </a:solidFill>
              </a:rPr>
              <a:t> </a:t>
            </a:r>
            <a:r>
              <a:rPr lang="en-US" sz="6000" dirty="0" err="1">
                <a:solidFill>
                  <a:schemeClr val="tx2"/>
                </a:solidFill>
              </a:rPr>
              <a:t>poišči</a:t>
            </a:r>
            <a:r>
              <a:rPr lang="en-US" sz="6000" dirty="0">
                <a:solidFill>
                  <a:schemeClr val="tx2"/>
                </a:solidFill>
              </a:rPr>
              <a:t> (find)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E8A751-25DC-4F04-B59B-43852514A0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4211" y="1683325"/>
            <a:ext cx="10113097" cy="410787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Je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metoda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s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katero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poiščemo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koren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množice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v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kateri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se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nahaja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iskani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element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Metoda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sproti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izboljšuje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gozd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/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množice</a:t>
            </a:r>
            <a:endParaRPr lang="en-US" sz="2400" dirty="0">
              <a:solidFill>
                <a:schemeClr val="tx1">
                  <a:alpha val="8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Z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vsakim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klicom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se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spreminjajo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kazalci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za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eno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bolj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“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navzgor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”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proti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korenu</a:t>
            </a:r>
            <a:endParaRPr lang="en-US" sz="2400" dirty="0">
              <a:solidFill>
                <a:schemeClr val="tx1">
                  <a:alpha val="8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Vsak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naslednji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klic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metode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bo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zato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hitrejši</a:t>
            </a:r>
            <a:endParaRPr lang="en-US" sz="2400" dirty="0">
              <a:solidFill>
                <a:schemeClr val="tx1">
                  <a:alpha val="8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S to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metodo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lahko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preverjamo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ali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sta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dva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elementa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v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isti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množici</a:t>
            </a:r>
            <a:endParaRPr lang="en-US" sz="2400" dirty="0">
              <a:solidFill>
                <a:schemeClr val="tx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9390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EB90296-CFE0-401D-9CA3-32966EC4F0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C9B4EE-7611-4ED9-B356-7BDD377C3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A4F266A-F2F7-47CD-8BBC-E3777E982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0D69C80-8919-4A32-B897-F2A21F940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427B072-CC5B-481B-9719-8CD4C54444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7E134C76-7FB4-4BB7-9322-DD8A4B179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4" name="Snip Single Corner Rectangle 17">
            <a:extLst>
              <a:ext uri="{FF2B5EF4-FFF2-40B4-BE49-F238E27FC236}">
                <a16:creationId xmlns:a16="http://schemas.microsoft.com/office/drawing/2014/main" id="{C0C57804-4F33-4D85-AA3E-DA0F214BBD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"/>
            <a:ext cx="12188825" cy="6857999"/>
          </a:xfrm>
          <a:prstGeom prst="snip1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Naslov 5"/>
          <p:cNvSpPr>
            <a:spLocks noGrp="1"/>
          </p:cNvSpPr>
          <p:nvPr>
            <p:ph type="title"/>
          </p:nvPr>
        </p:nvSpPr>
        <p:spPr>
          <a:xfrm>
            <a:off x="684212" y="685799"/>
            <a:ext cx="9605097" cy="91209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6000" dirty="0" err="1">
                <a:solidFill>
                  <a:schemeClr val="tx2"/>
                </a:solidFill>
              </a:rPr>
              <a:t>Metoda</a:t>
            </a:r>
            <a:r>
              <a:rPr lang="en-US" sz="6000" dirty="0">
                <a:solidFill>
                  <a:schemeClr val="tx2"/>
                </a:solidFill>
              </a:rPr>
              <a:t> </a:t>
            </a:r>
            <a:r>
              <a:rPr lang="en-US" sz="6000" dirty="0" err="1">
                <a:solidFill>
                  <a:schemeClr val="tx2"/>
                </a:solidFill>
              </a:rPr>
              <a:t>poišči</a:t>
            </a:r>
            <a:r>
              <a:rPr lang="en-US" sz="6000" dirty="0">
                <a:solidFill>
                  <a:schemeClr val="tx2"/>
                </a:solidFill>
              </a:rPr>
              <a:t> (find)</a:t>
            </a:r>
          </a:p>
        </p:txBody>
      </p:sp>
      <p:sp>
        <p:nvSpPr>
          <p:cNvPr id="7" name="Označba mesta besedila 6"/>
          <p:cNvSpPr>
            <a:spLocks noGrp="1"/>
          </p:cNvSpPr>
          <p:nvPr>
            <p:ph type="body" idx="1"/>
          </p:nvPr>
        </p:nvSpPr>
        <p:spPr>
          <a:xfrm>
            <a:off x="684211" y="1801091"/>
            <a:ext cx="9697461" cy="399010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000" b="1" dirty="0" err="1">
                <a:solidFill>
                  <a:schemeClr val="tx1">
                    <a:alpha val="80000"/>
                  </a:schemeClr>
                </a:solidFill>
              </a:rPr>
              <a:t>Algoritem</a:t>
            </a:r>
            <a:r>
              <a:rPr lang="en-US" sz="20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tx1">
                    <a:alpha val="80000"/>
                  </a:schemeClr>
                </a:solidFill>
              </a:rPr>
              <a:t>iskanja</a:t>
            </a:r>
            <a:r>
              <a:rPr lang="en-US" sz="2000" b="1" dirty="0">
                <a:solidFill>
                  <a:schemeClr val="tx1">
                    <a:alpha val="80000"/>
                  </a:schemeClr>
                </a:solidFill>
              </a:rPr>
              <a:t>; find(x):</a:t>
            </a:r>
          </a:p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Preveri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ali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je x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sam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svoj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oče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.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Če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je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skoči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na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6,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če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ni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pojdi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na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2</a:t>
            </a:r>
          </a:p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Y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naj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bo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oče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od x (y=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x.oce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)</a:t>
            </a:r>
          </a:p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Očeta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od x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nastavimo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na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očeta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od y (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x.oce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=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y.oce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)</a:t>
            </a:r>
          </a:p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X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postavimo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na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y (x=y)</a:t>
            </a:r>
          </a:p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Pojdi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nazaj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na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1</a:t>
            </a:r>
          </a:p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Vrni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x (Return x)</a:t>
            </a:r>
          </a:p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0326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EB90296-CFE0-401D-9CA3-32966EC4F0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C9B4EE-7611-4ED9-B356-7BDD377C3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A4F266A-F2F7-47CD-8BBC-E3777E982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0D69C80-8919-4A32-B897-F2A21F940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427B072-CC5B-481B-9719-8CD4C54444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7E134C76-7FB4-4BB7-9322-DD8A4B179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4" name="Snip Single Corner Rectangle 17">
            <a:extLst>
              <a:ext uri="{FF2B5EF4-FFF2-40B4-BE49-F238E27FC236}">
                <a16:creationId xmlns:a16="http://schemas.microsoft.com/office/drawing/2014/main" id="{C0C57804-4F33-4D85-AA3E-DA0F214BBD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"/>
            <a:ext cx="12188825" cy="6857999"/>
          </a:xfrm>
          <a:prstGeom prst="snip1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Naslov 5"/>
          <p:cNvSpPr>
            <a:spLocks noGrp="1"/>
          </p:cNvSpPr>
          <p:nvPr>
            <p:ph type="title"/>
          </p:nvPr>
        </p:nvSpPr>
        <p:spPr>
          <a:xfrm>
            <a:off x="338354" y="372533"/>
            <a:ext cx="9235643" cy="884383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6000" dirty="0" err="1">
                <a:solidFill>
                  <a:schemeClr val="tx2"/>
                </a:solidFill>
              </a:rPr>
              <a:t>Metoda</a:t>
            </a:r>
            <a:r>
              <a:rPr lang="en-US" sz="6000" dirty="0">
                <a:solidFill>
                  <a:schemeClr val="tx2"/>
                </a:solidFill>
              </a:rPr>
              <a:t> </a:t>
            </a:r>
            <a:r>
              <a:rPr lang="en-US" sz="6000" dirty="0" err="1">
                <a:solidFill>
                  <a:schemeClr val="tx2"/>
                </a:solidFill>
              </a:rPr>
              <a:t>unijA</a:t>
            </a:r>
            <a:r>
              <a:rPr lang="en-US" sz="6000" dirty="0">
                <a:solidFill>
                  <a:schemeClr val="tx2"/>
                </a:solidFill>
              </a:rPr>
              <a:t> (union)</a:t>
            </a:r>
          </a:p>
        </p:txBody>
      </p:sp>
      <p:sp>
        <p:nvSpPr>
          <p:cNvPr id="7" name="Označba mesta besedila 6"/>
          <p:cNvSpPr>
            <a:spLocks noGrp="1"/>
          </p:cNvSpPr>
          <p:nvPr>
            <p:ph type="body" idx="1"/>
          </p:nvPr>
        </p:nvSpPr>
        <p:spPr>
          <a:xfrm>
            <a:off x="391421" y="1362747"/>
            <a:ext cx="10305843" cy="492375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Unija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združi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dve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množici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v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eno</a:t>
            </a:r>
            <a:endParaRPr lang="en-US" sz="2400" dirty="0">
              <a:solidFill>
                <a:schemeClr val="tx1">
                  <a:alpha val="8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Koren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ene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od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množic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bo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postal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koren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nastale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množice</a:t>
            </a:r>
            <a:endParaRPr lang="en-US" sz="2400" dirty="0">
              <a:solidFill>
                <a:schemeClr val="tx1">
                  <a:alpha val="8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Kateri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koren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pa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izberemo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Kako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definirati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funkcijo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Union?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Je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važno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katero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drevo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postane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pod-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drevo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drugega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Recimo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, da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definirano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funkcijo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tako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da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bo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“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levo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”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drevo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postalo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poddrevo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“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desnega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” (Union(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x,y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))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Slaba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definicija</a:t>
            </a:r>
            <a:endParaRPr lang="en-US" sz="2400" dirty="0">
              <a:solidFill>
                <a:schemeClr val="tx1">
                  <a:alpha val="8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Drevo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z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manj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elementi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bo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postalo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poddrevo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oz.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koren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drevesa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z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več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elementov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bo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postal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koren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novega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drevesa</a:t>
            </a:r>
            <a:endParaRPr lang="en-US" sz="2400" dirty="0">
              <a:solidFill>
                <a:schemeClr val="tx1">
                  <a:alpha val="8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>
                  <a:alpha val="8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>
                  <a:alpha val="8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100" dirty="0">
              <a:solidFill>
                <a:schemeClr val="tx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269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EB90296-CFE0-401D-9CA3-32966EC4F0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C9B4EE-7611-4ED9-B356-7BDD377C3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A4F266A-F2F7-47CD-8BBC-E3777E982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0D69C80-8919-4A32-B897-F2A21F940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427B072-CC5B-481B-9719-8CD4C54444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7E134C76-7FB4-4BB7-9322-DD8A4B179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4" name="Snip Single Corner Rectangle 17">
            <a:extLst>
              <a:ext uri="{FF2B5EF4-FFF2-40B4-BE49-F238E27FC236}">
                <a16:creationId xmlns:a16="http://schemas.microsoft.com/office/drawing/2014/main" id="{C0C57804-4F33-4D85-AA3E-DA0F214BBD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"/>
            <a:ext cx="12188825" cy="6857999"/>
          </a:xfrm>
          <a:prstGeom prst="snip1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Naslov 5"/>
          <p:cNvSpPr>
            <a:spLocks noGrp="1"/>
          </p:cNvSpPr>
          <p:nvPr>
            <p:ph type="title"/>
          </p:nvPr>
        </p:nvSpPr>
        <p:spPr>
          <a:xfrm>
            <a:off x="684212" y="685799"/>
            <a:ext cx="9420370" cy="99060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6000" dirty="0" err="1">
                <a:solidFill>
                  <a:schemeClr val="tx2"/>
                </a:solidFill>
              </a:rPr>
              <a:t>Metoda</a:t>
            </a:r>
            <a:r>
              <a:rPr lang="en-US" sz="6000" dirty="0">
                <a:solidFill>
                  <a:schemeClr val="tx2"/>
                </a:solidFill>
              </a:rPr>
              <a:t> </a:t>
            </a:r>
            <a:r>
              <a:rPr lang="en-US" sz="6000" dirty="0" err="1">
                <a:solidFill>
                  <a:schemeClr val="tx2"/>
                </a:solidFill>
              </a:rPr>
              <a:t>unijA</a:t>
            </a:r>
            <a:r>
              <a:rPr lang="en-US" sz="6000" dirty="0">
                <a:solidFill>
                  <a:schemeClr val="tx2"/>
                </a:solidFill>
              </a:rPr>
              <a:t> (union)</a:t>
            </a:r>
          </a:p>
        </p:txBody>
      </p:sp>
      <p:sp>
        <p:nvSpPr>
          <p:cNvPr id="7" name="Označba mesta besedila 6"/>
          <p:cNvSpPr>
            <a:spLocks noGrp="1"/>
          </p:cNvSpPr>
          <p:nvPr>
            <p:ph type="body" idx="1"/>
          </p:nvPr>
        </p:nvSpPr>
        <p:spPr>
          <a:xfrm>
            <a:off x="684212" y="1676400"/>
            <a:ext cx="9802956" cy="41148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100" b="1" dirty="0" err="1">
                <a:solidFill>
                  <a:schemeClr val="tx1">
                    <a:alpha val="80000"/>
                  </a:schemeClr>
                </a:solidFill>
              </a:rPr>
              <a:t>Algoritem</a:t>
            </a:r>
            <a:r>
              <a:rPr lang="en-US" sz="2100" b="1" dirty="0">
                <a:solidFill>
                  <a:schemeClr val="tx1">
                    <a:alpha val="80000"/>
                  </a:schemeClr>
                </a:solidFill>
              </a:rPr>
              <a:t> Union(x, y):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100" dirty="0" err="1">
                <a:solidFill>
                  <a:schemeClr val="tx1">
                    <a:alpha val="80000"/>
                  </a:schemeClr>
                </a:solidFill>
              </a:rPr>
              <a:t>Uporabimo</a:t>
            </a:r>
            <a:r>
              <a:rPr lang="en-US" sz="2100" dirty="0">
                <a:solidFill>
                  <a:schemeClr val="tx1">
                    <a:alpha val="80000"/>
                  </a:schemeClr>
                </a:solidFill>
              </a:rPr>
              <a:t> find(x) in find(y); </a:t>
            </a:r>
            <a:r>
              <a:rPr lang="en-US" sz="2100" dirty="0" err="1">
                <a:solidFill>
                  <a:schemeClr val="tx1">
                    <a:alpha val="80000"/>
                  </a:schemeClr>
                </a:solidFill>
              </a:rPr>
              <a:t>označimo</a:t>
            </a:r>
            <a:r>
              <a:rPr lang="en-US" sz="21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tx1">
                    <a:alpha val="80000"/>
                  </a:schemeClr>
                </a:solidFill>
              </a:rPr>
              <a:t>korena</a:t>
            </a:r>
            <a:r>
              <a:rPr lang="en-US" sz="2100" dirty="0">
                <a:solidFill>
                  <a:schemeClr val="tx1">
                    <a:alpha val="80000"/>
                  </a:schemeClr>
                </a:solidFill>
              </a:rPr>
              <a:t> z x’ in y’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100" dirty="0" err="1">
                <a:solidFill>
                  <a:schemeClr val="tx1">
                    <a:alpha val="80000"/>
                  </a:schemeClr>
                </a:solidFill>
              </a:rPr>
              <a:t>Če</a:t>
            </a:r>
            <a:r>
              <a:rPr lang="en-US" sz="21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tx1">
                    <a:alpha val="80000"/>
                  </a:schemeClr>
                </a:solidFill>
              </a:rPr>
              <a:t>sta</a:t>
            </a:r>
            <a:r>
              <a:rPr lang="en-US" sz="21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tx1">
                    <a:alpha val="80000"/>
                  </a:schemeClr>
                </a:solidFill>
              </a:rPr>
              <a:t>enaka</a:t>
            </a:r>
            <a:r>
              <a:rPr lang="en-US" sz="2100" dirty="0">
                <a:solidFill>
                  <a:schemeClr val="tx1">
                    <a:alpha val="80000"/>
                  </a:schemeClr>
                </a:solidFill>
              </a:rPr>
              <a:t> je </a:t>
            </a:r>
            <a:r>
              <a:rPr lang="en-US" sz="2100" dirty="0" err="1">
                <a:solidFill>
                  <a:schemeClr val="tx1">
                    <a:alpha val="80000"/>
                  </a:schemeClr>
                </a:solidFill>
              </a:rPr>
              <a:t>algoritma</a:t>
            </a:r>
            <a:r>
              <a:rPr lang="en-US" sz="21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tx1">
                    <a:alpha val="80000"/>
                  </a:schemeClr>
                </a:solidFill>
              </a:rPr>
              <a:t>konec</a:t>
            </a:r>
            <a:endParaRPr lang="en-US" sz="2100" dirty="0">
              <a:solidFill>
                <a:schemeClr val="tx1">
                  <a:alpha val="8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100" dirty="0" err="1">
                <a:solidFill>
                  <a:schemeClr val="tx1">
                    <a:alpha val="80000"/>
                  </a:schemeClr>
                </a:solidFill>
              </a:rPr>
              <a:t>Če</a:t>
            </a:r>
            <a:r>
              <a:rPr lang="en-US" sz="2100" dirty="0">
                <a:solidFill>
                  <a:schemeClr val="tx1">
                    <a:alpha val="80000"/>
                  </a:schemeClr>
                </a:solidFill>
              </a:rPr>
              <a:t> je </a:t>
            </a:r>
            <a:r>
              <a:rPr lang="en-US" sz="2100" dirty="0" err="1">
                <a:solidFill>
                  <a:schemeClr val="tx1">
                    <a:alpha val="80000"/>
                  </a:schemeClr>
                </a:solidFill>
              </a:rPr>
              <a:t>velikost</a:t>
            </a:r>
            <a:r>
              <a:rPr lang="en-US" sz="21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tx1">
                    <a:alpha val="80000"/>
                  </a:schemeClr>
                </a:solidFill>
              </a:rPr>
              <a:t>drevesa</a:t>
            </a:r>
            <a:r>
              <a:rPr lang="en-US" sz="2100" dirty="0">
                <a:solidFill>
                  <a:schemeClr val="tx1">
                    <a:alpha val="80000"/>
                  </a:schemeClr>
                </a:solidFill>
              </a:rPr>
              <a:t> od x’ </a:t>
            </a:r>
            <a:r>
              <a:rPr lang="en-US" sz="2100" dirty="0" err="1">
                <a:solidFill>
                  <a:schemeClr val="tx1">
                    <a:alpha val="80000"/>
                  </a:schemeClr>
                </a:solidFill>
              </a:rPr>
              <a:t>večje</a:t>
            </a:r>
            <a:r>
              <a:rPr lang="en-US" sz="2100" dirty="0">
                <a:solidFill>
                  <a:schemeClr val="tx1">
                    <a:alpha val="80000"/>
                  </a:schemeClr>
                </a:solidFill>
              </a:rPr>
              <a:t> od </a:t>
            </a:r>
            <a:r>
              <a:rPr lang="en-US" sz="2100" dirty="0" err="1">
                <a:solidFill>
                  <a:schemeClr val="tx1">
                    <a:alpha val="80000"/>
                  </a:schemeClr>
                </a:solidFill>
              </a:rPr>
              <a:t>velikosti</a:t>
            </a:r>
            <a:r>
              <a:rPr lang="en-US" sz="21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tx1">
                    <a:alpha val="80000"/>
                  </a:schemeClr>
                </a:solidFill>
              </a:rPr>
              <a:t>drevesa</a:t>
            </a:r>
            <a:r>
              <a:rPr lang="en-US" sz="2100" dirty="0">
                <a:solidFill>
                  <a:schemeClr val="tx1">
                    <a:alpha val="80000"/>
                  </a:schemeClr>
                </a:solidFill>
              </a:rPr>
              <a:t> od y’, </a:t>
            </a:r>
            <a:r>
              <a:rPr lang="en-US" sz="2100" dirty="0" err="1">
                <a:solidFill>
                  <a:schemeClr val="tx1">
                    <a:alpha val="80000"/>
                  </a:schemeClr>
                </a:solidFill>
              </a:rPr>
              <a:t>potem</a:t>
            </a:r>
            <a:r>
              <a:rPr lang="en-US" sz="21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tx1">
                    <a:alpha val="80000"/>
                  </a:schemeClr>
                </a:solidFill>
              </a:rPr>
              <a:t>nastavimo</a:t>
            </a:r>
            <a:r>
              <a:rPr lang="en-US" sz="2100" dirty="0">
                <a:solidFill>
                  <a:schemeClr val="tx1">
                    <a:alpha val="80000"/>
                  </a:schemeClr>
                </a:solidFill>
              </a:rPr>
              <a:t> y’.</a:t>
            </a:r>
            <a:r>
              <a:rPr lang="en-US" sz="2100" dirty="0" err="1">
                <a:solidFill>
                  <a:schemeClr val="tx1">
                    <a:alpha val="80000"/>
                  </a:schemeClr>
                </a:solidFill>
              </a:rPr>
              <a:t>oče</a:t>
            </a:r>
            <a:r>
              <a:rPr lang="en-US" sz="2100" dirty="0">
                <a:solidFill>
                  <a:schemeClr val="tx1">
                    <a:alpha val="80000"/>
                  </a:schemeClr>
                </a:solidFill>
              </a:rPr>
              <a:t> = x’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100" dirty="0" err="1">
                <a:solidFill>
                  <a:schemeClr val="tx1">
                    <a:alpha val="80000"/>
                  </a:schemeClr>
                </a:solidFill>
              </a:rPr>
              <a:t>Če</a:t>
            </a:r>
            <a:r>
              <a:rPr lang="en-US" sz="2100" dirty="0">
                <a:solidFill>
                  <a:schemeClr val="tx1">
                    <a:alpha val="80000"/>
                  </a:schemeClr>
                </a:solidFill>
              </a:rPr>
              <a:t> 3 ne </a:t>
            </a:r>
            <a:r>
              <a:rPr lang="en-US" sz="2100" dirty="0" err="1">
                <a:solidFill>
                  <a:schemeClr val="tx1">
                    <a:alpha val="80000"/>
                  </a:schemeClr>
                </a:solidFill>
              </a:rPr>
              <a:t>drži</a:t>
            </a:r>
            <a:r>
              <a:rPr lang="en-US" sz="2100" dirty="0">
                <a:solidFill>
                  <a:schemeClr val="tx1">
                    <a:alpha val="80000"/>
                  </a:schemeClr>
                </a:solidFill>
              </a:rPr>
              <a:t>, </a:t>
            </a:r>
            <a:r>
              <a:rPr lang="en-US" sz="2100" dirty="0" err="1">
                <a:solidFill>
                  <a:schemeClr val="tx1">
                    <a:alpha val="80000"/>
                  </a:schemeClr>
                </a:solidFill>
              </a:rPr>
              <a:t>potem</a:t>
            </a:r>
            <a:r>
              <a:rPr lang="en-US" sz="21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tx1">
                    <a:alpha val="80000"/>
                  </a:schemeClr>
                </a:solidFill>
              </a:rPr>
              <a:t>nastavimo</a:t>
            </a:r>
            <a:r>
              <a:rPr lang="en-US" sz="2100" dirty="0">
                <a:solidFill>
                  <a:schemeClr val="tx1">
                    <a:alpha val="80000"/>
                  </a:schemeClr>
                </a:solidFill>
              </a:rPr>
              <a:t> x’.</a:t>
            </a:r>
            <a:r>
              <a:rPr lang="en-US" sz="2100" dirty="0" err="1">
                <a:solidFill>
                  <a:schemeClr val="tx1">
                    <a:alpha val="80000"/>
                  </a:schemeClr>
                </a:solidFill>
              </a:rPr>
              <a:t>oče</a:t>
            </a:r>
            <a:r>
              <a:rPr lang="en-US" sz="2100" dirty="0">
                <a:solidFill>
                  <a:schemeClr val="tx1">
                    <a:alpha val="80000"/>
                  </a:schemeClr>
                </a:solidFill>
              </a:rPr>
              <a:t> = y’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100" dirty="0" err="1">
                <a:solidFill>
                  <a:schemeClr val="tx1">
                    <a:alpha val="80000"/>
                  </a:schemeClr>
                </a:solidFill>
              </a:rPr>
              <a:t>Povečamo</a:t>
            </a:r>
            <a:r>
              <a:rPr lang="en-US" sz="21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tx1">
                    <a:alpha val="80000"/>
                  </a:schemeClr>
                </a:solidFill>
              </a:rPr>
              <a:t>velikost</a:t>
            </a:r>
            <a:r>
              <a:rPr lang="en-US" sz="21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tx1">
                    <a:alpha val="80000"/>
                  </a:schemeClr>
                </a:solidFill>
              </a:rPr>
              <a:t>drevesa</a:t>
            </a:r>
            <a:r>
              <a:rPr lang="en-US" sz="2100" dirty="0">
                <a:solidFill>
                  <a:schemeClr val="tx1">
                    <a:alpha val="80000"/>
                  </a:schemeClr>
                </a:solidFill>
              </a:rPr>
              <a:t> x’ za </a:t>
            </a:r>
            <a:r>
              <a:rPr lang="en-US" sz="2100" dirty="0" err="1">
                <a:solidFill>
                  <a:schemeClr val="tx1">
                    <a:alpha val="80000"/>
                  </a:schemeClr>
                </a:solidFill>
              </a:rPr>
              <a:t>število</a:t>
            </a:r>
            <a:r>
              <a:rPr lang="en-US" sz="21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tx1">
                    <a:alpha val="80000"/>
                  </a:schemeClr>
                </a:solidFill>
              </a:rPr>
              <a:t>elementov</a:t>
            </a:r>
            <a:r>
              <a:rPr lang="en-US" sz="2100" dirty="0">
                <a:solidFill>
                  <a:schemeClr val="tx1">
                    <a:alpha val="80000"/>
                  </a:schemeClr>
                </a:solidFill>
              </a:rPr>
              <a:t> v y’</a:t>
            </a:r>
          </a:p>
          <a:p>
            <a:pPr marL="457200" indent="-457200">
              <a:buFont typeface="+mj-lt"/>
              <a:buAutoNum type="arabicPeriod"/>
            </a:pPr>
            <a:endParaRPr lang="en-US" sz="2100" dirty="0">
              <a:solidFill>
                <a:schemeClr val="tx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3834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EB90296-CFE0-401D-9CA3-32966EC4F0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C9B4EE-7611-4ED9-B356-7BDD377C3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A4F266A-F2F7-47CD-8BBC-E3777E982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0D69C80-8919-4A32-B897-F2A21F940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427B072-CC5B-481B-9719-8CD4C54444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7E134C76-7FB4-4BB7-9322-DD8A4B179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4" name="Snip Single Corner Rectangle 17">
            <a:extLst>
              <a:ext uri="{FF2B5EF4-FFF2-40B4-BE49-F238E27FC236}">
                <a16:creationId xmlns:a16="http://schemas.microsoft.com/office/drawing/2014/main" id="{C0C57804-4F33-4D85-AA3E-DA0F214BBD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"/>
            <a:ext cx="12188825" cy="6857999"/>
          </a:xfrm>
          <a:prstGeom prst="snip1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Naslov 5"/>
          <p:cNvSpPr>
            <a:spLocks noGrp="1"/>
          </p:cNvSpPr>
          <p:nvPr>
            <p:ph type="title"/>
          </p:nvPr>
        </p:nvSpPr>
        <p:spPr>
          <a:xfrm>
            <a:off x="684212" y="685799"/>
            <a:ext cx="9337243" cy="77354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6000" dirty="0" err="1">
                <a:solidFill>
                  <a:schemeClr val="tx2"/>
                </a:solidFill>
              </a:rPr>
              <a:t>Časovna</a:t>
            </a:r>
            <a:r>
              <a:rPr lang="en-US" sz="6000" dirty="0">
                <a:solidFill>
                  <a:schemeClr val="tx2"/>
                </a:solidFill>
              </a:rPr>
              <a:t> </a:t>
            </a:r>
            <a:r>
              <a:rPr lang="en-US" sz="6000" dirty="0" err="1">
                <a:solidFill>
                  <a:schemeClr val="tx2"/>
                </a:solidFill>
              </a:rPr>
              <a:t>zahtevnost</a:t>
            </a:r>
            <a:endParaRPr lang="en-US" sz="6000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Označba mesta besedila 6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84212" y="1447801"/>
                <a:ext cx="9796882" cy="4616569"/>
              </a:xfrm>
            </p:spPr>
            <p:txBody>
              <a:bodyPr vert="horz" lIns="91440" tIns="45720" rIns="91440" bIns="45720" rtlCol="0" anchor="t">
                <a:normAutofit/>
              </a:bodyPr>
              <a:lstStyle/>
              <a:p>
                <a:r>
                  <a:rPr lang="en-US" sz="2100" dirty="0">
                    <a:solidFill>
                      <a:schemeClr val="tx1">
                        <a:alpha val="80000"/>
                      </a:schemeClr>
                    </a:solidFill>
                  </a:rPr>
                  <a:t>n-</a:t>
                </a:r>
                <a:r>
                  <a:rPr lang="en-US" sz="2100" dirty="0" err="1">
                    <a:solidFill>
                      <a:schemeClr val="tx1">
                        <a:alpha val="80000"/>
                      </a:schemeClr>
                    </a:solidFill>
                  </a:rPr>
                  <a:t>št</a:t>
                </a:r>
                <a:r>
                  <a:rPr lang="en-US" sz="21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100" dirty="0" err="1">
                    <a:solidFill>
                      <a:schemeClr val="tx1">
                        <a:alpha val="80000"/>
                      </a:schemeClr>
                    </a:solidFill>
                  </a:rPr>
                  <a:t>elementov</a:t>
                </a:r>
                <a:r>
                  <a:rPr lang="en-US" sz="2100" dirty="0">
                    <a:solidFill>
                      <a:schemeClr val="tx1">
                        <a:alpha val="80000"/>
                      </a:schemeClr>
                    </a:solidFill>
                  </a:rPr>
                  <a:t>, m-</a:t>
                </a:r>
                <a:r>
                  <a:rPr lang="en-US" sz="2100" dirty="0" err="1">
                    <a:solidFill>
                      <a:schemeClr val="tx1">
                        <a:alpha val="80000"/>
                      </a:schemeClr>
                    </a:solidFill>
                  </a:rPr>
                  <a:t>št</a:t>
                </a:r>
                <a:r>
                  <a:rPr lang="en-US" sz="21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100" dirty="0" err="1">
                    <a:solidFill>
                      <a:schemeClr val="tx1">
                        <a:alpha val="80000"/>
                      </a:schemeClr>
                    </a:solidFill>
                  </a:rPr>
                  <a:t>klicev</a:t>
                </a:r>
                <a:r>
                  <a:rPr lang="en-US" sz="2100" dirty="0">
                    <a:solidFill>
                      <a:schemeClr val="tx1">
                        <a:alpha val="80000"/>
                      </a:schemeClr>
                    </a:solidFill>
                  </a:rPr>
                  <a:t> Find </a:t>
                </a:r>
                <a:r>
                  <a:rPr lang="en-US" sz="2100" dirty="0" err="1">
                    <a:solidFill>
                      <a:schemeClr val="tx1">
                        <a:alpha val="80000"/>
                      </a:schemeClr>
                    </a:solidFill>
                  </a:rPr>
                  <a:t>ali</a:t>
                </a:r>
                <a:r>
                  <a:rPr lang="en-US" sz="2100" dirty="0">
                    <a:solidFill>
                      <a:schemeClr val="tx1">
                        <a:alpha val="80000"/>
                      </a:schemeClr>
                    </a:solidFill>
                  </a:rPr>
                  <a:t> Union</a:t>
                </a:r>
              </a:p>
              <a:p>
                <a:endParaRPr lang="en-US" sz="2100" dirty="0">
                  <a:solidFill>
                    <a:schemeClr val="tx1">
                      <a:alpha val="80000"/>
                    </a:schemeClr>
                  </a:solidFill>
                </a:endParaRPr>
              </a:p>
              <a:p>
                <a:r>
                  <a:rPr lang="en-US" sz="2100" dirty="0">
                    <a:solidFill>
                      <a:schemeClr val="tx1">
                        <a:alpha val="80000"/>
                      </a:schemeClr>
                    </a:solidFill>
                  </a:rPr>
                  <a:t>Z </a:t>
                </a:r>
                <a:r>
                  <a:rPr lang="en-US" sz="2100" dirty="0" err="1">
                    <a:solidFill>
                      <a:schemeClr val="tx1">
                        <a:alpha val="80000"/>
                      </a:schemeClr>
                    </a:solidFill>
                  </a:rPr>
                  <a:t>uporabo</a:t>
                </a:r>
                <a:r>
                  <a:rPr lang="en-US" sz="21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100" dirty="0" err="1">
                    <a:solidFill>
                      <a:schemeClr val="tx1">
                        <a:alpha val="80000"/>
                      </a:schemeClr>
                    </a:solidFill>
                  </a:rPr>
                  <a:t>spreminjanja</a:t>
                </a:r>
                <a:r>
                  <a:rPr lang="en-US" sz="2100" dirty="0">
                    <a:solidFill>
                      <a:schemeClr val="tx1">
                        <a:alpha val="80000"/>
                      </a:schemeClr>
                    </a:solidFill>
                  </a:rPr>
                  <a:t>  </a:t>
                </a:r>
                <a:r>
                  <a:rPr lang="en-US" sz="2100" dirty="0" err="1">
                    <a:solidFill>
                      <a:schemeClr val="tx1">
                        <a:alpha val="80000"/>
                      </a:schemeClr>
                    </a:solidFill>
                  </a:rPr>
                  <a:t>kazalcev</a:t>
                </a:r>
                <a:r>
                  <a:rPr lang="en-US" sz="2100" dirty="0">
                    <a:solidFill>
                      <a:schemeClr val="tx1">
                        <a:alpha val="80000"/>
                      </a:schemeClr>
                    </a:solidFill>
                  </a:rPr>
                  <a:t> in </a:t>
                </a:r>
                <a:r>
                  <a:rPr lang="en-US" sz="2100" dirty="0" err="1">
                    <a:solidFill>
                      <a:schemeClr val="tx1">
                        <a:alpha val="80000"/>
                      </a:schemeClr>
                    </a:solidFill>
                  </a:rPr>
                  <a:t>združevanja</a:t>
                </a:r>
                <a:r>
                  <a:rPr lang="en-US" sz="2100" dirty="0">
                    <a:solidFill>
                      <a:schemeClr val="tx1">
                        <a:alpha val="80000"/>
                      </a:schemeClr>
                    </a:solidFill>
                  </a:rPr>
                  <a:t> glede </a:t>
                </a:r>
                <a:r>
                  <a:rPr lang="en-US" sz="2100" dirty="0" err="1">
                    <a:solidFill>
                      <a:schemeClr val="tx1">
                        <a:alpha val="80000"/>
                      </a:schemeClr>
                    </a:solidFill>
                  </a:rPr>
                  <a:t>na</a:t>
                </a:r>
                <a:r>
                  <a:rPr lang="en-US" sz="21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100" dirty="0" err="1">
                    <a:solidFill>
                      <a:schemeClr val="tx1">
                        <a:alpha val="80000"/>
                      </a:schemeClr>
                    </a:solidFill>
                  </a:rPr>
                  <a:t>velikost</a:t>
                </a:r>
                <a:r>
                  <a:rPr lang="en-US" sz="21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100" dirty="0" err="1">
                    <a:solidFill>
                      <a:schemeClr val="tx1">
                        <a:alpha val="80000"/>
                      </a:schemeClr>
                    </a:solidFill>
                  </a:rPr>
                  <a:t>lahko</a:t>
                </a:r>
                <a:r>
                  <a:rPr lang="en-US" sz="2100" dirty="0">
                    <a:solidFill>
                      <a:schemeClr val="tx1">
                        <a:alpha val="80000"/>
                      </a:schemeClr>
                    </a:solidFill>
                  </a:rPr>
                  <a:t> z m </a:t>
                </a:r>
                <a:r>
                  <a:rPr lang="en-US" sz="2100" dirty="0" err="1">
                    <a:solidFill>
                      <a:schemeClr val="tx1">
                        <a:alpha val="80000"/>
                      </a:schemeClr>
                    </a:solidFill>
                  </a:rPr>
                  <a:t>operacijami</a:t>
                </a:r>
                <a:r>
                  <a:rPr lang="en-US" sz="2100" dirty="0">
                    <a:solidFill>
                      <a:schemeClr val="tx1">
                        <a:alpha val="80000"/>
                      </a:schemeClr>
                    </a:solidFill>
                  </a:rPr>
                  <a:t> Union </a:t>
                </a:r>
                <a:r>
                  <a:rPr lang="en-US" sz="2100" dirty="0" err="1">
                    <a:solidFill>
                      <a:schemeClr val="tx1">
                        <a:alpha val="80000"/>
                      </a:schemeClr>
                    </a:solidFill>
                  </a:rPr>
                  <a:t>ali</a:t>
                </a:r>
                <a:r>
                  <a:rPr lang="en-US" sz="2100" dirty="0">
                    <a:solidFill>
                      <a:schemeClr val="tx1">
                        <a:alpha val="80000"/>
                      </a:schemeClr>
                    </a:solidFill>
                  </a:rPr>
                  <a:t> Find </a:t>
                </a:r>
                <a:r>
                  <a:rPr lang="en-US" sz="2100" dirty="0" err="1">
                    <a:solidFill>
                      <a:schemeClr val="tx1">
                        <a:alpha val="80000"/>
                      </a:schemeClr>
                    </a:solidFill>
                  </a:rPr>
                  <a:t>Pridemo</a:t>
                </a:r>
                <a:r>
                  <a:rPr lang="en-US" sz="2100" dirty="0">
                    <a:solidFill>
                      <a:schemeClr val="tx1">
                        <a:alpha val="80000"/>
                      </a:schemeClr>
                    </a:solidFill>
                  </a:rPr>
                  <a:t> do </a:t>
                </a:r>
                <a14:m>
                  <m:oMath xmlns:m="http://schemas.openxmlformats.org/officeDocument/2006/math">
                    <m:r>
                      <a:rPr lang="en-US" sz="2100" i="1" smtClean="0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100" b="0" i="1" smtClean="0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100" b="0" i="1" smtClean="0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100" b="0" i="1" smtClean="0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sz="2100" b="0" i="1" smtClean="0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𝑙𝑜𝑔</m:t>
                    </m:r>
                  </m:oMath>
                </a14:m>
                <a:r>
                  <a:rPr lang="en-US" sz="2100" dirty="0">
                    <a:solidFill>
                      <a:schemeClr val="tx1">
                        <a:alpha val="80000"/>
                      </a:schemeClr>
                    </a:solidFill>
                  </a:rPr>
                  <a:t>*</a:t>
                </a:r>
                <a14:m>
                  <m:oMath xmlns:m="http://schemas.openxmlformats.org/officeDocument/2006/math">
                    <m:r>
                      <a:rPr lang="en-US" sz="2100" b="0" i="1" dirty="0" smtClean="0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100" b="0" i="1" dirty="0" smtClean="0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100" dirty="0">
                  <a:solidFill>
                    <a:schemeClr val="tx1">
                      <a:alpha val="80000"/>
                    </a:schemeClr>
                  </a:solidFill>
                </a:endParaRPr>
              </a:p>
              <a:p>
                <a:endParaRPr lang="en-US" sz="2100" dirty="0">
                  <a:solidFill>
                    <a:schemeClr val="tx1">
                      <a:alpha val="80000"/>
                    </a:schemeClr>
                  </a:solidFill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100" b="0" i="1" smtClean="0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𝑙𝑜𝑔</m:t>
                    </m:r>
                  </m:oMath>
                </a14:m>
                <a:r>
                  <a:rPr lang="en-US" sz="2100" dirty="0">
                    <a:solidFill>
                      <a:schemeClr val="tx1">
                        <a:alpha val="80000"/>
                      </a:schemeClr>
                    </a:solidFill>
                  </a:rPr>
                  <a:t>* je </a:t>
                </a:r>
                <a:r>
                  <a:rPr lang="en-US" sz="2100" dirty="0" err="1">
                    <a:solidFill>
                      <a:schemeClr val="tx1">
                        <a:alpha val="80000"/>
                      </a:schemeClr>
                    </a:solidFill>
                  </a:rPr>
                  <a:t>iterativni</a:t>
                </a:r>
                <a:r>
                  <a:rPr lang="en-US" sz="21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100" dirty="0" err="1">
                    <a:solidFill>
                      <a:schemeClr val="tx1">
                        <a:alpha val="80000"/>
                      </a:schemeClr>
                    </a:solidFill>
                  </a:rPr>
                  <a:t>logaritem</a:t>
                </a:r>
                <a:r>
                  <a:rPr lang="en-US" sz="2100" dirty="0">
                    <a:solidFill>
                      <a:schemeClr val="tx1">
                        <a:alpha val="80000"/>
                      </a:schemeClr>
                    </a:solidFill>
                  </a:rPr>
                  <a:t>. To je </a:t>
                </a:r>
                <a:r>
                  <a:rPr lang="en-US" sz="2100" dirty="0" err="1">
                    <a:solidFill>
                      <a:schemeClr val="tx1">
                        <a:alpha val="80000"/>
                      </a:schemeClr>
                    </a:solidFill>
                  </a:rPr>
                  <a:t>število</a:t>
                </a:r>
                <a:r>
                  <a:rPr lang="en-US" sz="21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100" dirty="0" err="1">
                    <a:solidFill>
                      <a:schemeClr val="tx1">
                        <a:alpha val="80000"/>
                      </a:schemeClr>
                    </a:solidFill>
                  </a:rPr>
                  <a:t>iterativnih</a:t>
                </a:r>
                <a:r>
                  <a:rPr lang="en-US" sz="21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100" dirty="0" err="1">
                    <a:solidFill>
                      <a:schemeClr val="tx1">
                        <a:alpha val="80000"/>
                      </a:schemeClr>
                    </a:solidFill>
                  </a:rPr>
                  <a:t>logaritmov</a:t>
                </a:r>
                <a:r>
                  <a:rPr lang="en-US" sz="21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100" dirty="0" err="1">
                    <a:solidFill>
                      <a:schemeClr val="tx1">
                        <a:alpha val="80000"/>
                      </a:schemeClr>
                    </a:solidFill>
                  </a:rPr>
                  <a:t>potrebnih</a:t>
                </a:r>
                <a:r>
                  <a:rPr lang="en-US" sz="2100" dirty="0">
                    <a:solidFill>
                      <a:schemeClr val="tx1">
                        <a:alpha val="80000"/>
                      </a:schemeClr>
                    </a:solidFill>
                  </a:rPr>
                  <a:t>, da je </a:t>
                </a:r>
                <a:r>
                  <a:rPr lang="en-US" sz="2100" dirty="0" err="1">
                    <a:solidFill>
                      <a:schemeClr val="tx1">
                        <a:alpha val="80000"/>
                      </a:schemeClr>
                    </a:solidFill>
                  </a:rPr>
                  <a:t>rezultat</a:t>
                </a:r>
                <a:r>
                  <a:rPr lang="en-US" sz="21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100" dirty="0" err="1">
                    <a:solidFill>
                      <a:schemeClr val="tx1">
                        <a:alpha val="80000"/>
                      </a:schemeClr>
                    </a:solidFill>
                  </a:rPr>
                  <a:t>manjši</a:t>
                </a:r>
                <a:r>
                  <a:rPr lang="en-US" sz="21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100" dirty="0" err="1">
                    <a:solidFill>
                      <a:schemeClr val="tx1">
                        <a:alpha val="80000"/>
                      </a:schemeClr>
                    </a:solidFill>
                  </a:rPr>
                  <a:t>ali</a:t>
                </a:r>
                <a:r>
                  <a:rPr lang="en-US" sz="21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100" dirty="0" err="1">
                    <a:solidFill>
                      <a:schemeClr val="tx1">
                        <a:alpha val="80000"/>
                      </a:schemeClr>
                    </a:solidFill>
                  </a:rPr>
                  <a:t>enak</a:t>
                </a:r>
                <a:r>
                  <a:rPr lang="en-US" sz="2100" dirty="0">
                    <a:solidFill>
                      <a:schemeClr val="tx1">
                        <a:alpha val="80000"/>
                      </a:schemeClr>
                    </a:solidFill>
                  </a:rPr>
                  <a:t> 1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100" dirty="0" err="1">
                    <a:solidFill>
                      <a:schemeClr val="tx1">
                        <a:alpha val="80000"/>
                      </a:schemeClr>
                    </a:solidFill>
                  </a:rPr>
                  <a:t>Simbolno</a:t>
                </a:r>
                <a:r>
                  <a:rPr lang="en-US" sz="2100" dirty="0">
                    <a:solidFill>
                      <a:schemeClr val="tx1">
                        <a:alpha val="80000"/>
                      </a:schemeClr>
                    </a:solidFill>
                  </a:rPr>
                  <a:t>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100" i="1" dirty="0" smtClean="0">
                            <a:solidFill>
                              <a:schemeClr val="tx1">
                                <a:alpha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sz="2100" i="1" dirty="0" smtClean="0">
                                <a:solidFill>
                                  <a:schemeClr val="tx1">
                                    <a:alpha val="8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2100" dirty="0" smtClean="0">
                                <a:solidFill>
                                  <a:schemeClr val="tx1">
                                    <a:alpha val="8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p>
                            <m:r>
                              <a:rPr lang="en-US" sz="2100" i="0" dirty="0" smtClean="0">
                                <a:solidFill>
                                  <a:schemeClr val="tx1">
                                    <a:alpha val="8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fName>
                      <m:e>
                        <m:r>
                          <a:rPr lang="en-US" sz="2100" i="1" dirty="0" smtClean="0">
                            <a:solidFill>
                              <a:schemeClr val="tx1">
                                <a:alpha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  <m:r>
                      <a:rPr lang="en-US" sz="2100" i="0" dirty="0" smtClean="0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:=</m:t>
                    </m:r>
                    <m:d>
                      <m:dPr>
                        <m:begChr m:val="{"/>
                        <m:endChr m:val=""/>
                        <m:ctrlPr>
                          <a:rPr lang="en-US" sz="2100" i="1" dirty="0" smtClean="0">
                            <a:solidFill>
                              <a:schemeClr val="tx1">
                                <a:alpha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100" i="1" dirty="0" smtClean="0">
                                <a:solidFill>
                                  <a:schemeClr val="tx1">
                                    <a:alpha val="8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2100" i="0" dirty="0" smtClean="0">
                                  <a:solidFill>
                                    <a:schemeClr val="tx1">
                                      <a:alpha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sz="2100" b="0" i="0" dirty="0" smtClean="0">
                                  <a:solidFill>
                                    <a:schemeClr val="tx1">
                                      <a:alpha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                          </m:t>
                              </m:r>
                              <m:r>
                                <a:rPr lang="en-US" sz="2100" i="0" dirty="0" smtClean="0">
                                  <a:solidFill>
                                    <a:schemeClr val="tx1">
                                      <a:alpha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US" sz="2100" b="0" i="1" dirty="0" smtClean="0">
                                  <a:solidFill>
                                    <a:schemeClr val="tx1">
                                      <a:alpha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100" i="1" dirty="0" smtClean="0">
                                  <a:solidFill>
                                    <a:schemeClr val="tx1">
                                      <a:alpha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100" i="0" dirty="0" smtClean="0">
                                  <a:solidFill>
                                    <a:schemeClr val="tx1">
                                      <a:alpha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≤1</m:t>
                              </m:r>
                            </m:e>
                          </m:mr>
                          <m:mr>
                            <m:e>
                              <m:r>
                                <a:rPr lang="en-US" sz="2100" i="0" dirty="0" smtClean="0">
                                  <a:solidFill>
                                    <a:schemeClr val="tx1">
                                      <a:alpha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func>
                                <m:funcPr>
                                  <m:ctrlPr>
                                    <a:rPr lang="en-US" sz="2100" i="1" dirty="0" smtClean="0">
                                      <a:solidFill>
                                        <a:schemeClr val="tx1">
                                          <a:alpha val="8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US" sz="2100" i="1" dirty="0" smtClean="0">
                                          <a:solidFill>
                                            <a:schemeClr val="tx1">
                                              <a:alpha val="8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2100" i="0" dirty="0" smtClean="0">
                                          <a:solidFill>
                                            <a:schemeClr val="tx1">
                                              <a:alpha val="8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log</m:t>
                                      </m:r>
                                    </m:e>
                                    <m:sup>
                                      <m:r>
                                        <a:rPr lang="en-US" sz="2100" i="0" dirty="0" smtClean="0">
                                          <a:solidFill>
                                            <a:schemeClr val="tx1">
                                              <a:alpha val="8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sup>
                                  </m:sSup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2100" i="1" dirty="0" smtClean="0">
                                          <a:solidFill>
                                            <a:schemeClr val="tx1">
                                              <a:alpha val="8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unc>
                                        <m:funcPr>
                                          <m:ctrlPr>
                                            <a:rPr lang="en-US" sz="2100" i="1" dirty="0" smtClean="0">
                                              <a:solidFill>
                                                <a:schemeClr val="tx1">
                                                  <a:alpha val="8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sz="2100" i="0" dirty="0" smtClean="0">
                                              <a:solidFill>
                                                <a:schemeClr val="tx1">
                                                  <a:alpha val="8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log</m:t>
                                          </m:r>
                                        </m:fName>
                                        <m:e>
                                          <m:r>
                                            <a:rPr lang="en-US" sz="2100" i="1" dirty="0" smtClean="0">
                                              <a:solidFill>
                                                <a:schemeClr val="tx1">
                                                  <a:alpha val="8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𝑛</m:t>
                                          </m:r>
                                        </m:e>
                                      </m:func>
                                    </m:e>
                                  </m:d>
                                </m:e>
                              </m:func>
                              <m:r>
                                <a:rPr lang="en-US" sz="2100" i="0" dirty="0" smtClean="0">
                                  <a:solidFill>
                                    <a:schemeClr val="tx1">
                                      <a:alpha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US" sz="2100" i="1" dirty="0" smtClean="0">
                                  <a:solidFill>
                                    <a:schemeClr val="tx1">
                                      <a:alpha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100" i="0" dirty="0" smtClean="0">
                                  <a:solidFill>
                                    <a:schemeClr val="tx1">
                                      <a:alpha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&gt;1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sz="2100" dirty="0">
                  <a:solidFill>
                    <a:schemeClr val="tx1">
                      <a:alpha val="80000"/>
                    </a:schemeClr>
                  </a:solidFill>
                </a:endParaRPr>
              </a:p>
              <a:p>
                <a:r>
                  <a:rPr lang="en-US" sz="21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100" dirty="0" err="1">
                    <a:solidFill>
                      <a:schemeClr val="tx1">
                        <a:alpha val="80000"/>
                      </a:schemeClr>
                    </a:solidFill>
                  </a:rPr>
                  <a:t>Dokaz</a:t>
                </a:r>
                <a:r>
                  <a:rPr lang="en-US" sz="21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100" dirty="0" err="1">
                    <a:solidFill>
                      <a:schemeClr val="tx1">
                        <a:alpha val="80000"/>
                      </a:schemeClr>
                    </a:solidFill>
                  </a:rPr>
                  <a:t>predolg</a:t>
                </a:r>
                <a:r>
                  <a:rPr lang="en-US" sz="2100" dirty="0">
                    <a:solidFill>
                      <a:schemeClr val="tx1">
                        <a:alpha val="80000"/>
                      </a:schemeClr>
                    </a:solidFill>
                  </a:rPr>
                  <a:t> in </a:t>
                </a:r>
                <a:r>
                  <a:rPr lang="en-US" sz="2100" dirty="0" err="1">
                    <a:solidFill>
                      <a:schemeClr val="tx1">
                        <a:alpha val="80000"/>
                      </a:schemeClr>
                    </a:solidFill>
                  </a:rPr>
                  <a:t>preveč</a:t>
                </a:r>
                <a:r>
                  <a:rPr lang="en-US" sz="2100" dirty="0">
                    <a:solidFill>
                      <a:schemeClr val="tx1">
                        <a:alpha val="80000"/>
                      </a:schemeClr>
                    </a:solidFill>
                  </a:rPr>
                  <a:t> </a:t>
                </a:r>
                <a:r>
                  <a:rPr lang="en-US" sz="2100" dirty="0" err="1">
                    <a:solidFill>
                      <a:schemeClr val="tx1">
                        <a:alpha val="80000"/>
                      </a:schemeClr>
                    </a:solidFill>
                  </a:rPr>
                  <a:t>zapleten</a:t>
                </a:r>
                <a:r>
                  <a:rPr lang="en-US" sz="2100" dirty="0">
                    <a:solidFill>
                      <a:schemeClr val="tx1">
                        <a:alpha val="80000"/>
                      </a:schemeClr>
                    </a:solidFill>
                  </a:rPr>
                  <a:t> za </a:t>
                </a:r>
                <a:r>
                  <a:rPr lang="en-US" sz="2100" dirty="0" err="1">
                    <a:solidFill>
                      <a:schemeClr val="tx1">
                        <a:alpha val="80000"/>
                      </a:schemeClr>
                    </a:solidFill>
                  </a:rPr>
                  <a:t>nas</a:t>
                </a:r>
                <a:r>
                  <a:rPr lang="en-US" sz="2100" dirty="0">
                    <a:solidFill>
                      <a:schemeClr val="tx1">
                        <a:alpha val="80000"/>
                      </a:schemeClr>
                    </a:solidFill>
                  </a:rPr>
                  <a:t> “</a:t>
                </a:r>
                <a:r>
                  <a:rPr lang="en-US" sz="2100" dirty="0" err="1">
                    <a:solidFill>
                      <a:schemeClr val="tx1">
                        <a:alpha val="80000"/>
                      </a:schemeClr>
                    </a:solidFill>
                  </a:rPr>
                  <a:t>smrtnike</a:t>
                </a:r>
                <a:r>
                  <a:rPr lang="en-US" sz="2100" dirty="0">
                    <a:solidFill>
                      <a:schemeClr val="tx1">
                        <a:alpha val="80000"/>
                      </a:schemeClr>
                    </a:solidFill>
                  </a:rPr>
                  <a:t>”</a:t>
                </a:r>
              </a:p>
            </p:txBody>
          </p:sp>
        </mc:Choice>
        <mc:Fallback xmlns="">
          <p:sp>
            <p:nvSpPr>
              <p:cNvPr id="7" name="Označba mesta besedila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84212" y="1447801"/>
                <a:ext cx="9796882" cy="4616569"/>
              </a:xfrm>
              <a:blipFill>
                <a:blip r:embed="rId2"/>
                <a:stretch>
                  <a:fillRect l="-747" t="-925" r="-498"/>
                </a:stretch>
              </a:blipFill>
            </p:spPr>
            <p:txBody>
              <a:bodyPr/>
              <a:lstStyle/>
              <a:p>
                <a:r>
                  <a:rPr lang="en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567665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735</TotalTime>
  <Words>827</Words>
  <Application>Microsoft Office PowerPoint</Application>
  <PresentationFormat>Widescreen</PresentationFormat>
  <Paragraphs>100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Cambria Math</vt:lpstr>
      <vt:lpstr>Century Gothic</vt:lpstr>
      <vt:lpstr>Wingdings</vt:lpstr>
      <vt:lpstr>Wingdings 3</vt:lpstr>
      <vt:lpstr>Slice</vt:lpstr>
      <vt:lpstr>UNION-FIND</vt:lpstr>
      <vt:lpstr>Osnovno</vt:lpstr>
      <vt:lpstr>ZGODOVINA</vt:lpstr>
      <vt:lpstr>Dodajanje</vt:lpstr>
      <vt:lpstr>Metoda poišči (find)</vt:lpstr>
      <vt:lpstr>Metoda poišči (find)</vt:lpstr>
      <vt:lpstr>Metoda unijA (union)</vt:lpstr>
      <vt:lpstr>Metoda unijA (union)</vt:lpstr>
      <vt:lpstr>Časovna zahtevnost</vt:lpstr>
      <vt:lpstr>uporaba</vt:lpstr>
      <vt:lpstr>Kruskalov algoritem</vt:lpstr>
      <vt:lpstr>Kruskalov algoritem</vt:lpstr>
      <vt:lpstr>uporaba</vt:lpstr>
      <vt:lpstr>Algoritem: kako poiskati cikel v neusmerjenem grafu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UNION-FIND</dc:title>
  <dc:creator>Penca, Aljaž</dc:creator>
  <cp:lastModifiedBy>Penca, Aljaž</cp:lastModifiedBy>
  <cp:revision>16</cp:revision>
  <dcterms:created xsi:type="dcterms:W3CDTF">2022-04-11T16:46:40Z</dcterms:created>
  <dcterms:modified xsi:type="dcterms:W3CDTF">2022-04-15T07:23:36Z</dcterms:modified>
</cp:coreProperties>
</file>