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09" r:id="rId2"/>
    <p:sldMasterId id="2147483710" r:id="rId3"/>
    <p:sldMasterId id="2147483711" r:id="rId4"/>
    <p:sldMasterId id="2147483756" r:id="rId5"/>
    <p:sldMasterId id="2147483768" r:id="rId6"/>
    <p:sldMasterId id="2147483780" r:id="rId7"/>
    <p:sldMasterId id="2147483792" r:id="rId8"/>
    <p:sldMasterId id="2147483804" r:id="rId9"/>
  </p:sldMasterIdLst>
  <p:notesMasterIdLst>
    <p:notesMasterId r:id="rId27"/>
  </p:notesMasterIdLst>
  <p:sldIdLst>
    <p:sldId id="275" r:id="rId10"/>
    <p:sldId id="287" r:id="rId11"/>
    <p:sldId id="290" r:id="rId12"/>
    <p:sldId id="259" r:id="rId13"/>
    <p:sldId id="260" r:id="rId14"/>
    <p:sldId id="257" r:id="rId15"/>
    <p:sldId id="264" r:id="rId16"/>
    <p:sldId id="291" r:id="rId17"/>
    <p:sldId id="265" r:id="rId18"/>
    <p:sldId id="288" r:id="rId19"/>
    <p:sldId id="269" r:id="rId20"/>
    <p:sldId id="272" r:id="rId21"/>
    <p:sldId id="282" r:id="rId22"/>
    <p:sldId id="283" r:id="rId23"/>
    <p:sldId id="289" r:id="rId24"/>
    <p:sldId id="286" r:id="rId25"/>
    <p:sldId id="292" r:id="rId26"/>
  </p:sldIdLst>
  <p:sldSz cx="9144000" cy="6858000" type="screen4x3"/>
  <p:notesSz cx="6858000" cy="9144000"/>
  <p:custDataLst>
    <p:tags r:id="rId28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 varScale="1">
        <p:scale>
          <a:sx n="124" d="100"/>
          <a:sy n="124" d="100"/>
        </p:scale>
        <p:origin x="122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gs" Target="tags/tag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578336E-E672-484F-B5E1-790F812F82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1406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E4078-B4B1-44A2-9987-A6D9B5A3689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3112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A2582-39B8-454D-87AB-2ABBF2B0938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3573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3DC6-B083-40E8-8F38-04166DC9B7E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738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8FEB3-8B6D-4E61-B01A-BD54D134CD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0337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8E9CE-288F-4738-A44C-5F4F808D52C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3873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79BAE-83FF-41C4-9FF0-EFB7A302AFD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0816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D7163-9CBC-4D92-809D-77FC6D8EE5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4584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4C389-8CF2-4264-9629-82D127F067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7164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71AFF-16F6-460C-B3BA-5DFE5E1088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3714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1F872-372C-49BD-AA68-9FAC27A6469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9532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AAAAA-B1D7-4913-AF25-967D46EEF48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7723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93F0C-9F20-40A4-95C6-8CF4C8FAEF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6100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E7AC1-9446-45E0-8543-71767D2D22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78395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3EFCC-07C4-46FE-9DDD-25BA32F5BD9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2960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3D4F4-BE49-437D-9133-5FD7524510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92082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80E4F-2E87-456D-9520-340AD12374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03168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AB781-4092-46B0-9B65-1442AD7F2CB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49180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C2DE0-7DFF-45C9-A7C2-110DAE79F2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862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D53D2-DB2F-4073-B2B7-F0D198F56D5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7633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26F72-3CB2-4D14-ABEB-FED9C344BC7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23293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0266F-BC32-4F75-A8A7-B6B34C873D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2214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59708-A297-470D-BED6-10436ECEB2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283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54EE0-8B36-412B-8EF2-64D5DED95BF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35637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012E6-2D1C-411A-B2F6-E0973F49815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17173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F4C7-1510-4C39-876E-709847AF9EE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32142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D4A7A-388C-4EFF-BB5C-D6CC7AA094B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4517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FE882-0221-47B9-9689-A6361D3AE4F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6819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C35B0-B33F-4E64-8461-D2BA8F9F679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6570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B5F63-219E-4454-A331-F0EC3F0478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35642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A43EE-6769-43D3-8B76-EB82FBB168A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77958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4E57-8946-4280-8805-0AED102952C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48370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C46B9-423E-4B4A-8E2F-B5AB3D0DBC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01356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E7D75-32F2-4ABA-B93A-C8E3B2C5E0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735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2039B-817D-44F2-8391-5BFD734988D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58476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AAA75-9AD9-46F3-B01C-7BDEC3ED221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29516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C133B-6C1E-4305-BBE8-4450B74CABA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7797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38AA7-D70E-42B3-9588-CA6DFB81AE7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351294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C79B1-C70E-4722-8220-9A031F9CD3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17247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B60B-0D6B-45BD-B893-DDF3E358CC1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41548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C53EC-DECB-4910-B28C-597F30C8CA89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B5170-CE36-4008-88AC-EF3ED48A775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66555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9FD81-64E9-4A5B-94D4-44C9F58D8C3B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0A335-8E68-4177-82E0-82EB9EF7956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7861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892B2-F9B4-4771-8853-3E89CD36E0AA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8FC03-75E6-4930-977A-C8F3A3AB7E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7496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37C40-38C6-4B51-8DF2-51E17E7B5739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72C52-F745-47B2-8E10-B1CE85DB8A8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73841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EFCBF-D762-489E-9910-FFD3A0627E1E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62375-2E3A-41D0-9EB3-7957937F710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642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2F8F8-1FE6-4FE3-933D-FD4E3F0A506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30656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8D536-FF65-4442-B969-1AC17AB7F985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F367F-F197-47AE-85A7-4805F3FC9DF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5846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B3001-4362-4343-BD08-AF87833B12F1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5C320-CAB7-472E-A631-793934855C2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2918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36C50-98A5-4450-9737-4EDA8944ED17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27A53-81B8-414A-868A-0416CF29D9B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00101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DCAFE-F350-4E0C-BE09-F23DE6A46C1A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694D8-3D66-4F48-BFB0-F231D417AC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53859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3A6ED-BC8F-49F7-82DE-2BAABF4B86AF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436E7-28DD-43D6-B088-F5B0BA5BDD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48744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D2D6E-8159-49A7-BB53-6C26E23A2816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683A4-0744-4D09-B951-A6E0CE28FB7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69007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85136-E9D5-4BE9-A109-F3E6D17A506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6652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F7712-A58F-4CF2-B031-C9DE219DD06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65734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3155A-44EC-432A-94C0-E1B194DF6D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50162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C92A0-1122-4528-91FD-A05E50C053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2314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D6197-EB96-4B84-AC1B-3DE5B00C94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72778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E58AA-FDE5-4702-B052-D0335180948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01540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B3B9A-8F0B-4A6D-B379-CFA7968EEF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03315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D849C-BC19-44CA-BC54-341F04EE339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91228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7617B-2DD7-4BBC-AC92-AE46137547E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63368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336ED-7850-45E4-A1AC-922FF940DE5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12194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DE727-D619-40CA-BA91-A98AA27CA12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17503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678DD-027B-4301-A59D-89D0F499D27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42360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D2361-DE41-4181-9E47-C0E75829F54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1847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8C232-D845-41E9-9B32-D579ECA9629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39490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A26F7-4A48-45D0-96D4-6C0E65AC61B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1011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0D966-9D52-438B-8BBB-E4FF306607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46594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352D7-22F7-464C-99D0-4F48968B9D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761765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2A16C-A302-4C20-A85B-8F17D3AA6F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96236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C6D88-9633-4CE6-ABD9-C3D12E863A5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9042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8A4E8-CDB1-478D-853F-F6F72B08F0A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93922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2C6C4-726A-4131-ADD6-A78DF3466D2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9268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9AEEE-2146-4090-B183-998F54D8223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05315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12AB2-ED4F-476E-962D-FB5CFB8DAC9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274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B071D-EBC5-4382-B0BE-F6FBFB93C9B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68455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5DB74-0FF7-4752-9E89-D90B8EF26C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31577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8F3C9-6E6E-496A-B500-C30134264F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9555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23C75-CE43-42E0-B4EE-9414525939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25905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C3779-D6F1-4DA6-9547-E4BD537F6A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98912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2E640-9669-47E5-9929-BA37C8ECF23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02584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9950B-79A8-4C0A-90CB-02AB782757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53983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9A8EF-52E1-4946-BC80-3914BDE8A36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66802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F762-F4E4-45BC-B2EF-94681028983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08930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E5B0E-81E7-43B9-8C3B-32FC6A817D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70442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584C7-43C4-4F77-B651-09648A87B9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17534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52F8F-E0FB-4FCB-A2A7-98880E09C5E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525805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3245-9F66-4552-B3FA-C974DD55847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440266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DC951-E6D8-43CC-833A-1C4E9D5196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137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3B014-2C11-4D16-BB78-568331E233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455118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3910F-1FA0-43E7-A73A-DE72B4773E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593079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A9964-071D-4BF3-B3E9-F5C19040603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97027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B74C1-FE5D-41BE-B78A-AB0FC477AA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48970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BDF0C-5EB8-4673-B0E3-9F6D4AE321C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52520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BDE1C-F65F-4BBE-9575-91CEBF15AE6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32182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3A6C3-6EA2-4411-9428-47AA9D8461E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461373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2C196-2C49-4C53-8465-24EDD953F8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999755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7CA8E-387F-40E2-84A8-0536BB8555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28795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AEE81-3212-4C79-A117-21606D97D94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465960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A5BD5-F6FB-4149-8034-E336FFFDF9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70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A28386D6-F706-435A-AC60-D3F841D465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959A655-0698-4C84-A9E0-2876A6BF1E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B71572DB-7EA0-4B9F-A3B9-1CF83F6D745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C309D719-903E-4853-8FDC-FEE2225E393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BF7321-8FB9-4164-B17A-4CF1C9B2AF6E}" type="datetimeFigureOut">
              <a:rPr lang="sl-SI"/>
              <a:pPr>
                <a:defRPr/>
              </a:pPr>
              <a:t>29. 09. 2018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52264F-6EB6-43D1-81D3-2E17F5F6B33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615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FD440425-E611-4579-8622-FC83E1B01F2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0DA8EB66-A0B5-4272-AE4A-FA9C524CC66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717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819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C38290B-5536-4205-BE9B-7279AD1AA30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922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EEE375D-6B4D-482F-AD7C-251FF1C8D9C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C#</a:t>
            </a:r>
            <a:endParaRPr lang="en-GB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sl-SI" smtClean="0">
                <a:solidFill>
                  <a:srgbClr val="898989"/>
                </a:solidFill>
              </a:rPr>
              <a:t>Pogojni stavek, tip bool, primerjanje</a:t>
            </a:r>
            <a:endParaRPr lang="en-GB" smtClean="0">
              <a:solidFill>
                <a:srgbClr val="898989"/>
              </a:solidFill>
            </a:endParaRPr>
          </a:p>
        </p:txBody>
      </p:sp>
      <p:sp>
        <p:nvSpPr>
          <p:cNvPr id="10244" name="Date Placeholder 6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307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307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95B6F-6785-4BAD-BC44-2D6A0697A57B}" type="slidenum">
              <a:rPr lang="sl-SI"/>
              <a:pPr>
                <a:defRPr/>
              </a:pPr>
              <a:t>1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83"/>
          <a:stretch/>
        </p:blipFill>
        <p:spPr>
          <a:xfrm>
            <a:off x="0" y="510785"/>
            <a:ext cx="3995936" cy="36808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7" b="35172"/>
          <a:stretch/>
        </p:blipFill>
        <p:spPr>
          <a:xfrm>
            <a:off x="2699792" y="2564904"/>
            <a:ext cx="3148410" cy="4415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68"/>
          <a:stretch/>
        </p:blipFill>
        <p:spPr>
          <a:xfrm>
            <a:off x="5940152" y="188640"/>
            <a:ext cx="375071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Prestopno leto</a:t>
            </a:r>
            <a:endParaRPr lang="en-GB" smtClean="0"/>
          </a:p>
        </p:txBody>
      </p:sp>
      <p:sp>
        <p:nvSpPr>
          <p:cNvPr id="166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200" dirty="0" err="1" smtClean="0"/>
              <a:t>Napiši</a:t>
            </a:r>
            <a:r>
              <a:rPr lang="en-GB" sz="2200" dirty="0" smtClean="0"/>
              <a:t> program, </a:t>
            </a:r>
            <a:r>
              <a:rPr lang="en-GB" sz="2200" dirty="0" err="1" smtClean="0"/>
              <a:t>ki</a:t>
            </a:r>
            <a:r>
              <a:rPr lang="en-GB" sz="2200" dirty="0" smtClean="0"/>
              <a:t> </a:t>
            </a:r>
            <a:r>
              <a:rPr lang="en-GB" sz="2200" dirty="0" err="1" smtClean="0"/>
              <a:t>prebere</a:t>
            </a:r>
            <a:r>
              <a:rPr lang="en-GB" sz="2200" dirty="0" smtClean="0"/>
              <a:t> </a:t>
            </a:r>
            <a:r>
              <a:rPr lang="en-GB" sz="2200" dirty="0" err="1" smtClean="0"/>
              <a:t>leto</a:t>
            </a:r>
            <a:r>
              <a:rPr lang="en-GB" sz="2200" dirty="0" smtClean="0"/>
              <a:t> (</a:t>
            </a:r>
            <a:r>
              <a:rPr lang="en-GB" sz="2200" dirty="0" err="1" smtClean="0"/>
              <a:t>celo</a:t>
            </a:r>
            <a:r>
              <a:rPr lang="en-GB" sz="2200" dirty="0" smtClean="0"/>
              <a:t> </a:t>
            </a:r>
            <a:r>
              <a:rPr lang="en-GB" sz="2200" dirty="0" err="1" smtClean="0"/>
              <a:t>število</a:t>
            </a:r>
            <a:r>
              <a:rPr lang="en-GB" sz="2200" dirty="0" smtClean="0"/>
              <a:t>) in </a:t>
            </a:r>
            <a:r>
              <a:rPr lang="en-GB" sz="2200" dirty="0" err="1" smtClean="0"/>
              <a:t>pove</a:t>
            </a:r>
            <a:r>
              <a:rPr lang="en-GB" sz="2200" dirty="0" smtClean="0"/>
              <a:t>, </a:t>
            </a:r>
            <a:r>
              <a:rPr lang="en-GB" sz="2200" dirty="0" err="1" smtClean="0"/>
              <a:t>ali</a:t>
            </a:r>
            <a:r>
              <a:rPr lang="en-GB" sz="2200" dirty="0" smtClean="0"/>
              <a:t> je </a:t>
            </a:r>
            <a:r>
              <a:rPr lang="en-GB" sz="2200" dirty="0" err="1" smtClean="0"/>
              <a:t>prestopno</a:t>
            </a:r>
            <a:r>
              <a:rPr lang="en-GB" sz="2200" dirty="0" smtClean="0"/>
              <a:t>.</a:t>
            </a:r>
            <a:endParaRPr lang="sl-SI" sz="2200" dirty="0" smtClean="0"/>
          </a:p>
          <a:p>
            <a:r>
              <a:rPr lang="en-GB" sz="2200" dirty="0" err="1" smtClean="0"/>
              <a:t>Leto</a:t>
            </a:r>
            <a:r>
              <a:rPr lang="en-GB" sz="2200" dirty="0" smtClean="0"/>
              <a:t> je </a:t>
            </a:r>
            <a:r>
              <a:rPr lang="en-GB" sz="2200" dirty="0" err="1" smtClean="0"/>
              <a:t>prestopno</a:t>
            </a:r>
            <a:r>
              <a:rPr lang="en-GB" sz="2200" dirty="0" smtClean="0"/>
              <a:t>, </a:t>
            </a:r>
            <a:r>
              <a:rPr lang="en-GB" sz="2200" dirty="0" err="1" smtClean="0"/>
              <a:t>če</a:t>
            </a:r>
            <a:r>
              <a:rPr lang="en-GB" sz="2200" dirty="0" smtClean="0"/>
              <a:t> je </a:t>
            </a:r>
            <a:r>
              <a:rPr lang="en-GB" sz="2200" dirty="0" err="1" smtClean="0"/>
              <a:t>deljivo</a:t>
            </a:r>
            <a:r>
              <a:rPr lang="en-GB" sz="2200" dirty="0" smtClean="0"/>
              <a:t> s 4.</a:t>
            </a:r>
          </a:p>
          <a:p>
            <a:r>
              <a:rPr lang="en-GB" sz="2200" dirty="0" err="1" smtClean="0"/>
              <a:t>Izjema</a:t>
            </a:r>
            <a:r>
              <a:rPr lang="en-GB" sz="2200" dirty="0" smtClean="0"/>
              <a:t> so </a:t>
            </a:r>
            <a:r>
              <a:rPr lang="en-GB" sz="2200" dirty="0" err="1" smtClean="0"/>
              <a:t>leta</a:t>
            </a:r>
            <a:r>
              <a:rPr lang="en-GB" sz="2200" dirty="0" smtClean="0"/>
              <a:t> </a:t>
            </a:r>
            <a:r>
              <a:rPr lang="en-GB" sz="2200" dirty="0" err="1" smtClean="0"/>
              <a:t>deljiva</a:t>
            </a:r>
            <a:r>
              <a:rPr lang="en-GB" sz="2200" dirty="0" smtClean="0"/>
              <a:t> s 100, </a:t>
            </a:r>
            <a:r>
              <a:rPr lang="en-GB" sz="2200" dirty="0" err="1" smtClean="0"/>
              <a:t>ki</a:t>
            </a:r>
            <a:r>
              <a:rPr lang="en-GB" sz="2200" dirty="0" smtClean="0"/>
              <a:t> </a:t>
            </a:r>
            <a:r>
              <a:rPr lang="en-GB" sz="2200" dirty="0" err="1" smtClean="0"/>
              <a:t>niso</a:t>
            </a:r>
            <a:r>
              <a:rPr lang="en-GB" sz="2200" dirty="0" smtClean="0"/>
              <a:t> </a:t>
            </a:r>
            <a:r>
              <a:rPr lang="en-GB" sz="2200" dirty="0" err="1" smtClean="0"/>
              <a:t>prestopna</a:t>
            </a:r>
            <a:r>
              <a:rPr lang="en-GB" sz="2200" dirty="0" smtClean="0"/>
              <a:t>.</a:t>
            </a:r>
          </a:p>
          <a:p>
            <a:r>
              <a:rPr lang="en-GB" sz="2200" dirty="0" err="1" smtClean="0"/>
              <a:t>Dvojna</a:t>
            </a:r>
            <a:r>
              <a:rPr lang="en-GB" sz="2200" dirty="0" smtClean="0"/>
              <a:t> </a:t>
            </a:r>
            <a:r>
              <a:rPr lang="en-GB" sz="2200" dirty="0" err="1" smtClean="0"/>
              <a:t>izjema</a:t>
            </a:r>
            <a:r>
              <a:rPr lang="en-GB" sz="2200" dirty="0" smtClean="0"/>
              <a:t> so </a:t>
            </a:r>
            <a:r>
              <a:rPr lang="en-GB" sz="2200" dirty="0" err="1" smtClean="0"/>
              <a:t>leta</a:t>
            </a:r>
            <a:r>
              <a:rPr lang="en-GB" sz="2200" dirty="0" smtClean="0"/>
              <a:t> </a:t>
            </a:r>
            <a:r>
              <a:rPr lang="en-GB" sz="2200" dirty="0" err="1" smtClean="0"/>
              <a:t>deljiva</a:t>
            </a:r>
            <a:r>
              <a:rPr lang="en-GB" sz="2200" dirty="0" smtClean="0"/>
              <a:t> s 400, </a:t>
            </a:r>
            <a:r>
              <a:rPr lang="en-GB" sz="2200" dirty="0" err="1" smtClean="0"/>
              <a:t>ki</a:t>
            </a:r>
            <a:r>
              <a:rPr lang="en-GB" sz="2200" dirty="0" smtClean="0"/>
              <a:t> so </a:t>
            </a:r>
            <a:r>
              <a:rPr lang="en-GB" sz="2200" dirty="0" err="1" smtClean="0"/>
              <a:t>prestopna</a:t>
            </a:r>
            <a:r>
              <a:rPr lang="en-GB" sz="2200" dirty="0" smtClean="0"/>
              <a:t>.</a:t>
            </a:r>
          </a:p>
          <a:p>
            <a:endParaRPr lang="en-GB" sz="2200" dirty="0" smtClean="0"/>
          </a:p>
          <a:p>
            <a:r>
              <a:rPr lang="en-GB" sz="2200" dirty="0" err="1" smtClean="0"/>
              <a:t>Leto</a:t>
            </a:r>
            <a:r>
              <a:rPr lang="en-GB" sz="2200" dirty="0" smtClean="0"/>
              <a:t> 1980 je </a:t>
            </a:r>
            <a:r>
              <a:rPr lang="en-GB" sz="2200" dirty="0" err="1" smtClean="0"/>
              <a:t>prestopno</a:t>
            </a:r>
            <a:r>
              <a:rPr lang="en-GB" sz="2200" dirty="0" smtClean="0"/>
              <a:t>, </a:t>
            </a:r>
            <a:r>
              <a:rPr lang="en-GB" sz="2200" dirty="0" err="1" smtClean="0"/>
              <a:t>ker</a:t>
            </a:r>
            <a:r>
              <a:rPr lang="en-GB" sz="2200" dirty="0" smtClean="0"/>
              <a:t> je </a:t>
            </a:r>
            <a:r>
              <a:rPr lang="en-GB" sz="2200" dirty="0" err="1" smtClean="0"/>
              <a:t>deljivo</a:t>
            </a:r>
            <a:r>
              <a:rPr lang="en-GB" sz="2200" dirty="0" smtClean="0"/>
              <a:t> s 4 in </a:t>
            </a:r>
            <a:r>
              <a:rPr lang="en-GB" sz="2200" dirty="0" err="1" smtClean="0"/>
              <a:t>ni</a:t>
            </a:r>
            <a:r>
              <a:rPr lang="en-GB" sz="2200" dirty="0" smtClean="0"/>
              <a:t> </a:t>
            </a:r>
            <a:r>
              <a:rPr lang="en-GB" sz="2200" dirty="0" err="1" smtClean="0"/>
              <a:t>deljivo</a:t>
            </a:r>
            <a:r>
              <a:rPr lang="en-GB" sz="2200" dirty="0" smtClean="0"/>
              <a:t> s 100. </a:t>
            </a:r>
          </a:p>
          <a:p>
            <a:r>
              <a:rPr lang="en-GB" sz="2200" dirty="0" err="1" smtClean="0"/>
              <a:t>Leto</a:t>
            </a:r>
            <a:r>
              <a:rPr lang="en-GB" sz="2200" dirty="0" smtClean="0"/>
              <a:t> 1700 </a:t>
            </a:r>
            <a:r>
              <a:rPr lang="en-GB" sz="2200" dirty="0" err="1" smtClean="0"/>
              <a:t>ni</a:t>
            </a:r>
            <a:r>
              <a:rPr lang="en-GB" sz="2200" dirty="0" smtClean="0"/>
              <a:t> </a:t>
            </a:r>
            <a:r>
              <a:rPr lang="en-GB" sz="2200" dirty="0" err="1" smtClean="0"/>
              <a:t>prestopno</a:t>
            </a:r>
            <a:r>
              <a:rPr lang="en-GB" sz="2200" dirty="0" smtClean="0"/>
              <a:t>, </a:t>
            </a:r>
            <a:r>
              <a:rPr lang="en-GB" sz="2200" dirty="0" err="1" smtClean="0"/>
              <a:t>ker</a:t>
            </a:r>
            <a:r>
              <a:rPr lang="en-GB" sz="2200" dirty="0" smtClean="0"/>
              <a:t> je </a:t>
            </a:r>
            <a:r>
              <a:rPr lang="en-GB" sz="2200" dirty="0" err="1" smtClean="0"/>
              <a:t>deljivo</a:t>
            </a:r>
            <a:r>
              <a:rPr lang="en-GB" sz="2200" dirty="0" smtClean="0"/>
              <a:t> s 100</a:t>
            </a:r>
            <a:r>
              <a:rPr lang="sl-SI" sz="2200" dirty="0" smtClean="0"/>
              <a:t>, a ne s 400</a:t>
            </a:r>
            <a:r>
              <a:rPr lang="en-GB" sz="2200" dirty="0" smtClean="0"/>
              <a:t>. </a:t>
            </a:r>
          </a:p>
          <a:p>
            <a:r>
              <a:rPr lang="en-GB" sz="2200" dirty="0" err="1" smtClean="0"/>
              <a:t>Leto</a:t>
            </a:r>
            <a:r>
              <a:rPr lang="en-GB" sz="2200" dirty="0" smtClean="0"/>
              <a:t> 2000 je </a:t>
            </a:r>
            <a:r>
              <a:rPr lang="en-GB" sz="2200" dirty="0" err="1" smtClean="0"/>
              <a:t>prestopno</a:t>
            </a:r>
            <a:r>
              <a:rPr lang="en-GB" sz="2200" dirty="0" smtClean="0"/>
              <a:t>, </a:t>
            </a:r>
            <a:r>
              <a:rPr lang="en-GB" sz="2200" dirty="0" err="1" smtClean="0"/>
              <a:t>ker</a:t>
            </a:r>
            <a:r>
              <a:rPr lang="en-GB" sz="2200" dirty="0" smtClean="0"/>
              <a:t> je </a:t>
            </a:r>
            <a:r>
              <a:rPr lang="en-GB" sz="2200" dirty="0" err="1" smtClean="0"/>
              <a:t>deljivo</a:t>
            </a:r>
            <a:r>
              <a:rPr lang="en-GB" sz="2200" dirty="0" smtClean="0"/>
              <a:t> s 400. </a:t>
            </a:r>
          </a:p>
        </p:txBody>
      </p:sp>
      <p:sp>
        <p:nvSpPr>
          <p:cNvPr id="1843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1638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A2C7A4-302F-4E8A-A4FF-331569B0D46E}" type="slidenum">
              <a:rPr lang="sl-SI"/>
              <a:pPr>
                <a:defRPr/>
              </a:pPr>
              <a:t>11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Prestopno leto - program</a:t>
            </a:r>
            <a:endParaRPr lang="en-GB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507412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Program {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Main() {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Console.Write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("Vnesi letnico: ");</a:t>
            </a:r>
          </a:p>
          <a:p>
            <a:pPr>
              <a:buFont typeface="Wingdings" pitchFamily="2" charset="2"/>
              <a:buNone/>
            </a:pP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beri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Console.ReadLine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(); // 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preberemo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prvo</a:t>
            </a:r>
            <a:endParaRPr lang="it-IT" sz="12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leto =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int.Parse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(beri);</a:t>
            </a:r>
          </a:p>
          <a:p>
            <a:pPr>
              <a:buFont typeface="Wingdings" pitchFamily="2" charset="2"/>
              <a:buNone/>
            </a:pP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bool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prestopno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 = (((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leto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 % 4 == 0) &amp;&amp; (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leto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 % 100 != 0)) || (</a:t>
            </a:r>
            <a:r>
              <a:rPr lang="it-IT" sz="1200" dirty="0" err="1" smtClean="0">
                <a:latin typeface="Courier New" pitchFamily="49" charset="0"/>
                <a:cs typeface="Courier New" pitchFamily="49" charset="0"/>
              </a:rPr>
              <a:t>leto</a:t>
            </a:r>
            <a:r>
              <a:rPr lang="it-IT" sz="1200" dirty="0" smtClean="0">
                <a:latin typeface="Courier New" pitchFamily="49" charset="0"/>
                <a:cs typeface="Courier New" pitchFamily="49" charset="0"/>
              </a:rPr>
              <a:t> % 400 == 0));</a:t>
            </a:r>
            <a:endParaRPr lang="sl-SI" sz="12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        // formula za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prestopnost</a:t>
            </a:r>
            <a:endParaRPr lang="it-IT" sz="12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odgovor = "Leto " + leto; // sestavimo odgovor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(prestopno) 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le "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amaterji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napišejo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"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prestopno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== true</a:t>
            </a:r>
            <a:endParaRPr lang="en-US" sz="12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	odgovor = odgovor + " je ";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}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en-US" sz="12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	odgovor = odgovor + " ni ";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}</a:t>
            </a:r>
            <a:endParaRPr lang="en-US" sz="12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morda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bolje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b="1" dirty="0" err="1" smtClean="0">
                <a:latin typeface="Courier New" pitchFamily="49" charset="0"/>
                <a:cs typeface="Courier New" pitchFamily="49" charset="0"/>
              </a:rPr>
              <a:t>odgovor</a:t>
            </a:r>
            <a:r>
              <a:rPr lang="en-US" sz="12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b="1" dirty="0" smtClean="0">
                <a:latin typeface="Courier New" pitchFamily="49" charset="0"/>
                <a:cs typeface="Courier New" pitchFamily="49" charset="0"/>
              </a:rPr>
              <a:t>+= </a:t>
            </a:r>
            <a:r>
              <a:rPr lang="en-US" sz="1200" b="1" dirty="0" err="1" smtClean="0">
                <a:latin typeface="Courier New" pitchFamily="49" charset="0"/>
                <a:cs typeface="Courier New" pitchFamily="49" charset="0"/>
              </a:rPr>
              <a:t>prestopno</a:t>
            </a:r>
            <a:r>
              <a:rPr lang="en-US" sz="12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b="1" dirty="0" smtClean="0">
                <a:latin typeface="Courier New" pitchFamily="49" charset="0"/>
                <a:cs typeface="Courier New" pitchFamily="49" charset="0"/>
              </a:rPr>
              <a:t>? " je " : " </a:t>
            </a:r>
            <a:r>
              <a:rPr lang="en-US" sz="1200" b="1" dirty="0" err="1" smtClean="0">
                <a:latin typeface="Courier New" pitchFamily="49" charset="0"/>
                <a:cs typeface="Courier New" pitchFamily="49" charset="0"/>
              </a:rPr>
              <a:t>ni</a:t>
            </a:r>
            <a:r>
              <a:rPr lang="en-US" sz="1200" b="1" dirty="0" smtClean="0">
                <a:latin typeface="Courier New" pitchFamily="49" charset="0"/>
                <a:cs typeface="Courier New" pitchFamily="49" charset="0"/>
              </a:rPr>
              <a:t> "</a:t>
            </a:r>
          </a:p>
          <a:p>
            <a:pPr>
              <a:buFont typeface="Wingdings" pitchFamily="2" charset="2"/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condition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200" dirty="0">
                <a:latin typeface="Courier New" pitchFamily="49" charset="0"/>
                <a:cs typeface="Courier New" pitchFamily="49" charset="0"/>
              </a:rPr>
              <a:t>? </a:t>
            </a:r>
            <a:r>
              <a:rPr lang="sl-SI" sz="1200" dirty="0" err="1">
                <a:latin typeface="Courier New" pitchFamily="49" charset="0"/>
                <a:cs typeface="Courier New" pitchFamily="49" charset="0"/>
              </a:rPr>
              <a:t>first</a:t>
            </a:r>
            <a:r>
              <a:rPr lang="sl-SI" sz="1200" dirty="0">
                <a:latin typeface="Courier New" pitchFamily="49" charset="0"/>
                <a:cs typeface="Courier New" pitchFamily="49" charset="0"/>
              </a:rPr>
              <a:t>_</a:t>
            </a:r>
            <a:r>
              <a:rPr lang="sl-SI" sz="1200" dirty="0" err="1">
                <a:latin typeface="Courier New" pitchFamily="49" charset="0"/>
                <a:cs typeface="Courier New" pitchFamily="49" charset="0"/>
              </a:rPr>
              <a:t>expression</a:t>
            </a:r>
            <a:r>
              <a:rPr lang="sl-SI" sz="1200" dirty="0">
                <a:latin typeface="Courier New" pitchFamily="49" charset="0"/>
                <a:cs typeface="Courier New" pitchFamily="49" charset="0"/>
              </a:rPr>
              <a:t> : </a:t>
            </a:r>
            <a:r>
              <a:rPr lang="sl-SI" sz="1200" dirty="0" err="1">
                <a:latin typeface="Courier New" pitchFamily="49" charset="0"/>
                <a:cs typeface="Courier New" pitchFamily="49" charset="0"/>
              </a:rPr>
              <a:t>second</a:t>
            </a:r>
            <a:r>
              <a:rPr lang="sl-SI" sz="1200" dirty="0">
                <a:latin typeface="Courier New" pitchFamily="49" charset="0"/>
                <a:cs typeface="Courier New" pitchFamily="49" charset="0"/>
              </a:rPr>
              <a:t>_</a:t>
            </a:r>
            <a:r>
              <a:rPr lang="sl-SI" sz="1200" dirty="0" err="1">
                <a:latin typeface="Courier New" pitchFamily="49" charset="0"/>
                <a:cs typeface="Courier New" pitchFamily="49" charset="0"/>
              </a:rPr>
              <a:t>expression</a:t>
            </a:r>
            <a:r>
              <a:rPr lang="sl-SI" sz="1200" dirty="0">
                <a:latin typeface="Courier New" pitchFamily="49" charset="0"/>
                <a:cs typeface="Courier New" pitchFamily="49" charset="0"/>
              </a:rPr>
              <a:t>; 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odgovor = odgovor + "prestopno leto!";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sl-SI" sz="12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(odgovor);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Font typeface="Wingdings" pitchFamily="2" charset="2"/>
              <a:buNone/>
            </a:pPr>
            <a:r>
              <a:rPr lang="sl-SI" sz="12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12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184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84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966F46-67E5-4F42-8B59-AB57FB03F11E}" type="slidenum">
              <a:rPr lang="sl-SI"/>
              <a:pPr>
                <a:defRPr/>
              </a:pPr>
              <a:t>12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Uporaba { }</a:t>
            </a:r>
            <a:endParaRPr lang="en-GB" smtClean="0"/>
          </a:p>
        </p:txBody>
      </p:sp>
      <p:sp>
        <p:nvSpPr>
          <p:cNvPr id="195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1700" dirty="0" smtClean="0">
                <a:latin typeface="Courier New" pitchFamily="49" charset="0"/>
              </a:rPr>
              <a:t> </a:t>
            </a:r>
            <a:r>
              <a:rPr lang="sl-SI" sz="1700" dirty="0" err="1" smtClean="0">
                <a:latin typeface="Courier New" pitchFamily="49" charset="0"/>
              </a:rPr>
              <a:t>Console.WriteLine</a:t>
            </a:r>
            <a:r>
              <a:rPr lang="en-GB" sz="1700" dirty="0" smtClean="0">
                <a:latin typeface="Courier New" pitchFamily="49" charset="0"/>
              </a:rPr>
              <a:t>("</a:t>
            </a:r>
            <a:r>
              <a:rPr lang="en-GB" sz="1700" dirty="0" err="1" smtClean="0">
                <a:latin typeface="Courier New" pitchFamily="49" charset="0"/>
              </a:rPr>
              <a:t>Najprej</a:t>
            </a:r>
            <a:r>
              <a:rPr lang="en-GB" sz="1700" dirty="0" smtClean="0">
                <a:latin typeface="Courier New" pitchFamily="49" charset="0"/>
              </a:rPr>
              <a:t> </a:t>
            </a:r>
            <a:r>
              <a:rPr lang="en-GB" sz="1700" dirty="0" err="1" smtClean="0">
                <a:latin typeface="Courier New" pitchFamily="49" charset="0"/>
              </a:rPr>
              <a:t>nekaj</a:t>
            </a:r>
            <a:r>
              <a:rPr lang="en-GB" sz="1700" dirty="0" smtClean="0">
                <a:latin typeface="Courier New" pitchFamily="49" charset="0"/>
              </a:rPr>
              <a:t> </a:t>
            </a:r>
            <a:r>
              <a:rPr lang="en-GB" sz="1700" dirty="0" err="1" smtClean="0">
                <a:latin typeface="Courier New" pitchFamily="49" charset="0"/>
              </a:rPr>
              <a:t>izpišimo</a:t>
            </a:r>
            <a:r>
              <a:rPr lang="en-GB" sz="1700" dirty="0" smtClean="0">
                <a:latin typeface="Courier New" pitchFamily="49" charset="0"/>
              </a:rPr>
              <a:t>!");</a:t>
            </a:r>
          </a:p>
          <a:p>
            <a:pPr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en-GB" sz="1700" dirty="0" smtClean="0">
                <a:latin typeface="Courier New" pitchFamily="49" charset="0"/>
              </a:rPr>
              <a:t>if (2 == 3)</a:t>
            </a:r>
          </a:p>
          <a:p>
            <a:pPr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   </a:t>
            </a:r>
            <a:r>
              <a:rPr lang="sl-SI" sz="1700" dirty="0" err="1" smtClean="0">
                <a:latin typeface="Courier New" pitchFamily="49" charset="0"/>
              </a:rPr>
              <a:t>Console.WriteLine</a:t>
            </a:r>
            <a:r>
              <a:rPr lang="en-GB" sz="1700" dirty="0" smtClean="0">
                <a:latin typeface="Courier New" pitchFamily="49" charset="0"/>
              </a:rPr>
              <a:t>("</a:t>
            </a:r>
            <a:r>
              <a:rPr lang="sl-SI" sz="1700" dirty="0" smtClean="0">
                <a:latin typeface="Courier New" pitchFamily="49" charset="0"/>
              </a:rPr>
              <a:t>To se ne izpiše!");</a:t>
            </a:r>
          </a:p>
          <a:p>
            <a:pPr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   </a:t>
            </a:r>
            <a:r>
              <a:rPr lang="sl-SI" sz="1700" dirty="0" err="1" smtClean="0">
                <a:latin typeface="Courier New" pitchFamily="49" charset="0"/>
              </a:rPr>
              <a:t>Console.WriteLine</a:t>
            </a:r>
            <a:r>
              <a:rPr lang="en-GB" sz="1700" dirty="0" smtClean="0">
                <a:latin typeface="Courier New" pitchFamily="49" charset="0"/>
              </a:rPr>
              <a:t>("</a:t>
            </a:r>
            <a:r>
              <a:rPr lang="sl-SI" sz="1700" dirty="0" smtClean="0">
                <a:latin typeface="Courier New" pitchFamily="49" charset="0"/>
              </a:rPr>
              <a:t>Tudi to se ne izpiše!");</a:t>
            </a:r>
          </a:p>
          <a:p>
            <a:pPr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sl-SI" sz="1700" dirty="0" err="1" smtClean="0">
                <a:latin typeface="Courier New" pitchFamily="49" charset="0"/>
              </a:rPr>
              <a:t>Console.WriteLine</a:t>
            </a:r>
            <a:r>
              <a:rPr lang="en-GB" sz="1700" dirty="0" smtClean="0">
                <a:latin typeface="Courier New" pitchFamily="49" charset="0"/>
              </a:rPr>
              <a:t>("</a:t>
            </a:r>
            <a:r>
              <a:rPr lang="sl-SI" sz="1700" dirty="0" smtClean="0">
                <a:latin typeface="Courier New" pitchFamily="49" charset="0"/>
              </a:rPr>
              <a:t>To se vedno izpiše!");</a:t>
            </a:r>
          </a:p>
          <a:p>
            <a:pPr>
              <a:buFont typeface="Wingdings" pitchFamily="2" charset="2"/>
              <a:buNone/>
            </a:pPr>
            <a:endParaRPr lang="sl-SI" sz="1700" dirty="0" smtClean="0">
              <a:latin typeface="Courier New" pitchFamily="49" charset="0"/>
            </a:endParaRPr>
          </a:p>
          <a:p>
            <a:pPr marL="0" indent="0">
              <a:buNone/>
            </a:pPr>
            <a:r>
              <a:rPr lang="sl-SI" sz="2800" dirty="0" smtClean="0"/>
              <a:t>V telesu pogojnega stavka je dovoljen le en stavek! </a:t>
            </a:r>
          </a:p>
          <a:p>
            <a:pPr marL="0" indent="0">
              <a:buNone/>
            </a:pPr>
            <a:r>
              <a:rPr lang="sl-SI" sz="2800" dirty="0" smtClean="0"/>
              <a:t>Če jih potrebujemo več – </a:t>
            </a:r>
            <a:r>
              <a:rPr lang="sl-SI" sz="2800" i="1" dirty="0" smtClean="0"/>
              <a:t>sestavljeni stavek</a:t>
            </a:r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2150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609941-8AB4-4DEF-9550-73092CAF78B9}" type="slidenum">
              <a:rPr lang="sl-SI"/>
              <a:pPr>
                <a:defRPr/>
              </a:pPr>
              <a:t>13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uiExpand="1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Sestavljeni stavek</a:t>
            </a:r>
            <a:endParaRPr lang="en-GB" smtClean="0"/>
          </a:p>
        </p:txBody>
      </p:sp>
      <p:sp>
        <p:nvSpPr>
          <p:cNvPr id="19661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417638"/>
            <a:ext cx="4300517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sz="2200" dirty="0" smtClean="0"/>
              <a:t>Poljubno zaporedje stavkov med { }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{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stavek</a:t>
            </a:r>
            <a:r>
              <a:rPr lang="sl-SI" sz="2000" baseline="-25000" dirty="0" smtClean="0">
                <a:latin typeface="Courier New" pitchFamily="49" charset="0"/>
              </a:rPr>
              <a:t>1</a:t>
            </a:r>
            <a:r>
              <a:rPr lang="sl-SI" sz="2000" dirty="0" smtClean="0">
                <a:latin typeface="Courier New" pitchFamily="49" charset="0"/>
              </a:rPr>
              <a:t>;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stavek</a:t>
            </a:r>
            <a:r>
              <a:rPr lang="sl-SI" sz="2000" baseline="-25000" dirty="0" smtClean="0">
                <a:latin typeface="Courier New" pitchFamily="49" charset="0"/>
              </a:rPr>
              <a:t>2</a:t>
            </a:r>
            <a:r>
              <a:rPr lang="sl-SI" sz="2000" dirty="0" smtClean="0">
                <a:latin typeface="Courier New" pitchFamily="49" charset="0"/>
              </a:rPr>
              <a:t>;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...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</a:rPr>
              <a:t>stavek</a:t>
            </a:r>
            <a:r>
              <a:rPr lang="sl-SI" sz="2000" baseline="-25000" dirty="0" err="1" smtClean="0">
                <a:latin typeface="Courier New" pitchFamily="49" charset="0"/>
              </a:rPr>
              <a:t>n</a:t>
            </a:r>
            <a:r>
              <a:rPr lang="sl-SI" sz="2000" dirty="0" smtClean="0">
                <a:latin typeface="Courier New" pitchFamily="49" charset="0"/>
              </a:rPr>
              <a:t>;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sl-SI" sz="2000" dirty="0" smtClean="0">
                <a:latin typeface="Courier New" pitchFamily="49" charset="0"/>
              </a:rPr>
              <a:t>}</a:t>
            </a:r>
          </a:p>
          <a:p>
            <a:pPr>
              <a:lnSpc>
                <a:spcPct val="90000"/>
              </a:lnSpc>
            </a:pPr>
            <a:r>
              <a:rPr lang="sl-SI" sz="2200" dirty="0" smtClean="0"/>
              <a:t>Na koncu ni ;</a:t>
            </a:r>
          </a:p>
          <a:p>
            <a:pPr>
              <a:lnSpc>
                <a:spcPct val="90000"/>
              </a:lnSpc>
            </a:pPr>
            <a:r>
              <a:rPr lang="sl-SI" sz="2200" dirty="0" smtClean="0"/>
              <a:t>Lažje – pri pogojnem stavku VEDNO uporabimo { } </a:t>
            </a:r>
          </a:p>
          <a:p>
            <a:pPr>
              <a:lnSpc>
                <a:spcPct val="90000"/>
              </a:lnSpc>
            </a:pPr>
            <a:r>
              <a:rPr lang="sl-SI" sz="2200" dirty="0" smtClean="0"/>
              <a:t>Najpogosteje takoj naredimo oba oklepaja – ni težav s pozabljanjem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sl-SI" sz="2200" dirty="0" smtClean="0"/>
          </a:p>
          <a:p>
            <a:pPr>
              <a:lnSpc>
                <a:spcPct val="90000"/>
              </a:lnSpc>
            </a:pPr>
            <a:endParaRPr lang="sl-SI" sz="22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200" dirty="0" smtClean="0"/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225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473FD-006E-467F-A319-CC5F0F187D7C}" type="slidenum">
              <a:rPr lang="sl-SI"/>
              <a:pPr>
                <a:defRPr/>
              </a:pPr>
              <a:t>14</a:t>
            </a:fld>
            <a:endParaRPr lang="sl-SI"/>
          </a:p>
        </p:txBody>
      </p:sp>
      <p:pic>
        <p:nvPicPr>
          <p:cNvPr id="9" name="Picture 2" descr="alt tex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725" y="1556793"/>
            <a:ext cx="4696173" cy="3888432"/>
          </a:xfrm>
          <a:prstGeom prst="rect">
            <a:avLst/>
          </a:prstGeom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6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6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6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6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6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6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6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6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90A335-8E68-4177-82E0-82EB9EF79564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10" y="548680"/>
            <a:ext cx="8165784" cy="570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24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"Gnezdeni" pogojni stavki</a:t>
            </a:r>
            <a:endParaRPr lang="en-GB" smtClean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233285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sz="2200" dirty="0" smtClean="0"/>
              <a:t>Znotraj pogojnega stavka je lahko poljuben stavek – tudi pogojni stavek!</a:t>
            </a:r>
          </a:p>
          <a:p>
            <a:pPr marL="0" indent="0">
              <a:lnSpc>
                <a:spcPct val="90000"/>
              </a:lnSpc>
              <a:buNone/>
            </a:pPr>
            <a:endParaRPr lang="sl-SI" sz="22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200" dirty="0" smtClean="0">
                <a:latin typeface="Courier New" pitchFamily="49" charset="0"/>
              </a:rPr>
              <a:t>if </a:t>
            </a:r>
            <a:r>
              <a:rPr lang="en-US" sz="2200" dirty="0" smtClean="0">
                <a:latin typeface="Courier New" pitchFamily="49" charset="0"/>
              </a:rPr>
              <a:t>(P1)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200" dirty="0" smtClean="0">
                <a:latin typeface="Courier New" pitchFamily="49" charset="0"/>
              </a:rPr>
              <a:t>  i</a:t>
            </a:r>
            <a:r>
              <a:rPr lang="en-US" sz="2200" dirty="0" smtClean="0">
                <a:latin typeface="Courier New" pitchFamily="49" charset="0"/>
              </a:rPr>
              <a:t>f (P2)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200" dirty="0" smtClean="0">
                <a:latin typeface="Courier New" pitchFamily="49" charset="0"/>
              </a:rPr>
              <a:t>else 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200" dirty="0" smtClean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200" dirty="0" smtClean="0">
              <a:latin typeface="Courier New" pitchFamily="49" charset="0"/>
            </a:endParaRPr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2355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355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38BA5-B450-4A42-BCE6-01CE34363305}" type="slidenum">
              <a:rPr lang="sl-SI"/>
              <a:pPr>
                <a:defRPr/>
              </a:pPr>
              <a:t>16</a:t>
            </a:fld>
            <a:endParaRPr lang="sl-SI"/>
          </a:p>
        </p:txBody>
      </p:sp>
      <p:sp>
        <p:nvSpPr>
          <p:cNvPr id="2" name="Rounded Rectangle 1"/>
          <p:cNvSpPr/>
          <p:nvPr/>
        </p:nvSpPr>
        <p:spPr>
          <a:xfrm>
            <a:off x="971600" y="4316611"/>
            <a:ext cx="7344816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dirty="0" err="1">
                <a:latin typeface="Courier New" pitchFamily="49" charset="0"/>
              </a:rPr>
              <a:t>Kdaj</a:t>
            </a:r>
            <a:r>
              <a:rPr lang="en-GB" dirty="0">
                <a:latin typeface="Courier New" pitchFamily="49" charset="0"/>
              </a:rPr>
              <a:t> se </a:t>
            </a:r>
            <a:r>
              <a:rPr lang="en-GB" dirty="0" err="1">
                <a:latin typeface="Courier New" pitchFamily="49" charset="0"/>
              </a:rPr>
              <a:t>izvede</a:t>
            </a:r>
            <a:r>
              <a:rPr lang="en-GB" dirty="0">
                <a:latin typeface="Courier New" pitchFamily="49" charset="0"/>
              </a:rPr>
              <a:t> 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dirty="0">
                <a:latin typeface="Courier New" pitchFamily="49" charset="0"/>
              </a:rPr>
              <a:t>A – P1 false in P2 true   B – P1 false in P2 false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dirty="0">
                <a:latin typeface="Courier New" pitchFamily="49" charset="0"/>
              </a:rPr>
              <a:t>C – P1 true in P2 true    D – P1 true in P2 false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 </a:t>
            </a:r>
            <a:r>
              <a:rPr lang="sl-SI" dirty="0" err="1" smtClean="0"/>
              <a:t>Pythona</a:t>
            </a:r>
            <a:r>
              <a:rPr lang="sl-SI" dirty="0" smtClean="0"/>
              <a:t> v C#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6752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/>
              <a:t>Skupina</a:t>
            </a:r>
            <a:r>
              <a:rPr lang="en-US" sz="1600" dirty="0"/>
              <a:t> </a:t>
            </a:r>
            <a:r>
              <a:rPr lang="en-US" sz="1600" dirty="0" err="1" smtClean="0"/>
              <a:t>mladih</a:t>
            </a:r>
            <a:r>
              <a:rPr lang="en-US" sz="1600" dirty="0" smtClean="0"/>
              <a:t> </a:t>
            </a:r>
            <a:r>
              <a:rPr lang="en-US" sz="1600" dirty="0" err="1"/>
              <a:t>slovenskih</a:t>
            </a:r>
            <a:r>
              <a:rPr lang="en-US" sz="1600" dirty="0"/>
              <a:t> </a:t>
            </a:r>
            <a:r>
              <a:rPr lang="en-US" sz="1600" dirty="0" err="1" smtClean="0"/>
              <a:t>inovatorjev</a:t>
            </a:r>
            <a:r>
              <a:rPr lang="en-US" sz="1600" dirty="0" smtClean="0"/>
              <a:t> </a:t>
            </a:r>
            <a:r>
              <a:rPr lang="en-US" sz="1600" dirty="0"/>
              <a:t>se je </a:t>
            </a:r>
            <a:r>
              <a:rPr lang="en-US" sz="1600" dirty="0" err="1"/>
              <a:t>domislila</a:t>
            </a:r>
            <a:r>
              <a:rPr lang="en-US" sz="1600" dirty="0"/>
              <a:t> </a:t>
            </a:r>
            <a:r>
              <a:rPr lang="en-US" sz="1600" dirty="0" err="1"/>
              <a:t>projekta</a:t>
            </a:r>
            <a:r>
              <a:rPr lang="en-US" sz="1600" dirty="0"/>
              <a:t> </a:t>
            </a:r>
            <a:r>
              <a:rPr lang="en-US" sz="1600" dirty="0" err="1"/>
              <a:t>biokosmiči</a:t>
            </a:r>
            <a:r>
              <a:rPr lang="en-US" sz="1600" dirty="0"/>
              <a:t>. </a:t>
            </a:r>
            <a:r>
              <a:rPr lang="en-US" sz="1600" dirty="0" err="1"/>
              <a:t>Vrečke</a:t>
            </a:r>
            <a:r>
              <a:rPr lang="en-US" sz="1600" dirty="0"/>
              <a:t>, v </a:t>
            </a:r>
            <a:r>
              <a:rPr lang="en-US" sz="1600" dirty="0" err="1"/>
              <a:t>kateri</a:t>
            </a:r>
            <a:r>
              <a:rPr lang="en-US" sz="1600" dirty="0"/>
              <a:t> so </a:t>
            </a:r>
            <a:r>
              <a:rPr lang="en-US" sz="1600" dirty="0" err="1"/>
              <a:t>shranjeni</a:t>
            </a:r>
            <a:r>
              <a:rPr lang="en-US" sz="1600" dirty="0"/>
              <a:t> </a:t>
            </a:r>
            <a:r>
              <a:rPr lang="en-US" sz="1600" dirty="0" err="1"/>
              <a:t>kosmiči</a:t>
            </a:r>
            <a:r>
              <a:rPr lang="en-US" sz="1600" dirty="0"/>
              <a:t>, </a:t>
            </a:r>
            <a:r>
              <a:rPr lang="en-US" sz="1600" dirty="0" err="1"/>
              <a:t>ni</a:t>
            </a:r>
            <a:r>
              <a:rPr lang="en-US" sz="1600" dirty="0"/>
              <a:t> </a:t>
            </a:r>
            <a:r>
              <a:rPr lang="en-US" sz="1600" dirty="0" err="1"/>
              <a:t>potrebno</a:t>
            </a:r>
            <a:r>
              <a:rPr lang="en-US" sz="1600" dirty="0"/>
              <a:t> </a:t>
            </a:r>
            <a:r>
              <a:rPr lang="en-US" sz="1600" dirty="0" err="1"/>
              <a:t>odpirati</a:t>
            </a:r>
            <a:r>
              <a:rPr lang="en-US" sz="1600" dirty="0"/>
              <a:t>, </a:t>
            </a:r>
            <a:r>
              <a:rPr lang="en-US" sz="1600" dirty="0" err="1"/>
              <a:t>saj</a:t>
            </a:r>
            <a:r>
              <a:rPr lang="en-US" sz="1600" dirty="0"/>
              <a:t> se v </a:t>
            </a:r>
            <a:r>
              <a:rPr lang="en-US" sz="1600" dirty="0" err="1"/>
              <a:t>vodi</a:t>
            </a:r>
            <a:r>
              <a:rPr lang="en-US" sz="1600" dirty="0"/>
              <a:t> </a:t>
            </a:r>
            <a:r>
              <a:rPr lang="en-US" sz="1600" dirty="0" err="1"/>
              <a:t>raztopi</a:t>
            </a:r>
            <a:r>
              <a:rPr lang="en-US" sz="1600" dirty="0"/>
              <a:t>. </a:t>
            </a:r>
            <a:r>
              <a:rPr lang="en-US" sz="1600" dirty="0" err="1"/>
              <a:t>Vrečka</a:t>
            </a:r>
            <a:r>
              <a:rPr lang="en-US" sz="1600" dirty="0"/>
              <a:t> je </a:t>
            </a:r>
            <a:r>
              <a:rPr lang="en-US" sz="1600" dirty="0" err="1"/>
              <a:t>užitna</a:t>
            </a:r>
            <a:r>
              <a:rPr lang="en-US" sz="1600" dirty="0"/>
              <a:t> in </a:t>
            </a:r>
            <a:r>
              <a:rPr lang="en-US" sz="1600" dirty="0" err="1"/>
              <a:t>brez</a:t>
            </a:r>
            <a:r>
              <a:rPr lang="en-US" sz="1600" dirty="0"/>
              <a:t> </a:t>
            </a:r>
            <a:r>
              <a:rPr lang="en-US" sz="1600" dirty="0" err="1"/>
              <a:t>okusa</a:t>
            </a:r>
            <a:r>
              <a:rPr lang="en-US" sz="1600" dirty="0" smtClean="0"/>
              <a:t>.</a:t>
            </a:r>
            <a:r>
              <a:rPr lang="sl-SI" sz="1600" dirty="0"/>
              <a:t> </a:t>
            </a:r>
            <a:r>
              <a:rPr lang="sl-SI" sz="1600" dirty="0" smtClean="0"/>
              <a:t>Izpiši najmanj </a:t>
            </a:r>
            <a:r>
              <a:rPr lang="sl-SI" sz="1600" dirty="0"/>
              <a:t>koliko vrečk kosmičev moramo kupiti, če jih že imamo </a:t>
            </a:r>
            <a:r>
              <a:rPr lang="sl-SI" sz="1600" i="1" dirty="0"/>
              <a:t>imam</a:t>
            </a:r>
            <a:r>
              <a:rPr lang="sl-SI" sz="1600" dirty="0"/>
              <a:t> gramov, potrebujemo jih </a:t>
            </a:r>
            <a:r>
              <a:rPr lang="sl-SI" sz="1600" i="1" dirty="0"/>
              <a:t>rabim</a:t>
            </a:r>
            <a:r>
              <a:rPr lang="sl-SI" sz="1600" dirty="0"/>
              <a:t> gramov, v posamezni vrečki pa je zapakirano </a:t>
            </a:r>
            <a:r>
              <a:rPr lang="sl-SI" sz="1600" i="1" dirty="0" err="1"/>
              <a:t>vrecka</a:t>
            </a:r>
            <a:r>
              <a:rPr lang="sl-SI" sz="1600" dirty="0"/>
              <a:t> gramov.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90A335-8E68-4177-82E0-82EB9EF79564}" type="slidenum">
              <a:rPr lang="sl-SI" smtClean="0"/>
              <a:pPr>
                <a:defRPr/>
              </a:pPr>
              <a:t>17</a:t>
            </a:fld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421695" y="2780928"/>
            <a:ext cx="84136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imam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r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abim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vrecka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…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vrečk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kosmičev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potrebno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kupiti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imam &gt;=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rabim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 imam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rabim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ravno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toliko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rabim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 imam) %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vrecka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== 0: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vrečkah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naše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potrebe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idealno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kosmičev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rabim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 imam) //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vrecka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rabim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 imam) //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vrecka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se ne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izide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je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potrebno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kupiti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dodatno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923928" y="5643250"/>
            <a:ext cx="1080120" cy="1080121"/>
            <a:chOff x="3923928" y="5643250"/>
            <a:chExt cx="1080120" cy="1080121"/>
          </a:xfrm>
        </p:grpSpPr>
        <p:sp>
          <p:nvSpPr>
            <p:cNvPr id="7" name="Down Arrow 6"/>
            <p:cNvSpPr/>
            <p:nvPr/>
          </p:nvSpPr>
          <p:spPr>
            <a:xfrm>
              <a:off x="4248413" y="5643250"/>
              <a:ext cx="360040" cy="43204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23928" y="6015485"/>
              <a:ext cx="10801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000" dirty="0" smtClean="0"/>
                <a:t>C#</a:t>
              </a:r>
              <a:endParaRPr lang="en-US" sz="4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7494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5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Pogojni stavek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/>
              <a:t>Python:</a:t>
            </a:r>
          </a:p>
          <a:p>
            <a:pPr marL="400050" lvl="1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len(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) &lt; 5 : </a:t>
            </a:r>
            <a:br>
              <a:rPr lang="sl-SI" sz="1400" dirty="0">
                <a:latin typeface="Courier New" pitchFamily="49" charset="0"/>
                <a:cs typeface="Courier New" pitchFamily="49" charset="0"/>
              </a:rPr>
            </a:br>
            <a:r>
              <a:rPr lang="sl-SI" sz="1400" dirty="0">
                <a:latin typeface="Courier New" pitchFamily="49" charset="0"/>
                <a:cs typeface="Courier New" pitchFamily="49" charset="0"/>
              </a:rPr>
              <a:t>   znak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random.sample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({'_', '-', '#'},1)[0]</a:t>
            </a:r>
            <a:br>
              <a:rPr lang="sl-SI" sz="1400" dirty="0">
                <a:latin typeface="Courier New" pitchFamily="49" charset="0"/>
                <a:cs typeface="Courier New" pitchFamily="49" charset="0"/>
              </a:rPr>
            </a:br>
            <a:r>
              <a:rPr lang="sl-SI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+ </a:t>
            </a:r>
            <a:br>
              <a:rPr lang="sl-SI" sz="1400" dirty="0">
                <a:latin typeface="Courier New" pitchFamily="49" charset="0"/>
                <a:cs typeface="Courier New" pitchFamily="49" charset="0"/>
              </a:rPr>
            </a:b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znak * (5 - len(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))</a:t>
            </a:r>
            <a:br>
              <a:rPr lang="sl-SI" sz="1400" dirty="0">
                <a:latin typeface="Courier New" pitchFamily="49" charset="0"/>
                <a:cs typeface="Courier New" pitchFamily="49" charset="0"/>
              </a:rPr>
            </a:b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:</a:t>
            </a:r>
            <a:br>
              <a:rPr lang="sl-SI" sz="1400" dirty="0">
                <a:latin typeface="Courier New" pitchFamily="49" charset="0"/>
                <a:cs typeface="Courier New" pitchFamily="49" charset="0"/>
              </a:rPr>
            </a:br>
            <a:r>
              <a:rPr lang="sl-SI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len(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&gt; 10) :</a:t>
            </a:r>
            <a:br>
              <a:rPr lang="sl-SI" sz="1400" dirty="0">
                <a:latin typeface="Courier New" pitchFamily="49" charset="0"/>
                <a:cs typeface="Courier New" pitchFamily="49" charset="0"/>
              </a:rPr>
            </a:br>
            <a:r>
              <a:rPr lang="sl-SI" sz="14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[0:10]</a:t>
            </a:r>
          </a:p>
          <a:p>
            <a:r>
              <a:rPr lang="sl-SI" sz="2400" dirty="0" smtClean="0"/>
              <a:t>C</a:t>
            </a:r>
            <a:r>
              <a:rPr lang="sl-SI" sz="2400" dirty="0"/>
              <a:t>#</a:t>
            </a:r>
          </a:p>
          <a:p>
            <a:pPr marL="400050" lvl="1" indent="0">
              <a:buNone/>
            </a:pPr>
            <a:r>
              <a:rPr lang="sl-SI" sz="10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000" dirty="0" err="1" smtClean="0">
                <a:latin typeface="Courier New" pitchFamily="49" charset="0"/>
                <a:cs typeface="Courier New" pitchFamily="49" charset="0"/>
              </a:rPr>
              <a:t>imeIgralca.Length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&lt; 5</a:t>
            </a: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</a:t>
            </a:r>
            <a:r>
              <a:rPr lang="sl-SI" sz="10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{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sz="1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  znak = … </a:t>
            </a:r>
            <a:r>
              <a:rPr lang="sl-SI" sz="1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1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000" dirty="0" err="1" smtClean="0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000" dirty="0" err="1" smtClean="0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+ … </a:t>
            </a:r>
            <a:r>
              <a:rPr lang="sl-SI" sz="10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1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}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000" dirty="0" err="1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{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1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0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000" dirty="0" err="1" smtClean="0">
                <a:latin typeface="Courier New" pitchFamily="49" charset="0"/>
                <a:cs typeface="Courier New" pitchFamily="49" charset="0"/>
              </a:rPr>
              <a:t>imeIgralca.Length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&gt; 10</a:t>
            </a: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 {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1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1000" dirty="0" err="1" smtClean="0">
                <a:latin typeface="Courier New" pitchFamily="49" charset="0"/>
                <a:cs typeface="Courier New" pitchFamily="49" charset="0"/>
              </a:rPr>
              <a:t>imeIgralca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= …</a:t>
            </a:r>
            <a:r>
              <a:rPr lang="sl-SI" sz="10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;</a:t>
            </a: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1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}</a:t>
            </a:r>
            <a:r>
              <a:rPr lang="sl-SI" sz="1000" b="1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1000" b="1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0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}</a:t>
            </a:r>
            <a:r>
              <a:rPr lang="sl-SI" sz="2000" dirty="0" smtClean="0"/>
              <a:t>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90A335-8E68-4177-82E0-82EB9EF79564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577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456" y="882868"/>
            <a:ext cx="5131676" cy="513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1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Pogojni stavek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buFontTx/>
              <a:buChar char="•"/>
            </a:pPr>
            <a:r>
              <a:rPr lang="en-GB" sz="2000" dirty="0" smtClean="0">
                <a:latin typeface="Courier New" pitchFamily="49" charset="0"/>
              </a:rPr>
              <a:t>if (</a:t>
            </a:r>
            <a:r>
              <a:rPr lang="sl-SI" sz="2000" i="1" u="sng" dirty="0" smtClean="0">
                <a:latin typeface="Courier New" pitchFamily="49" charset="0"/>
              </a:rPr>
              <a:t>pogoj</a:t>
            </a:r>
            <a:r>
              <a:rPr lang="en-GB" sz="2000" dirty="0" smtClean="0">
                <a:latin typeface="Courier New" pitchFamily="49" charset="0"/>
              </a:rPr>
              <a:t>)</a:t>
            </a:r>
            <a:r>
              <a:rPr lang="sl-SI" sz="2000" dirty="0" smtClean="0">
                <a:latin typeface="Courier New" pitchFamily="49" charset="0"/>
              </a:rPr>
              <a:t>{ 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</a:t>
            </a:r>
            <a:r>
              <a:rPr lang="en-GB" sz="2000" i="1" dirty="0" err="1" smtClean="0">
                <a:latin typeface="Courier New" pitchFamily="49" charset="0"/>
              </a:rPr>
              <a:t>stavek</a:t>
            </a:r>
            <a:r>
              <a:rPr lang="sl-SI" sz="2000" i="1" baseline="-25000" dirty="0" smtClean="0">
                <a:latin typeface="Courier New" pitchFamily="49" charset="0"/>
              </a:rPr>
              <a:t>1a</a:t>
            </a:r>
            <a:r>
              <a:rPr lang="en-GB" sz="2000" dirty="0" smtClean="0">
                <a:latin typeface="Courier New" pitchFamily="49" charset="0"/>
              </a:rPr>
              <a:t>;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sl-SI" sz="2000" i="1" dirty="0" smtClean="0">
                <a:latin typeface="Courier New" pitchFamily="49" charset="0"/>
              </a:rPr>
              <a:t>...</a:t>
            </a:r>
            <a:br>
              <a:rPr lang="sl-SI" sz="2000" i="1" dirty="0" smtClean="0">
                <a:latin typeface="Courier New" pitchFamily="49" charset="0"/>
              </a:rPr>
            </a:br>
            <a:r>
              <a:rPr lang="sl-SI" sz="2000" i="1" dirty="0" smtClean="0">
                <a:latin typeface="Courier New" pitchFamily="49" charset="0"/>
              </a:rPr>
              <a:t>  </a:t>
            </a:r>
            <a:r>
              <a:rPr lang="sl-SI" sz="2000" i="1" dirty="0" err="1" smtClean="0">
                <a:latin typeface="Courier New" pitchFamily="49" charset="0"/>
              </a:rPr>
              <a:t>stavek</a:t>
            </a:r>
            <a:r>
              <a:rPr lang="sl-SI" sz="2000" i="1" baseline="-25000" dirty="0" err="1" smtClean="0">
                <a:latin typeface="Courier New" pitchFamily="49" charset="0"/>
              </a:rPr>
              <a:t>na</a:t>
            </a:r>
            <a:r>
              <a:rPr lang="sl-SI" sz="2000" i="1" dirty="0" smtClean="0">
                <a:latin typeface="Courier New" pitchFamily="49" charset="0"/>
              </a:rPr>
              <a:t>;</a:t>
            </a:r>
            <a:br>
              <a:rPr lang="sl-SI" sz="2000" i="1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}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err="1" smtClean="0">
                <a:latin typeface="Courier New" pitchFamily="49" charset="0"/>
              </a:rPr>
              <a:t>else</a:t>
            </a:r>
            <a:r>
              <a:rPr lang="sl-SI" sz="2000" dirty="0" smtClean="0">
                <a:latin typeface="Courier New" pitchFamily="49" charset="0"/>
              </a:rPr>
              <a:t> { 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</a:t>
            </a:r>
            <a:r>
              <a:rPr lang="en-GB" sz="2000" i="1" dirty="0" err="1" smtClean="0">
                <a:latin typeface="Courier New" pitchFamily="49" charset="0"/>
              </a:rPr>
              <a:t>stavek</a:t>
            </a:r>
            <a:r>
              <a:rPr lang="sl-SI" sz="2000" i="1" baseline="-25000" dirty="0" smtClean="0">
                <a:latin typeface="Courier New" pitchFamily="49" charset="0"/>
              </a:rPr>
              <a:t>1b</a:t>
            </a:r>
            <a:r>
              <a:rPr lang="en-GB" sz="2000" dirty="0" smtClean="0">
                <a:latin typeface="Courier New" pitchFamily="49" charset="0"/>
              </a:rPr>
              <a:t>;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i="1" dirty="0" smtClean="0">
                <a:latin typeface="Courier New" pitchFamily="49" charset="0"/>
              </a:rPr>
              <a:t>...</a:t>
            </a:r>
            <a:br>
              <a:rPr lang="sl-SI" sz="2000" i="1" dirty="0" smtClean="0">
                <a:latin typeface="Courier New" pitchFamily="49" charset="0"/>
              </a:rPr>
            </a:br>
            <a:r>
              <a:rPr lang="sl-SI" sz="2000" i="1" dirty="0" smtClean="0">
                <a:latin typeface="Courier New" pitchFamily="49" charset="0"/>
              </a:rPr>
              <a:t>  </a:t>
            </a:r>
            <a:r>
              <a:rPr lang="sl-SI" sz="2000" i="1" dirty="0" err="1" smtClean="0">
                <a:latin typeface="Courier New" pitchFamily="49" charset="0"/>
              </a:rPr>
              <a:t>stavek</a:t>
            </a:r>
            <a:r>
              <a:rPr lang="sl-SI" sz="2000" i="1" baseline="-25000" dirty="0" err="1" smtClean="0">
                <a:latin typeface="Courier New" pitchFamily="49" charset="0"/>
              </a:rPr>
              <a:t>mb</a:t>
            </a:r>
            <a:r>
              <a:rPr lang="sl-SI" sz="2000" i="1" dirty="0" smtClean="0">
                <a:latin typeface="Courier New" pitchFamily="49" charset="0"/>
              </a:rPr>
              <a:t>;</a:t>
            </a:r>
            <a:br>
              <a:rPr lang="sl-SI" sz="2000" i="1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}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n-US" sz="2000" dirty="0" smtClean="0"/>
          </a:p>
        </p:txBody>
      </p:sp>
      <p:sp>
        <p:nvSpPr>
          <p:cNvPr id="13316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819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819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48455-3648-4D3A-A2E3-0277B6DDEDEB}" type="slidenum">
              <a:rPr lang="sl-SI"/>
              <a:pPr>
                <a:defRPr/>
              </a:pPr>
              <a:t>4</a:t>
            </a:fld>
            <a:endParaRPr lang="sl-SI"/>
          </a:p>
        </p:txBody>
      </p:sp>
      <p:sp>
        <p:nvSpPr>
          <p:cNvPr id="13319" name="Rectangle 4"/>
          <p:cNvSpPr>
            <a:spLocks noGrp="1" noChangeArrowheads="1"/>
          </p:cNvSpPr>
          <p:nvPr>
            <p:ph sz="half" idx="4294967295"/>
          </p:nvPr>
        </p:nvSpPr>
        <p:spPr>
          <a:xfrm>
            <a:off x="4140200" y="1341438"/>
            <a:ext cx="5003800" cy="5040312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sz="2600" smtClean="0"/>
              <a:t>Kaj pomeni</a:t>
            </a:r>
            <a:endParaRPr lang="sl-SI" sz="2600" smtClean="0"/>
          </a:p>
          <a:p>
            <a:pPr lvl="1">
              <a:buFontTx/>
              <a:buChar char="•"/>
            </a:pPr>
            <a:r>
              <a:rPr lang="en-GB" sz="2400" smtClean="0"/>
              <a:t>če je </a:t>
            </a:r>
            <a:r>
              <a:rPr lang="sl-SI" sz="2400" smtClean="0"/>
              <a:t>pogoj </a:t>
            </a:r>
            <a:r>
              <a:rPr lang="sl-SI" sz="2200" smtClean="0">
                <a:latin typeface="Courier New" pitchFamily="49" charset="0"/>
              </a:rPr>
              <a:t>pogoj</a:t>
            </a:r>
            <a:r>
              <a:rPr lang="sl-SI" sz="2400" smtClean="0"/>
              <a:t> izpolnjen</a:t>
            </a:r>
            <a:r>
              <a:rPr lang="en-GB" sz="2400" smtClean="0"/>
              <a:t>, se izvede</a:t>
            </a:r>
            <a:r>
              <a:rPr lang="sl-SI" sz="2400" smtClean="0"/>
              <a:t>jo</a:t>
            </a:r>
            <a:br>
              <a:rPr lang="sl-SI" sz="2400" smtClean="0"/>
            </a:br>
            <a:r>
              <a:rPr lang="sl-SI" sz="2400" smtClean="0"/>
              <a:t>   </a:t>
            </a:r>
            <a:r>
              <a:rPr lang="en-GB" sz="2200" smtClean="0">
                <a:latin typeface="Courier New" pitchFamily="49" charset="0"/>
              </a:rPr>
              <a:t>stavek</a:t>
            </a:r>
            <a:r>
              <a:rPr lang="en-GB" sz="2200" baseline="-25000" smtClean="0">
                <a:latin typeface="Courier New" pitchFamily="49" charset="0"/>
              </a:rPr>
              <a:t>1</a:t>
            </a:r>
            <a:r>
              <a:rPr lang="sl-SI" sz="2200" baseline="-25000" smtClean="0">
                <a:latin typeface="Courier New" pitchFamily="49" charset="0"/>
              </a:rPr>
              <a:t>a</a:t>
            </a:r>
            <a:r>
              <a:rPr lang="en-GB" sz="2400" smtClean="0"/>
              <a:t>,</a:t>
            </a:r>
            <a:r>
              <a:rPr lang="sl-SI" sz="2400" smtClean="0"/>
              <a:t> ..., </a:t>
            </a:r>
            <a:r>
              <a:rPr lang="sl-SI" sz="2200" i="1" smtClean="0">
                <a:latin typeface="Courier New" pitchFamily="49" charset="0"/>
              </a:rPr>
              <a:t>stavek</a:t>
            </a:r>
            <a:r>
              <a:rPr lang="sl-SI" sz="2200" i="1" baseline="-25000" smtClean="0">
                <a:latin typeface="Courier New" pitchFamily="49" charset="0"/>
              </a:rPr>
              <a:t>na</a:t>
            </a:r>
            <a:r>
              <a:rPr lang="en-GB" sz="2400" smtClean="0"/>
              <a:t> sicer pa</a:t>
            </a:r>
            <a:r>
              <a:rPr lang="sl-SI" sz="2400" smtClean="0"/>
              <a:t/>
            </a:r>
            <a:br>
              <a:rPr lang="sl-SI" sz="2400" smtClean="0"/>
            </a:br>
            <a:r>
              <a:rPr lang="en-GB" sz="2400" smtClean="0"/>
              <a:t> </a:t>
            </a:r>
            <a:r>
              <a:rPr lang="sl-SI" sz="2400" smtClean="0"/>
              <a:t>  </a:t>
            </a:r>
            <a:r>
              <a:rPr lang="en-GB" sz="2200" smtClean="0">
                <a:latin typeface="Courier New" pitchFamily="49" charset="0"/>
              </a:rPr>
              <a:t>stavek</a:t>
            </a:r>
            <a:r>
              <a:rPr lang="sl-SI" sz="2200" baseline="-25000" smtClean="0">
                <a:latin typeface="Courier New" pitchFamily="49" charset="0"/>
              </a:rPr>
              <a:t>1b</a:t>
            </a:r>
            <a:r>
              <a:rPr lang="en-GB" sz="2400" smtClean="0"/>
              <a:t>,</a:t>
            </a:r>
            <a:r>
              <a:rPr lang="sl-SI" sz="2400" smtClean="0"/>
              <a:t> ..., </a:t>
            </a:r>
            <a:r>
              <a:rPr lang="sl-SI" sz="2200" i="1" smtClean="0">
                <a:latin typeface="Courier New" pitchFamily="49" charset="0"/>
              </a:rPr>
              <a:t>stavek</a:t>
            </a:r>
            <a:r>
              <a:rPr lang="sl-SI" sz="2200" i="1" baseline="-25000" smtClean="0">
                <a:latin typeface="Courier New" pitchFamily="49" charset="0"/>
              </a:rPr>
              <a:t>mb</a:t>
            </a:r>
            <a:endParaRPr lang="en-GB" sz="2200" i="1" baseline="-25000" smtClean="0">
              <a:latin typeface="Courier New" pitchFamily="49" charset="0"/>
            </a:endParaRPr>
          </a:p>
          <a:p>
            <a:endParaRPr lang="sl-SI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Pogojni stavek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70000"/>
              </a:lnSpc>
              <a:buFontTx/>
              <a:buChar char="•"/>
              <a:defRPr/>
            </a:pPr>
            <a:r>
              <a:rPr lang="sl-SI" sz="3000" dirty="0" smtClean="0"/>
              <a:t>Del </a:t>
            </a:r>
            <a:r>
              <a:rPr lang="sl-SI" sz="3000" dirty="0" err="1" smtClean="0"/>
              <a:t>else</a:t>
            </a:r>
            <a:r>
              <a:rPr lang="sl-SI" sz="3000" dirty="0" smtClean="0"/>
              <a:t> seveda lahko spustimo</a:t>
            </a:r>
            <a:endParaRPr lang="sl-SI" dirty="0" smtClean="0">
              <a:latin typeface="Courier New" pitchFamily="49" charset="0"/>
            </a:endParaRPr>
          </a:p>
          <a:p>
            <a:pPr>
              <a:lnSpc>
                <a:spcPct val="70000"/>
              </a:lnSpc>
              <a:buFontTx/>
              <a:buChar char="•"/>
              <a:defRPr/>
            </a:pPr>
            <a:r>
              <a:rPr lang="en-GB" sz="2800" dirty="0" err="1" smtClean="0"/>
              <a:t>Pazi</a:t>
            </a:r>
            <a:r>
              <a:rPr lang="en-GB" sz="2800" dirty="0" smtClean="0"/>
              <a:t> </a:t>
            </a:r>
            <a:r>
              <a:rPr lang="en-GB" sz="2800" dirty="0" err="1" smtClean="0"/>
              <a:t>na</a:t>
            </a:r>
            <a:r>
              <a:rPr lang="en-GB" sz="2800" dirty="0" smtClean="0"/>
              <a:t> </a:t>
            </a:r>
            <a:r>
              <a:rPr lang="en-GB" sz="2800" dirty="0" err="1" smtClean="0"/>
              <a:t>oklepaje</a:t>
            </a:r>
            <a:r>
              <a:rPr lang="en-GB" sz="2800" dirty="0" smtClean="0"/>
              <a:t> </a:t>
            </a:r>
            <a:r>
              <a:rPr lang="sl-SI" sz="2800" b="1" dirty="0" smtClean="0">
                <a:solidFill>
                  <a:srgbClr val="FF0000"/>
                </a:solidFill>
              </a:rPr>
              <a:t>( )</a:t>
            </a:r>
            <a:r>
              <a:rPr lang="sl-SI" sz="2800" dirty="0" smtClean="0"/>
              <a:t> </a:t>
            </a:r>
            <a:r>
              <a:rPr lang="en-GB" sz="2800" dirty="0" err="1" smtClean="0"/>
              <a:t>okoli</a:t>
            </a:r>
            <a:r>
              <a:rPr lang="en-GB" sz="2800" dirty="0" smtClean="0"/>
              <a:t> </a:t>
            </a:r>
            <a:r>
              <a:rPr lang="sl-SI" sz="2800" dirty="0" smtClean="0"/>
              <a:t>pogoja</a:t>
            </a:r>
          </a:p>
          <a:p>
            <a:pPr>
              <a:lnSpc>
                <a:spcPct val="70000"/>
              </a:lnSpc>
              <a:buFontTx/>
              <a:buChar char="•"/>
              <a:defRPr/>
            </a:pPr>
            <a:r>
              <a:rPr lang="sl-SI" sz="2800" dirty="0" smtClean="0"/>
              <a:t>Stavke, ki jih želimo izvesti, damo med </a:t>
            </a:r>
            <a:r>
              <a:rPr lang="sl-SI" sz="2800" b="1" dirty="0" smtClean="0">
                <a:solidFill>
                  <a:srgbClr val="FF0000"/>
                </a:solidFill>
              </a:rPr>
              <a:t>{ }</a:t>
            </a:r>
          </a:p>
          <a:p>
            <a:pPr lvl="1" algn="just">
              <a:lnSpc>
                <a:spcPct val="70000"/>
              </a:lnSpc>
              <a:buFontTx/>
              <a:buChar char="•"/>
              <a:defRPr/>
            </a:pPr>
            <a:r>
              <a:rPr lang="sl-SI" sz="2400" b="1" dirty="0" smtClean="0">
                <a:solidFill>
                  <a:srgbClr val="FF0000"/>
                </a:solidFill>
              </a:rPr>
              <a:t>Zamikanje ne pomaga</a:t>
            </a:r>
          </a:p>
          <a:p>
            <a:pPr algn="just">
              <a:lnSpc>
                <a:spcPct val="70000"/>
              </a:lnSpc>
              <a:buFontTx/>
              <a:buChar char="•"/>
              <a:defRPr/>
            </a:pPr>
            <a:endParaRPr lang="en-GB" b="1" dirty="0" smtClean="0"/>
          </a:p>
        </p:txBody>
      </p:sp>
      <p:sp>
        <p:nvSpPr>
          <p:cNvPr id="1434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92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2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BCA0F7-6574-4B1F-98F4-EB98C1205F4C}" type="slidenum">
              <a:rPr lang="sl-SI"/>
              <a:pPr>
                <a:defRPr/>
              </a:pPr>
              <a:t>5</a:t>
            </a:fld>
            <a:endParaRPr lang="sl-SI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3429000"/>
            <a:ext cx="2543863" cy="2507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uiExpand="1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Pogoji</a:t>
            </a:r>
            <a:endParaRPr lang="en-GB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Primerjanje (relacijski operatorji)</a:t>
            </a:r>
          </a:p>
          <a:p>
            <a:pPr marL="457200" lvl="1" indent="0">
              <a:buNone/>
            </a:pPr>
            <a:r>
              <a:rPr lang="sl-SI" dirty="0" smtClean="0"/>
              <a:t>&gt;</a:t>
            </a:r>
          </a:p>
          <a:p>
            <a:pPr marL="457200" lvl="1" indent="0">
              <a:buNone/>
            </a:pPr>
            <a:r>
              <a:rPr lang="sl-SI" dirty="0" smtClean="0"/>
              <a:t>&lt;</a:t>
            </a:r>
          </a:p>
          <a:p>
            <a:pPr marL="457200" lvl="1" indent="0">
              <a:buNone/>
            </a:pPr>
            <a:r>
              <a:rPr lang="sl-SI" dirty="0" smtClean="0"/>
              <a:t>&gt;=   (vrstni red pomemben!)</a:t>
            </a:r>
          </a:p>
          <a:p>
            <a:pPr marL="457200" lvl="1" indent="0">
              <a:buNone/>
            </a:pPr>
            <a:r>
              <a:rPr lang="sl-SI" dirty="0" smtClean="0"/>
              <a:t>&lt;=</a:t>
            </a:r>
          </a:p>
          <a:p>
            <a:pPr marL="457200" lvl="1" indent="0">
              <a:buNone/>
            </a:pPr>
            <a:r>
              <a:rPr lang="sl-SI" dirty="0" smtClean="0"/>
              <a:t>==   (pozor dva (2) enačaja)</a:t>
            </a:r>
          </a:p>
          <a:p>
            <a:pPr marL="457200" lvl="1" indent="0">
              <a:buNone/>
            </a:pPr>
            <a:r>
              <a:rPr lang="sl-SI" dirty="0" smtClean="0"/>
              <a:t>!=</a:t>
            </a:r>
          </a:p>
          <a:p>
            <a:pPr marL="457200" lvl="1" indent="0">
              <a:buNone/>
            </a:pPr>
            <a:endParaRPr lang="en-GB" dirty="0" smtClean="0"/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sl-SI" smtClean="0"/>
          </a:p>
        </p:txBody>
      </p:sp>
      <p:sp>
        <p:nvSpPr>
          <p:cNvPr id="1024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2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BFA6-384B-4434-AB3D-2D0671FFC0AD}" type="slidenum">
              <a:rPr lang="sl-SI" smtClean="0"/>
              <a:pPr/>
              <a:t>6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Logične vrednosti</a:t>
            </a:r>
            <a:endParaRPr lang="en-GB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200" dirty="0" smtClean="0"/>
              <a:t>Tip </a:t>
            </a:r>
            <a:r>
              <a:rPr lang="sl-SI" sz="2200" dirty="0" err="1" smtClean="0">
                <a:latin typeface="Courier New" pitchFamily="49" charset="0"/>
              </a:rPr>
              <a:t>bool</a:t>
            </a:r>
            <a:endParaRPr lang="en-US" sz="2200" dirty="0" smtClean="0">
              <a:latin typeface="Courier New" pitchFamily="49" charset="0"/>
            </a:endParaRPr>
          </a:p>
          <a:p>
            <a:pPr marL="0" indent="0">
              <a:buNone/>
            </a:pPr>
            <a:endParaRPr lang="sl-SI" sz="2200" dirty="0" smtClean="0">
              <a:latin typeface="Courier New" pitchFamily="49" charset="0"/>
            </a:endParaRPr>
          </a:p>
          <a:p>
            <a:pPr marL="0" indent="0">
              <a:buNone/>
            </a:pPr>
            <a:r>
              <a:rPr lang="sl-SI" sz="2200" dirty="0" smtClean="0"/>
              <a:t>Vrednosti le</a:t>
            </a:r>
            <a:r>
              <a:rPr lang="sl-SI" sz="2200" dirty="0" smtClean="0">
                <a:latin typeface="Courier New" pitchFamily="49" charset="0"/>
              </a:rPr>
              <a:t> </a:t>
            </a:r>
            <a:r>
              <a:rPr lang="sl-SI" sz="2200" dirty="0" err="1" smtClean="0">
                <a:latin typeface="Courier New" pitchFamily="49" charset="0"/>
              </a:rPr>
              <a:t>true</a:t>
            </a:r>
            <a:r>
              <a:rPr lang="sl-SI" sz="2200" dirty="0" smtClean="0">
                <a:latin typeface="Courier New" pitchFamily="49" charset="0"/>
              </a:rPr>
              <a:t> </a:t>
            </a:r>
            <a:r>
              <a:rPr lang="sl-SI" sz="2200" dirty="0" smtClean="0"/>
              <a:t>in</a:t>
            </a:r>
            <a:r>
              <a:rPr lang="sl-SI" sz="2200" dirty="0" smtClean="0">
                <a:latin typeface="Courier New" pitchFamily="49" charset="0"/>
              </a:rPr>
              <a:t> </a:t>
            </a:r>
            <a:r>
              <a:rPr lang="sl-SI" sz="2200" dirty="0" err="1" smtClean="0">
                <a:latin typeface="Courier New" pitchFamily="49" charset="0"/>
              </a:rPr>
              <a:t>false</a:t>
            </a:r>
            <a:endParaRPr lang="en-US" sz="2200" dirty="0">
              <a:latin typeface="Courier New" pitchFamily="49" charset="0"/>
            </a:endParaRPr>
          </a:p>
          <a:p>
            <a:pPr marL="0" indent="0">
              <a:buNone/>
            </a:pPr>
            <a:endParaRPr lang="sl-SI" sz="2200" dirty="0" smtClean="0">
              <a:latin typeface="Courier New" pitchFamily="49" charset="0"/>
            </a:endParaRPr>
          </a:p>
          <a:p>
            <a:pPr marL="457200" lvl="1" indent="0">
              <a:buNone/>
            </a:pPr>
            <a:r>
              <a:rPr lang="sl-SI" sz="2000" dirty="0" err="1" smtClean="0">
                <a:latin typeface="Courier New" pitchFamily="49" charset="0"/>
              </a:rPr>
              <a:t>bool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</a:rPr>
              <a:t>vRedu</a:t>
            </a:r>
            <a:r>
              <a:rPr lang="sl-SI" sz="2000" dirty="0" smtClean="0">
                <a:latin typeface="Courier New" pitchFamily="49" charset="0"/>
              </a:rPr>
              <a:t>, konec, zanimivo = </a:t>
            </a:r>
            <a:r>
              <a:rPr lang="sl-SI" sz="2000" dirty="0" err="1" smtClean="0">
                <a:latin typeface="Courier New" pitchFamily="49" charset="0"/>
              </a:rPr>
              <a:t>false</a:t>
            </a:r>
            <a:r>
              <a:rPr lang="sl-SI" sz="2000" dirty="0" smtClean="0">
                <a:latin typeface="Courier New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sl-SI" sz="2000" dirty="0" err="1" smtClean="0">
                <a:latin typeface="Courier New" pitchFamily="49" charset="0"/>
              </a:rPr>
              <a:t>vRedu</a:t>
            </a:r>
            <a:r>
              <a:rPr lang="sl-SI" sz="2000" dirty="0" smtClean="0">
                <a:latin typeface="Courier New" pitchFamily="49" charset="0"/>
              </a:rPr>
              <a:t> = x &gt; 42;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</a:rPr>
              <a:t>konec = </a:t>
            </a:r>
            <a:r>
              <a:rPr lang="sl-SI" sz="2000" dirty="0" err="1" smtClean="0">
                <a:latin typeface="Courier New" pitchFamily="49" charset="0"/>
              </a:rPr>
              <a:t>false</a:t>
            </a:r>
            <a:r>
              <a:rPr lang="sl-SI" sz="2000" dirty="0" smtClean="0">
                <a:latin typeface="Courier New" pitchFamily="49" charset="0"/>
              </a:rPr>
              <a:t>;</a:t>
            </a:r>
          </a:p>
          <a:p>
            <a:pPr marL="0" indent="0">
              <a:buNone/>
            </a:pPr>
            <a:endParaRPr lang="sl-SI" sz="1700" dirty="0" smtClean="0">
              <a:latin typeface="Courier New" pitchFamily="49" charset="0"/>
            </a:endParaRPr>
          </a:p>
        </p:txBody>
      </p:sp>
      <p:sp>
        <p:nvSpPr>
          <p:cNvPr id="1638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1126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127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AF106-ED85-4083-8705-172311CEB7DB}" type="slidenum">
              <a:rPr lang="sl-SI"/>
              <a:pPr>
                <a:defRPr/>
              </a:pPr>
              <a:t>7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3403453"/>
            <a:ext cx="3960440" cy="207635"/>
          </a:xfrm>
          <a:prstGeom prst="rect">
            <a:avLst/>
          </a:prstGeom>
        </p:spPr>
      </p:pic>
      <p:pic>
        <p:nvPicPr>
          <p:cNvPr id="29698" name="Picture 2" descr="alt tex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3816424" cy="213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404664"/>
            <a:ext cx="2504719" cy="20641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8931" y="4221088"/>
            <a:ext cx="4751210" cy="205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Operacije</a:t>
            </a:r>
            <a:endParaRPr lang="en-GB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400" dirty="0" smtClean="0"/>
              <a:t>Logične vrednosti lahko združujemo z operatorji</a:t>
            </a:r>
          </a:p>
          <a:p>
            <a:pPr marL="457200" lvl="1" indent="0">
              <a:buNone/>
            </a:pPr>
            <a:r>
              <a:rPr lang="sl-SI" sz="2000" dirty="0" smtClean="0"/>
              <a:t>&amp;&amp; 	in</a:t>
            </a:r>
          </a:p>
          <a:p>
            <a:pPr marL="457200" lvl="1" indent="0">
              <a:buNone/>
            </a:pPr>
            <a:r>
              <a:rPr lang="sl-SI" sz="2000" dirty="0" smtClean="0"/>
              <a:t>|| 		ali</a:t>
            </a:r>
          </a:p>
          <a:p>
            <a:pPr marL="457200" lvl="1" indent="0">
              <a:buNone/>
            </a:pPr>
            <a:r>
              <a:rPr lang="sl-SI" sz="2000" dirty="0" smtClean="0"/>
              <a:t>! 		ne</a:t>
            </a:r>
          </a:p>
          <a:p>
            <a:pPr marL="0" indent="0">
              <a:buNone/>
            </a:pPr>
            <a:r>
              <a:rPr lang="sl-SI" sz="2400" dirty="0" smtClean="0"/>
              <a:t>A &amp;&amp; B: res, če sta res in A in B (sta oba </a:t>
            </a:r>
            <a:r>
              <a:rPr lang="sl-SI" sz="2400" dirty="0" err="1" smtClean="0"/>
              <a:t>true</a:t>
            </a:r>
            <a:r>
              <a:rPr lang="sl-SI" sz="2400" dirty="0" smtClean="0"/>
              <a:t>)</a:t>
            </a:r>
            <a:endParaRPr lang="en-US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A || B: res, če je vsaj eden res oziroma narobe le, če sta oba </a:t>
            </a:r>
            <a:r>
              <a:rPr lang="sl-SI" sz="2400" dirty="0" err="1" smtClean="0"/>
              <a:t>false</a:t>
            </a:r>
            <a:endParaRPr lang="sl-SI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sl-SI" sz="2400" dirty="0" smtClean="0"/>
              <a:t>!A : res (</a:t>
            </a:r>
            <a:r>
              <a:rPr lang="sl-SI" sz="2400" dirty="0" err="1" smtClean="0"/>
              <a:t>true</a:t>
            </a:r>
            <a:r>
              <a:rPr lang="sl-SI" sz="2400" dirty="0" smtClean="0"/>
              <a:t>), če je A napačen (</a:t>
            </a:r>
            <a:r>
              <a:rPr lang="sl-SI" sz="2400" dirty="0" err="1" smtClean="0"/>
              <a:t>false</a:t>
            </a:r>
            <a:r>
              <a:rPr lang="sl-SI" sz="2400" dirty="0" smtClean="0"/>
              <a:t>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sl-SI" sz="2400" dirty="0" smtClean="0"/>
              <a:t>Kratkostično računanje</a:t>
            </a:r>
            <a:endParaRPr lang="en-GB" sz="2400" dirty="0" smtClean="0"/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122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22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953CF2-3159-4609-8201-5A91EA215750}" type="slidenum">
              <a:rPr lang="sl-SI"/>
              <a:pPr>
                <a:defRPr/>
              </a:pPr>
              <a:t>9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#&amp;quot;&quot;/&gt;&lt;property id=&quot;20307&quot; value=&quot;275&quot;/&gt;&lt;/object&gt;&lt;object type=&quot;3&quot; unique_id=&quot;10005&quot;&gt;&lt;property id=&quot;20148&quot; value=&quot;5&quot;/&gt;&lt;property id=&quot;20300&quot; value=&quot;Slide 2 - &amp;quot;Pogojni stavek&amp;quot;&quot;/&gt;&lt;property id=&quot;20307&quot; value=&quot;287&quot;/&gt;&lt;/object&gt;&lt;object type=&quot;3&quot; unique_id=&quot;10006&quot;&gt;&lt;property id=&quot;20148&quot; value=&quot;5&quot;/&gt;&lt;property id=&quot;20300&quot; value=&quot;Slide 3 - &amp;quot;Pogojni stavek&amp;quot;&quot;/&gt;&lt;property id=&quot;20307&quot; value=&quot;259&quot;/&gt;&lt;/object&gt;&lt;object type=&quot;3&quot; unique_id=&quot;10007&quot;&gt;&lt;property id=&quot;20148&quot; value=&quot;5&quot;/&gt;&lt;property id=&quot;20300&quot; value=&quot;Slide 4 - &amp;quot;Pogojni stavek&amp;quot;&quot;/&gt;&lt;property id=&quot;20307&quot; value=&quot;260&quot;/&gt;&lt;/object&gt;&lt;object type=&quot;3&quot; unique_id=&quot;10008&quot;&gt;&lt;property id=&quot;20148&quot; value=&quot;5&quot;/&gt;&lt;property id=&quot;20300&quot; value=&quot;Slide 5 - &amp;quot;Pogoji&amp;quot;&quot;/&gt;&lt;property id=&quot;20307&quot; value=&quot;257&quot;/&gt;&lt;/object&gt;&lt;object type=&quot;3&quot; unique_id=&quot;10009&quot;&gt;&lt;property id=&quot;20148&quot; value=&quot;5&quot;/&gt;&lt;property id=&quot;20300&quot; value=&quot;Slide 6 - &amp;quot;Logične vrednosti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Operacije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Prestopno leto&amp;quot;&quot;/&gt;&lt;property id=&quot;20307&quot; value=&quot;269&quot;/&gt;&lt;/object&gt;&lt;object type=&quot;3&quot; unique_id=&quot;10012&quot;&gt;&lt;property id=&quot;20148&quot; value=&quot;5&quot;/&gt;&lt;property id=&quot;20300&quot; value=&quot;Slide 9 - &amp;quot;Prestopno leto - program&amp;quot;&quot;/&gt;&lt;property id=&quot;20307&quot; value=&quot;272&quot;/&gt;&lt;/object&gt;&lt;object type=&quot;3&quot; unique_id=&quot;10013&quot;&gt;&lt;property id=&quot;20148&quot; value=&quot;5&quot;/&gt;&lt;property id=&quot;20300&quot; value=&quot;Slide 10 - &amp;quot;Uporaba { }&amp;quot;&quot;/&gt;&lt;property id=&quot;20307&quot; value=&quot;282&quot;/&gt;&lt;/object&gt;&lt;object type=&quot;3&quot; unique_id=&quot;10014&quot;&gt;&lt;property id=&quot;20148&quot; value=&quot;5&quot;/&gt;&lt;property id=&quot;20300&quot; value=&quot;Slide 11 - &amp;quot;Sestavljeni stavek&amp;quot;&quot;/&gt;&lt;property id=&quot;20307&quot; value=&quot;283&quot;/&gt;&lt;/object&gt;&lt;object type=&quot;3&quot; unique_id=&quot;10015&quot;&gt;&lt;property id=&quot;20148&quot; value=&quot;5&quot;/&gt;&lt;property id=&quot;20300&quot; value=&quot;Slide 12 - &amp;quot;&amp;quot;Gnezdeni&amp;quot; pogojni stavki&amp;quot;&quot;/&gt;&lt;property id=&quot;20307&quot; value=&quot;28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S_4_ponovitev1_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ESS-Predloga-PP2003-UP</Template>
  <TotalTime>1204</TotalTime>
  <Words>558</Words>
  <Application>Microsoft Office PowerPoint</Application>
  <PresentationFormat>On-screen Show (4:3)</PresentationFormat>
  <Paragraphs>133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Arial</vt:lpstr>
      <vt:lpstr>Calibri</vt:lpstr>
      <vt:lpstr>Courier New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CS_4_ponovitev1_3</vt:lpstr>
      <vt:lpstr>4_ESS-Tema-PP2007-UP</vt:lpstr>
      <vt:lpstr>5_ESS-Tema-PP2007-UP</vt:lpstr>
      <vt:lpstr>6_ESS-Tema-PP2007-UP</vt:lpstr>
      <vt:lpstr>7_ESS-Tema-PP2007-UP</vt:lpstr>
      <vt:lpstr>C#</vt:lpstr>
      <vt:lpstr>Pogojni stavek</vt:lpstr>
      <vt:lpstr>PowerPoint Presentation</vt:lpstr>
      <vt:lpstr>Pogojni stavek</vt:lpstr>
      <vt:lpstr>Pogojni stavek</vt:lpstr>
      <vt:lpstr>Pogoji</vt:lpstr>
      <vt:lpstr>Logične vrednosti</vt:lpstr>
      <vt:lpstr>PowerPoint Presentation</vt:lpstr>
      <vt:lpstr>Operacije</vt:lpstr>
      <vt:lpstr>PowerPoint Presentation</vt:lpstr>
      <vt:lpstr>Prestopno leto</vt:lpstr>
      <vt:lpstr>Prestopno leto - program</vt:lpstr>
      <vt:lpstr>Uporaba { }</vt:lpstr>
      <vt:lpstr>Sestavljeni stavek</vt:lpstr>
      <vt:lpstr>PowerPoint Presentation</vt:lpstr>
      <vt:lpstr>"Gnezdeni" pogojni stavki</vt:lpstr>
      <vt:lpstr>Iz Pythona v C#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iz Pythona</dc:title>
  <dc:creator>Matija Lokar</dc:creator>
  <cp:lastModifiedBy>Matija Lokar</cp:lastModifiedBy>
  <cp:revision>79</cp:revision>
  <dcterms:created xsi:type="dcterms:W3CDTF">2001-11-26T12:48:07Z</dcterms:created>
  <dcterms:modified xsi:type="dcterms:W3CDTF">2018-09-29T14:30:44Z</dcterms:modified>
</cp:coreProperties>
</file>