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25"/>
  </p:notesMasterIdLst>
  <p:handoutMasterIdLst>
    <p:handoutMasterId r:id="rId26"/>
  </p:handoutMasterIdLst>
  <p:sldIdLst>
    <p:sldId id="494" r:id="rId2"/>
    <p:sldId id="519" r:id="rId3"/>
    <p:sldId id="522" r:id="rId4"/>
    <p:sldId id="542" r:id="rId5"/>
    <p:sldId id="550" r:id="rId6"/>
    <p:sldId id="543" r:id="rId7"/>
    <p:sldId id="544" r:id="rId8"/>
    <p:sldId id="545" r:id="rId9"/>
    <p:sldId id="607" r:id="rId10"/>
    <p:sldId id="521" r:id="rId11"/>
    <p:sldId id="547" r:id="rId12"/>
    <p:sldId id="548" r:id="rId13"/>
    <p:sldId id="549" r:id="rId14"/>
    <p:sldId id="497" r:id="rId15"/>
    <p:sldId id="498" r:id="rId16"/>
    <p:sldId id="499" r:id="rId17"/>
    <p:sldId id="552" r:id="rId18"/>
    <p:sldId id="605" r:id="rId19"/>
    <p:sldId id="606" r:id="rId20"/>
    <p:sldId id="554" r:id="rId21"/>
    <p:sldId id="556" r:id="rId22"/>
    <p:sldId id="557" r:id="rId23"/>
    <p:sldId id="558" r:id="rId24"/>
  </p:sldIdLst>
  <p:sldSz cx="9144000" cy="6858000" type="screen4x3"/>
  <p:notesSz cx="7099300" cy="10234613"/>
  <p:custDataLst>
    <p:tags r:id="rId27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581" autoAdjust="0"/>
  </p:normalViewPr>
  <p:slideViewPr>
    <p:cSldViewPr>
      <p:cViewPr varScale="1">
        <p:scale>
          <a:sx n="80" d="100"/>
          <a:sy n="80" d="100"/>
        </p:scale>
        <p:origin x="42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639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639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639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220A8F7F-DAE5-4F92-A9A7-92D6C56BC0F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841215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16FA72D6-9FC1-4766-9621-95C3F3C4C0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7048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C288F788-BF94-462B-A91D-F32643BBF20F}" type="slidenum">
              <a:rPr lang="en-GB" smtClean="0">
                <a:latin typeface="Times New Roman" pitchFamily="18" charset="0"/>
              </a:rPr>
              <a:pPr eaLnBrk="1" hangingPunct="1"/>
              <a:t>1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8FF3373-D710-4AD0-9234-9835ABFB284D}" type="slidenum">
              <a:rPr lang="en-GB" smtClean="0">
                <a:latin typeface="Times New Roman" pitchFamily="18" charset="0"/>
              </a:rPr>
              <a:pPr eaLnBrk="1" hangingPunct="1"/>
              <a:t>10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DAAF6D6-34C5-4763-B667-DBEE3EFCD308}" type="slidenum">
              <a:rPr lang="en-GB" smtClean="0">
                <a:latin typeface="Times New Roman" pitchFamily="18" charset="0"/>
              </a:rPr>
              <a:pPr eaLnBrk="1" hangingPunct="1"/>
              <a:t>11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3464F93-FC36-4AD9-8393-964E79C6BB90}" type="slidenum">
              <a:rPr lang="en-GB" smtClean="0">
                <a:latin typeface="Times New Roman" pitchFamily="18" charset="0"/>
              </a:rPr>
              <a:pPr eaLnBrk="1" hangingPunct="1"/>
              <a:t>12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C7F258CD-AAB1-441B-8AA8-9C18CE75F029}" type="slidenum">
              <a:rPr lang="en-GB" smtClean="0">
                <a:latin typeface="Times New Roman" pitchFamily="18" charset="0"/>
              </a:rPr>
              <a:pPr eaLnBrk="1" hangingPunct="1"/>
              <a:t>13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A6F31EC-48E1-49FF-9F92-B4CF45811B6D}" type="slidenum">
              <a:rPr lang="en-GB" smtClean="0">
                <a:latin typeface="Times New Roman" pitchFamily="18" charset="0"/>
              </a:rPr>
              <a:pPr eaLnBrk="1" hangingPunct="1"/>
              <a:t>14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AB2BD210-050D-4347-801C-723AC64B111D}" type="slidenum">
              <a:rPr lang="en-GB" smtClean="0">
                <a:latin typeface="Times New Roman" pitchFamily="18" charset="0"/>
              </a:rPr>
              <a:pPr eaLnBrk="1" hangingPunct="1"/>
              <a:t>15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0CC7451-85A2-4A77-AD39-EE6D2C165FEB}" type="slidenum">
              <a:rPr lang="en-GB" smtClean="0">
                <a:latin typeface="Times New Roman" pitchFamily="18" charset="0"/>
              </a:rPr>
              <a:pPr eaLnBrk="1" hangingPunct="1"/>
              <a:t>16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43012B3-DA7A-4246-AE92-905F5B91F1A2}" type="slidenum">
              <a:rPr lang="en-GB" smtClean="0">
                <a:latin typeface="Times New Roman" pitchFamily="18" charset="0"/>
              </a:rPr>
              <a:pPr eaLnBrk="1" hangingPunct="1"/>
              <a:t>17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90A5CB4-4713-41EB-B3A4-92378BE2B881}" type="slidenum">
              <a:rPr lang="en-GB" smtClean="0">
                <a:latin typeface="Times New Roman" pitchFamily="18" charset="0"/>
              </a:rPr>
              <a:pPr eaLnBrk="1" hangingPunct="1"/>
              <a:t>18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50AE8AA-4CB5-4E6D-B4CD-EDE0C4AEB3DC}" type="slidenum">
              <a:rPr lang="en-GB" smtClean="0">
                <a:latin typeface="Times New Roman" pitchFamily="18" charset="0"/>
              </a:rPr>
              <a:pPr eaLnBrk="1" hangingPunct="1"/>
              <a:t>19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E15A0533-CAD0-4A0F-BE00-D17E47CB78C2}" type="slidenum">
              <a:rPr lang="en-GB" smtClean="0">
                <a:latin typeface="Times New Roman" pitchFamily="18" charset="0"/>
              </a:rPr>
              <a:pPr eaLnBrk="1" hangingPunct="1"/>
              <a:t>2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A1BC8AD0-E0AA-41BC-B2CF-4039300257E8}" type="slidenum">
              <a:rPr lang="en-GB" smtClean="0">
                <a:latin typeface="Times New Roman" pitchFamily="18" charset="0"/>
              </a:rPr>
              <a:pPr eaLnBrk="1" hangingPunct="1"/>
              <a:t>20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1E5EEF1-EA07-42F6-B14A-A5D88BA69F69}" type="slidenum">
              <a:rPr lang="en-GB" smtClean="0">
                <a:latin typeface="Times New Roman" pitchFamily="18" charset="0"/>
              </a:rPr>
              <a:pPr eaLnBrk="1" hangingPunct="1"/>
              <a:t>21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7AD4F4E-6543-412F-9ACF-60DBA7AE7D6E}" type="slidenum">
              <a:rPr lang="en-GB" smtClean="0">
                <a:latin typeface="Times New Roman" pitchFamily="18" charset="0"/>
              </a:rPr>
              <a:pPr eaLnBrk="1" hangingPunct="1"/>
              <a:t>22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2AA449B7-D0AD-4691-AFD5-B5C31FEB81CA}" type="slidenum">
              <a:rPr lang="en-GB" smtClean="0">
                <a:latin typeface="Times New Roman" pitchFamily="18" charset="0"/>
              </a:rPr>
              <a:pPr eaLnBrk="1" hangingPunct="1"/>
              <a:t>23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2FEB8E9A-5EE2-45F9-B121-4165E6F86284}" type="slidenum">
              <a:rPr lang="en-GB" smtClean="0">
                <a:latin typeface="Times New Roman" pitchFamily="18" charset="0"/>
              </a:rPr>
              <a:pPr eaLnBrk="1" hangingPunct="1"/>
              <a:t>3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6CF2BA9-E321-4B8D-9FDA-9AD118047DB1}" type="slidenum">
              <a:rPr lang="en-GB" smtClean="0">
                <a:latin typeface="Times New Roman" pitchFamily="18" charset="0"/>
              </a:rPr>
              <a:pPr eaLnBrk="1" hangingPunct="1"/>
              <a:t>4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AD48EA5A-F890-4D70-A74F-FC28367F6184}" type="slidenum">
              <a:rPr lang="en-GB" smtClean="0">
                <a:latin typeface="Times New Roman" pitchFamily="18" charset="0"/>
              </a:rPr>
              <a:pPr eaLnBrk="1" hangingPunct="1"/>
              <a:t>5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E59EC0F-787E-4AD4-A2A0-CAECC53CA983}" type="slidenum">
              <a:rPr lang="en-GB" smtClean="0">
                <a:latin typeface="Times New Roman" pitchFamily="18" charset="0"/>
              </a:rPr>
              <a:pPr eaLnBrk="1" hangingPunct="1"/>
              <a:t>6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AA32C49-FA7C-49A3-94BC-52E97127C354}" type="slidenum">
              <a:rPr lang="en-GB" smtClean="0">
                <a:latin typeface="Times New Roman" pitchFamily="18" charset="0"/>
              </a:rPr>
              <a:pPr eaLnBrk="1" hangingPunct="1"/>
              <a:t>7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AE858F72-27B6-4805-98C9-B7E52A0AC0D0}" type="slidenum">
              <a:rPr lang="en-GB" smtClean="0">
                <a:latin typeface="Times New Roman" pitchFamily="18" charset="0"/>
              </a:rPr>
              <a:pPr eaLnBrk="1" hangingPunct="1"/>
              <a:t>8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C05B89A9-95C3-45C8-A1F1-D1D34504E9FB}" type="slidenum">
              <a:rPr lang="en-GB" smtClean="0">
                <a:latin typeface="Times New Roman" pitchFamily="18" charset="0"/>
              </a:rPr>
              <a:pPr eaLnBrk="1" hangingPunct="1"/>
              <a:t>9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479713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/>
              <a:t>Click to edit Master title style</a:t>
            </a:r>
          </a:p>
        </p:txBody>
      </p:sp>
      <p:sp>
        <p:nvSpPr>
          <p:cNvPr id="950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sl-SI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BA372-70C8-4A77-949D-9F328F721F0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58818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D509B-DE23-44C2-86BD-E6548C3D36F3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5292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8CF2B-6FE7-454D-B09F-A7C3939B8663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731770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001000" cy="6842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7A6C1-4E38-4735-95C6-55969AB72E89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3152857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817B9-F4BA-4A0F-8625-62EEAC4729C2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43821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927E6-3254-4046-91E8-5E2A0C850C9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884029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D56B1-54CC-4722-8830-E6E9CEF433F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236150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E12DA-3BE3-4E0E-A3D2-06A0AA1710FC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729251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D483D-ED08-45B9-B0C3-7495EF87F623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916462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16AED-8715-4366-B5DC-B60ED00E361C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50878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79631-302D-4BDA-843B-D0FE704BC713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685238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7C1B8-D1A3-4CBF-A0F3-8ED574103454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32333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949252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949253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94925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94925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4925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C480B50-BFF2-4A0B-9D4B-A98A4D11E91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1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usask.ca/resources/tutorials/csconcepts/1998_6/bintree/glossary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usask.ca/resources/tutorials/csconcepts/1998_6/bintree/index.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9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0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Podatkovne strukture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DREVO</a:t>
            </a:r>
            <a:endParaRPr lang="en-GB" smtClean="0"/>
          </a:p>
        </p:txBody>
      </p:sp>
      <p:sp>
        <p:nvSpPr>
          <p:cNvPr id="13316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Terminologija II</a:t>
            </a:r>
          </a:p>
        </p:txBody>
      </p:sp>
      <p:sp>
        <p:nvSpPr>
          <p:cNvPr id="74035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2400" b="1" smtClean="0"/>
              <a:t>stopnja vozlišča</a:t>
            </a:r>
            <a:r>
              <a:rPr lang="sl-SI" sz="2400" smtClean="0"/>
              <a:t>:  podana s številom iz njega izhajajočih  poddreves (število sinov);</a:t>
            </a:r>
          </a:p>
          <a:p>
            <a:pPr eaLnBrk="1" hangingPunct="1"/>
            <a:r>
              <a:rPr lang="sl-SI" sz="2400" b="1" smtClean="0"/>
              <a:t>stopnja drevesa</a:t>
            </a:r>
            <a:r>
              <a:rPr lang="sl-SI" sz="2400" smtClean="0"/>
              <a:t>:  najvišja stopnja njegovih vozlišč;</a:t>
            </a:r>
          </a:p>
          <a:p>
            <a:pPr eaLnBrk="1" hangingPunct="1"/>
            <a:r>
              <a:rPr lang="sl-SI" sz="2400" b="1" smtClean="0"/>
              <a:t>nivo vozlišča</a:t>
            </a:r>
            <a:r>
              <a:rPr lang="sl-SI" sz="2400" smtClean="0"/>
              <a:t>:  koren ima nivo 1. Če ima oče nivo n, ima sin nivo n+1;</a:t>
            </a:r>
          </a:p>
          <a:p>
            <a:pPr eaLnBrk="1" hangingPunct="1"/>
            <a:r>
              <a:rPr lang="sl-SI" sz="2400" b="1" smtClean="0"/>
              <a:t>višina drevesa</a:t>
            </a:r>
            <a:r>
              <a:rPr lang="sl-SI" sz="2400" smtClean="0"/>
              <a:t>:  definirana z vozliščem z najvišjim nivojem;</a:t>
            </a:r>
          </a:p>
          <a:p>
            <a:pPr eaLnBrk="1" hangingPunct="1"/>
            <a:r>
              <a:rPr lang="sl-SI" sz="2400" b="1" smtClean="0"/>
              <a:t>gozd</a:t>
            </a:r>
            <a:r>
              <a:rPr lang="sl-SI" sz="2400" smtClean="0"/>
              <a:t>: množica disjunktnih dreves.</a:t>
            </a:r>
          </a:p>
          <a:p>
            <a:pPr eaLnBrk="1" hangingPunct="1"/>
            <a:endParaRPr lang="sl-SI" sz="2400" smtClean="0"/>
          </a:p>
          <a:p>
            <a:pPr eaLnBrk="1" hangingPunct="1"/>
            <a:r>
              <a:rPr lang="sl-SI" sz="2400" b="1" smtClean="0"/>
              <a:t>urejeno drevo</a:t>
            </a:r>
            <a:r>
              <a:rPr lang="sl-SI" sz="2400" smtClean="0"/>
              <a:t>: vrstni red poddreves v vsakem vozlišču je podan in pomemben.</a:t>
            </a:r>
          </a:p>
          <a:p>
            <a:pPr eaLnBrk="1" hangingPunct="1"/>
            <a:endParaRPr lang="sl-SI" sz="2400" smtClean="0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0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03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0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03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03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03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56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000" smtClean="0"/>
              <a:t>Stopnja vozlišča / stopnja drevesa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mtClean="0"/>
              <a:t>Vozlišče A ima stopnjo 3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Vozlišče K ima stopnjo 0 (tako kot vsi listi)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Vozlišče C ima stopnjo 1</a:t>
            </a:r>
          </a:p>
          <a:p>
            <a:pPr eaLnBrk="1" hangingPunct="1">
              <a:lnSpc>
                <a:spcPct val="90000"/>
              </a:lnSpc>
            </a:pPr>
            <a:endParaRPr lang="sl-SI" smtClean="0"/>
          </a:p>
          <a:p>
            <a:pPr eaLnBrk="1" hangingPunct="1">
              <a:lnSpc>
                <a:spcPct val="90000"/>
              </a:lnSpc>
            </a:pPr>
            <a:endParaRPr lang="sl-SI" smtClean="0"/>
          </a:p>
          <a:p>
            <a:pPr eaLnBrk="1" hangingPunct="1">
              <a:lnSpc>
                <a:spcPct val="90000"/>
              </a:lnSpc>
            </a:pPr>
            <a:endParaRPr lang="sl-SI" smtClean="0"/>
          </a:p>
          <a:p>
            <a:pPr eaLnBrk="1" hangingPunct="1">
              <a:lnSpc>
                <a:spcPct val="90000"/>
              </a:lnSpc>
            </a:pPr>
            <a:endParaRPr lang="sl-SI" smtClean="0"/>
          </a:p>
          <a:p>
            <a:pPr eaLnBrk="1" hangingPunct="1">
              <a:lnSpc>
                <a:spcPct val="90000"/>
              </a:lnSpc>
            </a:pPr>
            <a:endParaRPr lang="sl-SI" smtClean="0"/>
          </a:p>
          <a:p>
            <a:pPr eaLnBrk="1" hangingPunct="1">
              <a:lnSpc>
                <a:spcPct val="90000"/>
              </a:lnSpc>
            </a:pPr>
            <a:endParaRPr lang="sl-SI" smtClean="0"/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Drevo ima stopnjo 3 (maksimalna stopnja vozlišč je 3) – trojiško drevo</a:t>
            </a:r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1476375" y="2924175"/>
          <a:ext cx="5616575" cy="205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Picture" r:id="rId4" imgW="4927680" imgH="1803240" progId="Word.Picture.8">
                  <p:embed/>
                </p:oleObj>
              </mc:Choice>
              <mc:Fallback>
                <p:oleObj name="Picture" r:id="rId4" imgW="4927680" imgH="1803240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2924175"/>
                        <a:ext cx="5616575" cy="205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000" smtClean="0"/>
              <a:t>nivo vozlišča / višina drevesa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mtClean="0"/>
              <a:t>Vozlišče A ima nivo 1 (edino koren ima nivo 1)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Vozlišče K ima nivo 4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Vozlišče C ima nivo 2</a:t>
            </a:r>
          </a:p>
          <a:p>
            <a:pPr eaLnBrk="1" hangingPunct="1">
              <a:lnSpc>
                <a:spcPct val="90000"/>
              </a:lnSpc>
            </a:pPr>
            <a:endParaRPr lang="sl-SI" smtClean="0"/>
          </a:p>
          <a:p>
            <a:pPr eaLnBrk="1" hangingPunct="1">
              <a:lnSpc>
                <a:spcPct val="90000"/>
              </a:lnSpc>
            </a:pPr>
            <a:endParaRPr lang="sl-SI" smtClean="0"/>
          </a:p>
          <a:p>
            <a:pPr eaLnBrk="1" hangingPunct="1">
              <a:lnSpc>
                <a:spcPct val="90000"/>
              </a:lnSpc>
            </a:pPr>
            <a:endParaRPr lang="sl-SI" smtClean="0"/>
          </a:p>
          <a:p>
            <a:pPr eaLnBrk="1" hangingPunct="1">
              <a:lnSpc>
                <a:spcPct val="90000"/>
              </a:lnSpc>
            </a:pPr>
            <a:endParaRPr lang="sl-SI" smtClean="0"/>
          </a:p>
          <a:p>
            <a:pPr eaLnBrk="1" hangingPunct="1">
              <a:lnSpc>
                <a:spcPct val="90000"/>
              </a:lnSpc>
            </a:pPr>
            <a:endParaRPr lang="sl-SI" smtClean="0"/>
          </a:p>
          <a:p>
            <a:pPr eaLnBrk="1" hangingPunct="1">
              <a:lnSpc>
                <a:spcPct val="90000"/>
              </a:lnSpc>
            </a:pPr>
            <a:endParaRPr lang="sl-SI" smtClean="0"/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Drevo ima višino 4</a:t>
            </a:r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/>
        </p:nvGraphicFramePr>
        <p:xfrm>
          <a:off x="1476375" y="3068638"/>
          <a:ext cx="5616575" cy="205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Picture" r:id="rId4" imgW="4927680" imgH="1803240" progId="Word.Picture.8">
                  <p:embed/>
                </p:oleObj>
              </mc:Choice>
              <mc:Fallback>
                <p:oleObj name="Picture" r:id="rId4" imgW="4927680" imgH="1803240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068638"/>
                        <a:ext cx="5616575" cy="205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000" smtClean="0"/>
              <a:t>Gozd</a:t>
            </a:r>
          </a:p>
        </p:txBody>
      </p:sp>
      <p:grpSp>
        <p:nvGrpSpPr>
          <p:cNvPr id="17412" name="Group 83"/>
          <p:cNvGrpSpPr>
            <a:grpSpLocks/>
          </p:cNvGrpSpPr>
          <p:nvPr/>
        </p:nvGrpSpPr>
        <p:grpSpPr bwMode="auto">
          <a:xfrm>
            <a:off x="406400" y="1700213"/>
            <a:ext cx="2508250" cy="2005012"/>
            <a:chOff x="256" y="1071"/>
            <a:chExt cx="1580" cy="1263"/>
          </a:xfrm>
        </p:grpSpPr>
        <p:sp>
          <p:nvSpPr>
            <p:cNvPr id="17442" name="Oval 7"/>
            <p:cNvSpPr>
              <a:spLocks noChangeArrowheads="1"/>
            </p:cNvSpPr>
            <p:nvPr/>
          </p:nvSpPr>
          <p:spPr bwMode="auto">
            <a:xfrm>
              <a:off x="1111" y="1071"/>
              <a:ext cx="330" cy="317"/>
            </a:xfrm>
            <a:prstGeom prst="ellipse">
              <a:avLst/>
            </a:prstGeom>
            <a:solidFill>
              <a:srgbClr val="FFFFFF"/>
            </a:solidFill>
            <a:ln w="301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7443" name="Oval 10"/>
            <p:cNvSpPr>
              <a:spLocks noChangeArrowheads="1"/>
            </p:cNvSpPr>
            <p:nvPr/>
          </p:nvSpPr>
          <p:spPr bwMode="auto">
            <a:xfrm>
              <a:off x="650" y="1545"/>
              <a:ext cx="331" cy="315"/>
            </a:xfrm>
            <a:prstGeom prst="ellipse">
              <a:avLst/>
            </a:prstGeom>
            <a:solidFill>
              <a:srgbClr val="FFFFFF"/>
            </a:solidFill>
            <a:ln w="301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7444" name="Oval 11"/>
            <p:cNvSpPr>
              <a:spLocks noChangeArrowheads="1"/>
            </p:cNvSpPr>
            <p:nvPr/>
          </p:nvSpPr>
          <p:spPr bwMode="auto">
            <a:xfrm>
              <a:off x="1505" y="1545"/>
              <a:ext cx="331" cy="315"/>
            </a:xfrm>
            <a:prstGeom prst="ellipse">
              <a:avLst/>
            </a:prstGeom>
            <a:solidFill>
              <a:srgbClr val="FFFFFF"/>
            </a:solidFill>
            <a:ln w="301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7445" name="Oval 16"/>
            <p:cNvSpPr>
              <a:spLocks noChangeArrowheads="1"/>
            </p:cNvSpPr>
            <p:nvPr/>
          </p:nvSpPr>
          <p:spPr bwMode="auto">
            <a:xfrm>
              <a:off x="256" y="2017"/>
              <a:ext cx="329" cy="317"/>
            </a:xfrm>
            <a:prstGeom prst="ellipse">
              <a:avLst/>
            </a:prstGeom>
            <a:solidFill>
              <a:srgbClr val="FFFFFF"/>
            </a:solidFill>
            <a:ln w="301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7446" name="Oval 17"/>
            <p:cNvSpPr>
              <a:spLocks noChangeArrowheads="1"/>
            </p:cNvSpPr>
            <p:nvPr/>
          </p:nvSpPr>
          <p:spPr bwMode="auto">
            <a:xfrm>
              <a:off x="978" y="2017"/>
              <a:ext cx="331" cy="317"/>
            </a:xfrm>
            <a:prstGeom prst="ellipse">
              <a:avLst/>
            </a:prstGeom>
            <a:solidFill>
              <a:srgbClr val="FFFFFF"/>
            </a:solidFill>
            <a:ln w="301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7447" name="Rectangle 19"/>
            <p:cNvSpPr>
              <a:spLocks noChangeArrowheads="1"/>
            </p:cNvSpPr>
            <p:nvPr/>
          </p:nvSpPr>
          <p:spPr bwMode="auto">
            <a:xfrm>
              <a:off x="1226" y="1117"/>
              <a:ext cx="146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7448" name="Rectangle 20"/>
            <p:cNvSpPr>
              <a:spLocks noChangeArrowheads="1"/>
            </p:cNvSpPr>
            <p:nvPr/>
          </p:nvSpPr>
          <p:spPr bwMode="auto">
            <a:xfrm>
              <a:off x="1226" y="1117"/>
              <a:ext cx="7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sl-SI" sz="1400">
                  <a:solidFill>
                    <a:srgbClr val="000000"/>
                  </a:solidFill>
                  <a:latin typeface=".HelveSL" charset="0"/>
                </a:rPr>
                <a:t>B</a:t>
              </a:r>
              <a:endParaRPr lang="sl-SI"/>
            </a:p>
          </p:txBody>
        </p:sp>
        <p:sp>
          <p:nvSpPr>
            <p:cNvPr id="17449" name="Rectangle 25"/>
            <p:cNvSpPr>
              <a:spLocks noChangeArrowheads="1"/>
            </p:cNvSpPr>
            <p:nvPr/>
          </p:nvSpPr>
          <p:spPr bwMode="auto">
            <a:xfrm>
              <a:off x="757" y="1589"/>
              <a:ext cx="142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7450" name="Rectangle 26"/>
            <p:cNvSpPr>
              <a:spLocks noChangeArrowheads="1"/>
            </p:cNvSpPr>
            <p:nvPr/>
          </p:nvSpPr>
          <p:spPr bwMode="auto">
            <a:xfrm>
              <a:off x="756" y="1589"/>
              <a:ext cx="7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sl-SI" sz="1400">
                  <a:solidFill>
                    <a:srgbClr val="000000"/>
                  </a:solidFill>
                  <a:latin typeface=".HelveSL" charset="0"/>
                </a:rPr>
                <a:t>E</a:t>
              </a:r>
              <a:endParaRPr lang="sl-SI"/>
            </a:p>
          </p:txBody>
        </p:sp>
        <p:sp>
          <p:nvSpPr>
            <p:cNvPr id="17451" name="Rectangle 27"/>
            <p:cNvSpPr>
              <a:spLocks noChangeArrowheads="1"/>
            </p:cNvSpPr>
            <p:nvPr/>
          </p:nvSpPr>
          <p:spPr bwMode="auto">
            <a:xfrm>
              <a:off x="1604" y="1589"/>
              <a:ext cx="134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7452" name="Rectangle 28"/>
            <p:cNvSpPr>
              <a:spLocks noChangeArrowheads="1"/>
            </p:cNvSpPr>
            <p:nvPr/>
          </p:nvSpPr>
          <p:spPr bwMode="auto">
            <a:xfrm>
              <a:off x="1605" y="1589"/>
              <a:ext cx="6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sl-SI" sz="1400">
                  <a:solidFill>
                    <a:srgbClr val="000000"/>
                  </a:solidFill>
                  <a:latin typeface=".HelveSL" charset="0"/>
                </a:rPr>
                <a:t>F</a:t>
              </a:r>
              <a:endParaRPr lang="sl-SI"/>
            </a:p>
          </p:txBody>
        </p:sp>
        <p:sp>
          <p:nvSpPr>
            <p:cNvPr id="17453" name="Rectangle 37"/>
            <p:cNvSpPr>
              <a:spLocks noChangeArrowheads="1"/>
            </p:cNvSpPr>
            <p:nvPr/>
          </p:nvSpPr>
          <p:spPr bwMode="auto">
            <a:xfrm>
              <a:off x="371" y="2053"/>
              <a:ext cx="141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7454" name="Rectangle 38"/>
            <p:cNvSpPr>
              <a:spLocks noChangeArrowheads="1"/>
            </p:cNvSpPr>
            <p:nvPr/>
          </p:nvSpPr>
          <p:spPr bwMode="auto">
            <a:xfrm>
              <a:off x="371" y="2053"/>
              <a:ext cx="7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sl-SI" sz="1400">
                  <a:solidFill>
                    <a:srgbClr val="000000"/>
                  </a:solidFill>
                  <a:latin typeface=".HelveSL" charset="0"/>
                </a:rPr>
                <a:t>K</a:t>
              </a:r>
              <a:endParaRPr lang="sl-SI"/>
            </a:p>
          </p:txBody>
        </p:sp>
        <p:sp>
          <p:nvSpPr>
            <p:cNvPr id="17455" name="Rectangle 39"/>
            <p:cNvSpPr>
              <a:spLocks noChangeArrowheads="1"/>
            </p:cNvSpPr>
            <p:nvPr/>
          </p:nvSpPr>
          <p:spPr bwMode="auto">
            <a:xfrm>
              <a:off x="1078" y="2053"/>
              <a:ext cx="128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7456" name="Rectangle 40"/>
            <p:cNvSpPr>
              <a:spLocks noChangeArrowheads="1"/>
            </p:cNvSpPr>
            <p:nvPr/>
          </p:nvSpPr>
          <p:spPr bwMode="auto">
            <a:xfrm>
              <a:off x="1079" y="2053"/>
              <a:ext cx="62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sl-SI" sz="1400">
                  <a:solidFill>
                    <a:srgbClr val="000000"/>
                  </a:solidFill>
                  <a:latin typeface=".HelveSL" charset="0"/>
                </a:rPr>
                <a:t>L</a:t>
              </a:r>
              <a:endParaRPr lang="sl-SI"/>
            </a:p>
          </p:txBody>
        </p:sp>
        <p:sp>
          <p:nvSpPr>
            <p:cNvPr id="17457" name="Line 43"/>
            <p:cNvSpPr>
              <a:spLocks noChangeShapeType="1"/>
            </p:cNvSpPr>
            <p:nvPr/>
          </p:nvSpPr>
          <p:spPr bwMode="auto">
            <a:xfrm flipH="1">
              <a:off x="914" y="1317"/>
              <a:ext cx="204" cy="236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8" name="Line 44"/>
            <p:cNvSpPr>
              <a:spLocks noChangeShapeType="1"/>
            </p:cNvSpPr>
            <p:nvPr/>
          </p:nvSpPr>
          <p:spPr bwMode="auto">
            <a:xfrm>
              <a:off x="1381" y="1356"/>
              <a:ext cx="190" cy="21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9" name="Line 45"/>
            <p:cNvSpPr>
              <a:spLocks noChangeShapeType="1"/>
            </p:cNvSpPr>
            <p:nvPr/>
          </p:nvSpPr>
          <p:spPr bwMode="auto">
            <a:xfrm flipH="1">
              <a:off x="526" y="1810"/>
              <a:ext cx="157" cy="22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0" name="Line 46"/>
            <p:cNvSpPr>
              <a:spLocks noChangeShapeType="1"/>
            </p:cNvSpPr>
            <p:nvPr/>
          </p:nvSpPr>
          <p:spPr bwMode="auto">
            <a:xfrm>
              <a:off x="930" y="1830"/>
              <a:ext cx="123" cy="196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413" name="Group 84"/>
          <p:cNvGrpSpPr>
            <a:grpSpLocks/>
          </p:cNvGrpSpPr>
          <p:nvPr/>
        </p:nvGrpSpPr>
        <p:grpSpPr bwMode="auto">
          <a:xfrm>
            <a:off x="3995738" y="3573463"/>
            <a:ext cx="523875" cy="2005012"/>
            <a:chOff x="2813" y="1706"/>
            <a:chExt cx="330" cy="1263"/>
          </a:xfrm>
        </p:grpSpPr>
        <p:sp>
          <p:nvSpPr>
            <p:cNvPr id="17431" name="Oval 8"/>
            <p:cNvSpPr>
              <a:spLocks noChangeArrowheads="1"/>
            </p:cNvSpPr>
            <p:nvPr/>
          </p:nvSpPr>
          <p:spPr bwMode="auto">
            <a:xfrm>
              <a:off x="2813" y="1706"/>
              <a:ext cx="330" cy="317"/>
            </a:xfrm>
            <a:prstGeom prst="ellipse">
              <a:avLst/>
            </a:prstGeom>
            <a:solidFill>
              <a:srgbClr val="FFFFFF"/>
            </a:solidFill>
            <a:ln w="301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7432" name="Oval 12"/>
            <p:cNvSpPr>
              <a:spLocks noChangeArrowheads="1"/>
            </p:cNvSpPr>
            <p:nvPr/>
          </p:nvSpPr>
          <p:spPr bwMode="auto">
            <a:xfrm>
              <a:off x="2813" y="2180"/>
              <a:ext cx="330" cy="315"/>
            </a:xfrm>
            <a:prstGeom prst="ellipse">
              <a:avLst/>
            </a:prstGeom>
            <a:solidFill>
              <a:srgbClr val="FFFFFF"/>
            </a:solidFill>
            <a:ln w="301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7433" name="Oval 18"/>
            <p:cNvSpPr>
              <a:spLocks noChangeArrowheads="1"/>
            </p:cNvSpPr>
            <p:nvPr/>
          </p:nvSpPr>
          <p:spPr bwMode="auto">
            <a:xfrm>
              <a:off x="2813" y="2652"/>
              <a:ext cx="330" cy="317"/>
            </a:xfrm>
            <a:prstGeom prst="ellipse">
              <a:avLst/>
            </a:prstGeom>
            <a:solidFill>
              <a:srgbClr val="FFFFFF"/>
            </a:solidFill>
            <a:ln w="301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7434" name="Rectangle 21"/>
            <p:cNvSpPr>
              <a:spLocks noChangeArrowheads="1"/>
            </p:cNvSpPr>
            <p:nvPr/>
          </p:nvSpPr>
          <p:spPr bwMode="auto">
            <a:xfrm>
              <a:off x="2929" y="1752"/>
              <a:ext cx="149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7435" name="Rectangle 22"/>
            <p:cNvSpPr>
              <a:spLocks noChangeArrowheads="1"/>
            </p:cNvSpPr>
            <p:nvPr/>
          </p:nvSpPr>
          <p:spPr bwMode="auto">
            <a:xfrm>
              <a:off x="2929" y="1752"/>
              <a:ext cx="8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sl-SI" sz="1400">
                  <a:solidFill>
                    <a:srgbClr val="000000"/>
                  </a:solidFill>
                  <a:latin typeface=".HelveSL" charset="0"/>
                </a:rPr>
                <a:t>C</a:t>
              </a:r>
              <a:endParaRPr lang="sl-SI"/>
            </a:p>
          </p:txBody>
        </p:sp>
        <p:sp>
          <p:nvSpPr>
            <p:cNvPr id="17436" name="Rectangle 29"/>
            <p:cNvSpPr>
              <a:spLocks noChangeArrowheads="1"/>
            </p:cNvSpPr>
            <p:nvPr/>
          </p:nvSpPr>
          <p:spPr bwMode="auto">
            <a:xfrm>
              <a:off x="2920" y="2236"/>
              <a:ext cx="157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7437" name="Rectangle 30"/>
            <p:cNvSpPr>
              <a:spLocks noChangeArrowheads="1"/>
            </p:cNvSpPr>
            <p:nvPr/>
          </p:nvSpPr>
          <p:spPr bwMode="auto">
            <a:xfrm>
              <a:off x="2920" y="2235"/>
              <a:ext cx="88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sl-SI" sz="1400">
                  <a:solidFill>
                    <a:srgbClr val="000000"/>
                  </a:solidFill>
                  <a:latin typeface=".HelveSL" charset="0"/>
                </a:rPr>
                <a:t>G</a:t>
              </a:r>
              <a:endParaRPr lang="sl-SI"/>
            </a:p>
          </p:txBody>
        </p:sp>
        <p:sp>
          <p:nvSpPr>
            <p:cNvPr id="17438" name="Rectangle 41"/>
            <p:cNvSpPr>
              <a:spLocks noChangeArrowheads="1"/>
            </p:cNvSpPr>
            <p:nvPr/>
          </p:nvSpPr>
          <p:spPr bwMode="auto">
            <a:xfrm>
              <a:off x="2920" y="2697"/>
              <a:ext cx="168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7439" name="Rectangle 42"/>
            <p:cNvSpPr>
              <a:spLocks noChangeArrowheads="1"/>
            </p:cNvSpPr>
            <p:nvPr/>
          </p:nvSpPr>
          <p:spPr bwMode="auto">
            <a:xfrm>
              <a:off x="2920" y="2697"/>
              <a:ext cx="9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sl-SI" sz="1400">
                  <a:solidFill>
                    <a:srgbClr val="000000"/>
                  </a:solidFill>
                  <a:latin typeface=".HelveSL" charset="0"/>
                </a:rPr>
                <a:t>M</a:t>
              </a:r>
              <a:endParaRPr lang="sl-SI"/>
            </a:p>
          </p:txBody>
        </p:sp>
        <p:sp>
          <p:nvSpPr>
            <p:cNvPr id="17440" name="Line 47"/>
            <p:cNvSpPr>
              <a:spLocks noChangeShapeType="1"/>
            </p:cNvSpPr>
            <p:nvPr/>
          </p:nvSpPr>
          <p:spPr bwMode="auto">
            <a:xfrm flipH="1">
              <a:off x="2962" y="2021"/>
              <a:ext cx="7" cy="139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1" name="Line 48"/>
            <p:cNvSpPr>
              <a:spLocks noChangeShapeType="1"/>
            </p:cNvSpPr>
            <p:nvPr/>
          </p:nvSpPr>
          <p:spPr bwMode="auto">
            <a:xfrm>
              <a:off x="2962" y="2494"/>
              <a:ext cx="1" cy="15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414" name="Group 85"/>
          <p:cNvGrpSpPr>
            <a:grpSpLocks/>
          </p:cNvGrpSpPr>
          <p:nvPr/>
        </p:nvGrpSpPr>
        <p:grpSpPr bwMode="auto">
          <a:xfrm>
            <a:off x="5613400" y="2708275"/>
            <a:ext cx="2092325" cy="1252538"/>
            <a:chOff x="3536" y="1706"/>
            <a:chExt cx="1318" cy="789"/>
          </a:xfrm>
        </p:grpSpPr>
        <p:sp>
          <p:nvSpPr>
            <p:cNvPr id="17416" name="Oval 9"/>
            <p:cNvSpPr>
              <a:spLocks noChangeArrowheads="1"/>
            </p:cNvSpPr>
            <p:nvPr/>
          </p:nvSpPr>
          <p:spPr bwMode="auto">
            <a:xfrm>
              <a:off x="4063" y="1706"/>
              <a:ext cx="331" cy="317"/>
            </a:xfrm>
            <a:prstGeom prst="ellipse">
              <a:avLst/>
            </a:prstGeom>
            <a:solidFill>
              <a:srgbClr val="FFFFFF"/>
            </a:solidFill>
            <a:ln w="301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7417" name="Oval 13"/>
            <p:cNvSpPr>
              <a:spLocks noChangeArrowheads="1"/>
            </p:cNvSpPr>
            <p:nvPr/>
          </p:nvSpPr>
          <p:spPr bwMode="auto">
            <a:xfrm>
              <a:off x="3536" y="2180"/>
              <a:ext cx="331" cy="315"/>
            </a:xfrm>
            <a:prstGeom prst="ellipse">
              <a:avLst/>
            </a:prstGeom>
            <a:solidFill>
              <a:srgbClr val="FFFFFF"/>
            </a:solidFill>
            <a:ln w="301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7418" name="Oval 14"/>
            <p:cNvSpPr>
              <a:spLocks noChangeArrowheads="1"/>
            </p:cNvSpPr>
            <p:nvPr/>
          </p:nvSpPr>
          <p:spPr bwMode="auto">
            <a:xfrm>
              <a:off x="4063" y="2180"/>
              <a:ext cx="331" cy="315"/>
            </a:xfrm>
            <a:prstGeom prst="ellipse">
              <a:avLst/>
            </a:prstGeom>
            <a:solidFill>
              <a:srgbClr val="FFFFFF"/>
            </a:solidFill>
            <a:ln w="301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7419" name="Oval 15"/>
            <p:cNvSpPr>
              <a:spLocks noChangeArrowheads="1"/>
            </p:cNvSpPr>
            <p:nvPr/>
          </p:nvSpPr>
          <p:spPr bwMode="auto">
            <a:xfrm>
              <a:off x="4523" y="2180"/>
              <a:ext cx="331" cy="315"/>
            </a:xfrm>
            <a:prstGeom prst="ellipse">
              <a:avLst/>
            </a:prstGeom>
            <a:solidFill>
              <a:srgbClr val="FFFFFF"/>
            </a:solidFill>
            <a:ln w="301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7420" name="Rectangle 23"/>
            <p:cNvSpPr>
              <a:spLocks noChangeArrowheads="1"/>
            </p:cNvSpPr>
            <p:nvPr/>
          </p:nvSpPr>
          <p:spPr bwMode="auto">
            <a:xfrm>
              <a:off x="4187" y="1743"/>
              <a:ext cx="151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7421" name="Rectangle 24"/>
            <p:cNvSpPr>
              <a:spLocks noChangeArrowheads="1"/>
            </p:cNvSpPr>
            <p:nvPr/>
          </p:nvSpPr>
          <p:spPr bwMode="auto">
            <a:xfrm>
              <a:off x="4188" y="1743"/>
              <a:ext cx="8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sl-SI" sz="1400">
                  <a:solidFill>
                    <a:srgbClr val="000000"/>
                  </a:solidFill>
                  <a:latin typeface=".HelveSL" charset="0"/>
                </a:rPr>
                <a:t>D</a:t>
              </a:r>
              <a:endParaRPr lang="sl-SI"/>
            </a:p>
          </p:txBody>
        </p:sp>
        <p:sp>
          <p:nvSpPr>
            <p:cNvPr id="17422" name="Rectangle 31"/>
            <p:cNvSpPr>
              <a:spLocks noChangeArrowheads="1"/>
            </p:cNvSpPr>
            <p:nvPr/>
          </p:nvSpPr>
          <p:spPr bwMode="auto">
            <a:xfrm>
              <a:off x="3635" y="2216"/>
              <a:ext cx="153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7423" name="Rectangle 32"/>
            <p:cNvSpPr>
              <a:spLocks noChangeArrowheads="1"/>
            </p:cNvSpPr>
            <p:nvPr/>
          </p:nvSpPr>
          <p:spPr bwMode="auto">
            <a:xfrm>
              <a:off x="3635" y="2216"/>
              <a:ext cx="8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sl-SI" sz="1400">
                  <a:solidFill>
                    <a:srgbClr val="000000"/>
                  </a:solidFill>
                  <a:latin typeface=".HelveSL" charset="0"/>
                </a:rPr>
                <a:t>H</a:t>
              </a:r>
              <a:endParaRPr lang="sl-SI"/>
            </a:p>
          </p:txBody>
        </p:sp>
        <p:sp>
          <p:nvSpPr>
            <p:cNvPr id="17424" name="Rectangle 33"/>
            <p:cNvSpPr>
              <a:spLocks noChangeArrowheads="1"/>
            </p:cNvSpPr>
            <p:nvPr/>
          </p:nvSpPr>
          <p:spPr bwMode="auto">
            <a:xfrm>
              <a:off x="4194" y="2216"/>
              <a:ext cx="93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7425" name="Rectangle 34"/>
            <p:cNvSpPr>
              <a:spLocks noChangeArrowheads="1"/>
            </p:cNvSpPr>
            <p:nvPr/>
          </p:nvSpPr>
          <p:spPr bwMode="auto">
            <a:xfrm>
              <a:off x="4194" y="2216"/>
              <a:ext cx="3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sl-SI" sz="1400">
                  <a:solidFill>
                    <a:srgbClr val="000000"/>
                  </a:solidFill>
                  <a:latin typeface=".HelveSL" charset="0"/>
                </a:rPr>
                <a:t>I</a:t>
              </a:r>
              <a:endParaRPr lang="sl-SI"/>
            </a:p>
          </p:txBody>
        </p:sp>
        <p:sp>
          <p:nvSpPr>
            <p:cNvPr id="17426" name="Rectangle 35"/>
            <p:cNvSpPr>
              <a:spLocks noChangeArrowheads="1"/>
            </p:cNvSpPr>
            <p:nvPr/>
          </p:nvSpPr>
          <p:spPr bwMode="auto">
            <a:xfrm>
              <a:off x="4654" y="2236"/>
              <a:ext cx="125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7427" name="Rectangle 36"/>
            <p:cNvSpPr>
              <a:spLocks noChangeArrowheads="1"/>
            </p:cNvSpPr>
            <p:nvPr/>
          </p:nvSpPr>
          <p:spPr bwMode="auto">
            <a:xfrm>
              <a:off x="4654" y="2235"/>
              <a:ext cx="56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sl-SI" sz="1400">
                  <a:solidFill>
                    <a:srgbClr val="000000"/>
                  </a:solidFill>
                  <a:latin typeface=".HelveSL" charset="0"/>
                </a:rPr>
                <a:t>J</a:t>
              </a:r>
              <a:endParaRPr lang="sl-SI"/>
            </a:p>
          </p:txBody>
        </p:sp>
        <p:sp>
          <p:nvSpPr>
            <p:cNvPr id="17428" name="Line 49"/>
            <p:cNvSpPr>
              <a:spLocks noChangeShapeType="1"/>
            </p:cNvSpPr>
            <p:nvPr/>
          </p:nvSpPr>
          <p:spPr bwMode="auto">
            <a:xfrm flipH="1">
              <a:off x="3791" y="1964"/>
              <a:ext cx="289" cy="236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9" name="Line 50"/>
            <p:cNvSpPr>
              <a:spLocks noChangeShapeType="1"/>
            </p:cNvSpPr>
            <p:nvPr/>
          </p:nvSpPr>
          <p:spPr bwMode="auto">
            <a:xfrm>
              <a:off x="4219" y="2021"/>
              <a:ext cx="1" cy="149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0" name="Line 51"/>
            <p:cNvSpPr>
              <a:spLocks noChangeShapeType="1"/>
            </p:cNvSpPr>
            <p:nvPr/>
          </p:nvSpPr>
          <p:spPr bwMode="auto">
            <a:xfrm>
              <a:off x="4359" y="1972"/>
              <a:ext cx="222" cy="22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15" name="Text Box 52"/>
          <p:cNvSpPr txBox="1">
            <a:spLocks noChangeArrowheads="1"/>
          </p:cNvSpPr>
          <p:nvPr/>
        </p:nvSpPr>
        <p:spPr bwMode="auto">
          <a:xfrm>
            <a:off x="1254125" y="1824038"/>
            <a:ext cx="4902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sl-SI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O drevesih</a:t>
            </a:r>
            <a:endParaRPr lang="en-GB" smtClean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Slovar pojmov:</a:t>
            </a:r>
          </a:p>
          <a:p>
            <a:pPr lvl="1" eaLnBrk="1" hangingPunct="1"/>
            <a:r>
              <a:rPr lang="en-GB" smtClean="0">
                <a:hlinkClick r:id="rId3"/>
              </a:rPr>
              <a:t>http://www.cs.usask.ca/resources/tutorials/csconcepts/1998_6/bintree/glossary.html</a:t>
            </a:r>
            <a:r>
              <a:rPr lang="sl-SI" smtClean="0"/>
              <a:t> 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Vrste dreves</a:t>
            </a:r>
          </a:p>
        </p:txBody>
      </p:sp>
      <p:sp>
        <p:nvSpPr>
          <p:cNvPr id="67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200" smtClean="0"/>
              <a:t>dvojiška drevesa</a:t>
            </a:r>
          </a:p>
          <a:p>
            <a:pPr lvl="1" eaLnBrk="1" hangingPunct="1"/>
            <a:r>
              <a:rPr lang="en-US" sz="2000" smtClean="0"/>
              <a:t>drevo prednikov</a:t>
            </a:r>
          </a:p>
          <a:p>
            <a:pPr lvl="1" eaLnBrk="1" hangingPunct="1"/>
            <a:r>
              <a:rPr lang="en-US" sz="2000" smtClean="0"/>
              <a:t>aritmetičnega izraza</a:t>
            </a:r>
          </a:p>
          <a:p>
            <a:pPr eaLnBrk="1" hangingPunct="1"/>
            <a:r>
              <a:rPr lang="en-US" sz="2200" smtClean="0"/>
              <a:t>2-3 drevesa</a:t>
            </a:r>
          </a:p>
          <a:p>
            <a:pPr eaLnBrk="1" hangingPunct="1"/>
            <a:r>
              <a:rPr lang="en-US" sz="2200" smtClean="0"/>
              <a:t>AVL drevesa</a:t>
            </a:r>
          </a:p>
          <a:p>
            <a:pPr eaLnBrk="1" hangingPunct="1"/>
            <a:r>
              <a:rPr lang="en-US" sz="2200" smtClean="0"/>
              <a:t>B-drevesa</a:t>
            </a:r>
          </a:p>
          <a:p>
            <a:pPr eaLnBrk="1" hangingPunct="1"/>
            <a:r>
              <a:rPr lang="en-US" sz="2200" smtClean="0"/>
              <a:t>najbolj leva drevesa</a:t>
            </a:r>
            <a:endParaRPr lang="sl-SI" sz="2200" smtClean="0"/>
          </a:p>
          <a:p>
            <a:pPr eaLnBrk="1" hangingPunct="1"/>
            <a:r>
              <a:rPr lang="sl-SI" sz="2200" smtClean="0"/>
              <a:t>...</a:t>
            </a:r>
          </a:p>
          <a:p>
            <a:pPr eaLnBrk="1" hangingPunct="1"/>
            <a:r>
              <a:rPr lang="en-US" sz="2200" smtClean="0">
                <a:hlinkClick r:id="rId3"/>
              </a:rPr>
              <a:t>http://www.cs.usask.ca/resources/tutorials/csconcepts/1998_6/bintree/index.html</a:t>
            </a:r>
            <a:r>
              <a:rPr lang="sl-SI" sz="2200" smtClean="0"/>
              <a:t> </a:t>
            </a:r>
            <a:endParaRPr 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2771" grpId="0" build="p" bldLvl="3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Dvojiško drevo</a:t>
            </a:r>
          </a:p>
        </p:txBody>
      </p:sp>
      <p:sp>
        <p:nvSpPr>
          <p:cNvPr id="67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urejeno drevo</a:t>
            </a:r>
            <a:endParaRPr lang="sl-SI" smtClean="0"/>
          </a:p>
          <a:p>
            <a:pPr lvl="1" eaLnBrk="1" hangingPunct="1"/>
            <a:r>
              <a:rPr lang="sl-SI" smtClean="0"/>
              <a:t>Vrstni red dreves je pomemben</a:t>
            </a:r>
          </a:p>
          <a:p>
            <a:pPr lvl="1" eaLnBrk="1" hangingPunct="1"/>
            <a:r>
              <a:rPr lang="sl-SI" smtClean="0"/>
              <a:t>Govorimo o levem in desnem poddrevesu</a:t>
            </a:r>
            <a:endParaRPr lang="en-US" smtClean="0"/>
          </a:p>
          <a:p>
            <a:pPr eaLnBrk="1" hangingPunct="1"/>
            <a:r>
              <a:rPr lang="en-US" smtClean="0"/>
              <a:t>stopnja vozlišč največ dva</a:t>
            </a:r>
          </a:p>
          <a:p>
            <a:pPr eaLnBrk="1" hangingPunct="1"/>
            <a:r>
              <a:rPr lang="en-US" smtClean="0"/>
              <a:t>definicija</a:t>
            </a:r>
          </a:p>
          <a:p>
            <a:pPr lvl="1" eaLnBrk="1" hangingPunct="1"/>
            <a:r>
              <a:rPr lang="en-US" smtClean="0"/>
              <a:t>dvojiško drevo je bodisi prazno ali pa ga sestavlja posebej odlikovano vozlišče koren, ki ima levo in desno poddrevo</a:t>
            </a:r>
            <a:endParaRPr lang="sl-SI" smtClean="0"/>
          </a:p>
          <a:p>
            <a:pPr lvl="1" eaLnBrk="1" hangingPunct="1"/>
            <a:r>
              <a:rPr lang="sl-SI" smtClean="0"/>
              <a:t>Levo in desno poddrevo sta spet dvojiški drevesi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3795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Dvojiško drevo</a:t>
            </a:r>
          </a:p>
        </p:txBody>
      </p:sp>
      <p:sp>
        <p:nvSpPr>
          <p:cNvPr id="83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definicija</a:t>
            </a:r>
          </a:p>
          <a:p>
            <a:pPr lvl="1" eaLnBrk="1" hangingPunct="1"/>
            <a:r>
              <a:rPr lang="en-US" sz="2600" b="1" smtClean="0"/>
              <a:t>dvojiško drevo je bodisi </a:t>
            </a:r>
            <a:r>
              <a:rPr lang="en-US" sz="2600" b="1" smtClean="0">
                <a:solidFill>
                  <a:schemeClr val="accent2"/>
                </a:solidFill>
              </a:rPr>
              <a:t>prazno</a:t>
            </a:r>
            <a:r>
              <a:rPr lang="en-US" sz="2600" b="1" smtClean="0"/>
              <a:t> ali pa ga sestavlja posebej odlikovano vozlišče </a:t>
            </a:r>
            <a:r>
              <a:rPr lang="en-US" sz="2600" b="1" smtClean="0">
                <a:solidFill>
                  <a:schemeClr val="accent2"/>
                </a:solidFill>
              </a:rPr>
              <a:t>koren</a:t>
            </a:r>
            <a:r>
              <a:rPr lang="en-US" sz="2600" b="1" smtClean="0"/>
              <a:t>, ki ima </a:t>
            </a:r>
            <a:r>
              <a:rPr lang="en-US" sz="2600" b="1" smtClean="0">
                <a:solidFill>
                  <a:schemeClr val="accent2"/>
                </a:solidFill>
              </a:rPr>
              <a:t>levo</a:t>
            </a:r>
            <a:r>
              <a:rPr lang="en-US" sz="2600" b="1" smtClean="0"/>
              <a:t> in </a:t>
            </a:r>
            <a:r>
              <a:rPr lang="en-US" sz="2600" b="1" smtClean="0">
                <a:solidFill>
                  <a:schemeClr val="accent2"/>
                </a:solidFill>
              </a:rPr>
              <a:t>desno</a:t>
            </a:r>
            <a:r>
              <a:rPr lang="en-US" sz="2600" b="1" smtClean="0"/>
              <a:t> </a:t>
            </a:r>
            <a:r>
              <a:rPr lang="en-US" sz="2600" b="1" smtClean="0">
                <a:solidFill>
                  <a:schemeClr val="accent2"/>
                </a:solidFill>
              </a:rPr>
              <a:t>poddrevo</a:t>
            </a:r>
            <a:endParaRPr lang="sl-SI" sz="2600" b="1" smtClean="0">
              <a:solidFill>
                <a:schemeClr val="accent2"/>
              </a:solidFill>
            </a:endParaRPr>
          </a:p>
          <a:p>
            <a:pPr lvl="1" eaLnBrk="1" hangingPunct="1"/>
            <a:r>
              <a:rPr lang="sl-SI" sz="2600" b="1" smtClean="0">
                <a:solidFill>
                  <a:schemeClr val="accent2"/>
                </a:solidFill>
              </a:rPr>
              <a:t>Levo</a:t>
            </a:r>
            <a:r>
              <a:rPr lang="sl-SI" sz="2600" b="1" smtClean="0"/>
              <a:t> in </a:t>
            </a:r>
            <a:r>
              <a:rPr lang="sl-SI" sz="2600" b="1" smtClean="0">
                <a:solidFill>
                  <a:schemeClr val="accent2"/>
                </a:solidFill>
              </a:rPr>
              <a:t>desno</a:t>
            </a:r>
            <a:r>
              <a:rPr lang="sl-SI" sz="2600" b="1" smtClean="0"/>
              <a:t> poddrevo </a:t>
            </a:r>
            <a:r>
              <a:rPr lang="sl-SI" sz="2600" b="1" smtClean="0">
                <a:solidFill>
                  <a:schemeClr val="accent2"/>
                </a:solidFill>
              </a:rPr>
              <a:t>sta</a:t>
            </a:r>
            <a:r>
              <a:rPr lang="sl-SI" sz="2600" b="1" smtClean="0"/>
              <a:t> spet </a:t>
            </a:r>
            <a:r>
              <a:rPr lang="sl-SI" sz="2600" b="1" smtClean="0">
                <a:solidFill>
                  <a:schemeClr val="accent2"/>
                </a:solidFill>
              </a:rPr>
              <a:t>dvojiški</a:t>
            </a:r>
            <a:r>
              <a:rPr lang="sl-SI" sz="2600" b="1" smtClean="0"/>
              <a:t> </a:t>
            </a:r>
            <a:r>
              <a:rPr lang="sl-SI" sz="2600" b="1" smtClean="0">
                <a:solidFill>
                  <a:schemeClr val="accent2"/>
                </a:solidFill>
              </a:rPr>
              <a:t>drevesi</a:t>
            </a:r>
            <a:endParaRPr lang="en-US" sz="2600" b="1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5587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APS Dv. drevo</a:t>
            </a:r>
            <a:endParaRPr lang="en-GB" smtClean="0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41438"/>
            <a:ext cx="8785225" cy="4302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000" b="1" smtClean="0"/>
              <a:t>structure</a:t>
            </a:r>
            <a:r>
              <a:rPr lang="en-US" sz="2000" smtClean="0"/>
              <a:t> DVOJISKO DREVO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/>
              <a:t>   </a:t>
            </a:r>
            <a:r>
              <a:rPr lang="en-US" sz="2000" b="1" smtClean="0"/>
              <a:t>declare</a:t>
            </a:r>
            <a:endParaRPr lang="en-US" sz="2000" smtClean="0"/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/>
              <a:t>		</a:t>
            </a:r>
            <a:r>
              <a:rPr lang="en-US" sz="2000" i="1" smtClean="0"/>
              <a:t>pripravi</a:t>
            </a:r>
            <a:r>
              <a:rPr lang="en-US" sz="2000" smtClean="0"/>
              <a:t>: 0 </a:t>
            </a:r>
            <a:r>
              <a:rPr lang="en-US" sz="2000" smtClean="0">
                <a:sym typeface="Symbol" pitchFamily="18" charset="2"/>
              </a:rPr>
              <a:t> dvojisko drevo;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sym typeface="Symbol" pitchFamily="18" charset="2"/>
              </a:rPr>
              <a:t>		</a:t>
            </a:r>
            <a:r>
              <a:rPr lang="en-US" sz="2000" i="1" smtClean="0">
                <a:sym typeface="Symbol" pitchFamily="18" charset="2"/>
              </a:rPr>
              <a:t>sestavi</a:t>
            </a:r>
            <a:r>
              <a:rPr lang="en-US" sz="2000" smtClean="0">
                <a:sym typeface="Symbol" pitchFamily="18" charset="2"/>
              </a:rPr>
              <a:t>: </a:t>
            </a:r>
            <a:r>
              <a:rPr lang="en-US" sz="1500" smtClean="0">
                <a:sym typeface="Symbol" pitchFamily="18" charset="2"/>
              </a:rPr>
              <a:t>(dvojisko drevo, podatek, dvojisko drevo)  dvojisko drevo;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sym typeface="Symbol" pitchFamily="18" charset="2"/>
              </a:rPr>
              <a:t>		</a:t>
            </a:r>
            <a:r>
              <a:rPr lang="en-US" sz="2000" i="1" smtClean="0">
                <a:sym typeface="Symbol" pitchFamily="18" charset="2"/>
              </a:rPr>
              <a:t>vrni</a:t>
            </a:r>
            <a:r>
              <a:rPr lang="en-US" sz="2000" smtClean="0">
                <a:sym typeface="Symbol" pitchFamily="18" charset="2"/>
              </a:rPr>
              <a:t>: dvojisko drevo  podatek;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sym typeface="Symbol" pitchFamily="18" charset="2"/>
              </a:rPr>
              <a:t>		</a:t>
            </a:r>
            <a:r>
              <a:rPr lang="en-US" sz="2000" i="1" smtClean="0">
                <a:sym typeface="Symbol" pitchFamily="18" charset="2"/>
              </a:rPr>
              <a:t>lev</a:t>
            </a:r>
            <a:r>
              <a:rPr lang="sl-SI" sz="2000" i="1" smtClean="0">
                <a:sym typeface="Symbol" pitchFamily="18" charset="2"/>
              </a:rPr>
              <a:t>o</a:t>
            </a:r>
            <a:r>
              <a:rPr lang="en-US" sz="2000" i="1" smtClean="0">
                <a:sym typeface="Symbol" pitchFamily="18" charset="2"/>
              </a:rPr>
              <a:t> </a:t>
            </a:r>
            <a:r>
              <a:rPr lang="sl-SI" sz="2000" i="1" smtClean="0">
                <a:sym typeface="Symbol" pitchFamily="18" charset="2"/>
              </a:rPr>
              <a:t>poddrevo</a:t>
            </a:r>
            <a:r>
              <a:rPr lang="en-US" sz="2000" smtClean="0">
                <a:sym typeface="Symbol" pitchFamily="18" charset="2"/>
              </a:rPr>
              <a:t>: dvojisko drevo  dvojisko drevo;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sym typeface="Symbol" pitchFamily="18" charset="2"/>
              </a:rPr>
              <a:t>		</a:t>
            </a:r>
            <a:r>
              <a:rPr lang="en-US" sz="2000" i="1" smtClean="0">
                <a:sym typeface="Symbol" pitchFamily="18" charset="2"/>
              </a:rPr>
              <a:t>desn</a:t>
            </a:r>
            <a:r>
              <a:rPr lang="sl-SI" sz="2000" i="1" smtClean="0">
                <a:sym typeface="Symbol" pitchFamily="18" charset="2"/>
              </a:rPr>
              <a:t>o poddrevo</a:t>
            </a:r>
            <a:r>
              <a:rPr lang="en-US" sz="2000" smtClean="0">
                <a:sym typeface="Symbol" pitchFamily="18" charset="2"/>
              </a:rPr>
              <a:t>: dvojisko drevo  dvojisko drevo;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sym typeface="Symbol" pitchFamily="18" charset="2"/>
              </a:rPr>
              <a:t>		</a:t>
            </a:r>
            <a:r>
              <a:rPr lang="en-US" sz="2000" i="1" smtClean="0">
                <a:sym typeface="Symbol" pitchFamily="18" charset="2"/>
              </a:rPr>
              <a:t>prazno</a:t>
            </a:r>
            <a:r>
              <a:rPr lang="en-US" sz="2000" smtClean="0">
                <a:sym typeface="Symbol" pitchFamily="18" charset="2"/>
              </a:rPr>
              <a:t>: dvojisko drevo  {true, false};</a:t>
            </a:r>
            <a:endParaRPr lang="en-US" sz="2000" smtClean="0"/>
          </a:p>
          <a:p>
            <a:pPr eaLnBrk="1" hangingPunct="1">
              <a:buFont typeface="Wingdings" pitchFamily="2" charset="2"/>
              <a:buNone/>
            </a:pPr>
            <a:endParaRPr lang="en-GB" sz="35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APS Dv. drevo</a:t>
            </a:r>
            <a:endParaRPr lang="en-GB" smtClean="0"/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200" b="1" smtClean="0"/>
              <a:t>where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200" b="1" smtClean="0"/>
              <a:t>		</a:t>
            </a:r>
            <a:r>
              <a:rPr lang="en-US" sz="2200" i="1" smtClean="0"/>
              <a:t>lev</a:t>
            </a:r>
            <a:r>
              <a:rPr lang="sl-SI" sz="2200" i="1" smtClean="0"/>
              <a:t>o poddrevo</a:t>
            </a:r>
            <a:r>
              <a:rPr lang="en-US" sz="2200" smtClean="0"/>
              <a:t>(</a:t>
            </a:r>
            <a:r>
              <a:rPr lang="en-US" sz="2200" i="1" smtClean="0"/>
              <a:t>pripravi</a:t>
            </a:r>
            <a:r>
              <a:rPr lang="en-US" sz="2200" smtClean="0"/>
              <a:t>) := NAPAKA;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200" smtClean="0"/>
              <a:t>         </a:t>
            </a:r>
            <a:r>
              <a:rPr lang="en-US" sz="2200" i="1" smtClean="0"/>
              <a:t>lev</a:t>
            </a:r>
            <a:r>
              <a:rPr lang="sl-SI" sz="2200" i="1" smtClean="0"/>
              <a:t>o</a:t>
            </a:r>
            <a:r>
              <a:rPr lang="en-US" sz="2200" i="1" smtClean="0"/>
              <a:t> </a:t>
            </a:r>
            <a:r>
              <a:rPr lang="sl-SI" sz="2200" i="1" smtClean="0"/>
              <a:t>poddrevo</a:t>
            </a:r>
            <a:r>
              <a:rPr lang="en-US" sz="2200" smtClean="0"/>
              <a:t>(</a:t>
            </a:r>
            <a:r>
              <a:rPr lang="en-US" sz="2200" i="1" smtClean="0"/>
              <a:t>sestavi</a:t>
            </a:r>
            <a:r>
              <a:rPr lang="en-US" sz="2200" smtClean="0"/>
              <a:t>(l,k,d)</a:t>
            </a:r>
            <a:r>
              <a:rPr lang="sl-SI" sz="2200" smtClean="0"/>
              <a:t>)</a:t>
            </a:r>
            <a:r>
              <a:rPr lang="en-US" sz="2200" smtClean="0"/>
              <a:t> := l;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200" b="1" smtClean="0"/>
              <a:t>		</a:t>
            </a:r>
            <a:r>
              <a:rPr lang="en-US" sz="2200" i="1" smtClean="0"/>
              <a:t>desn</a:t>
            </a:r>
            <a:r>
              <a:rPr lang="sl-SI" sz="2200" i="1" smtClean="0"/>
              <a:t>o</a:t>
            </a:r>
            <a:r>
              <a:rPr lang="en-US" sz="2200" i="1" smtClean="0"/>
              <a:t> </a:t>
            </a:r>
            <a:r>
              <a:rPr lang="sl-SI" sz="2200" i="1" smtClean="0"/>
              <a:t>poddrevo</a:t>
            </a:r>
            <a:r>
              <a:rPr lang="en-US" sz="2200" smtClean="0"/>
              <a:t>(</a:t>
            </a:r>
            <a:r>
              <a:rPr lang="en-US" sz="2200" i="1" smtClean="0"/>
              <a:t>pripravi</a:t>
            </a:r>
            <a:r>
              <a:rPr lang="en-US" sz="2200" smtClean="0"/>
              <a:t>) := NAPAKA;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200" smtClean="0"/>
              <a:t>         </a:t>
            </a:r>
            <a:r>
              <a:rPr lang="en-US" sz="2200" i="1" smtClean="0"/>
              <a:t>desn</a:t>
            </a:r>
            <a:r>
              <a:rPr lang="sl-SI" sz="2200" i="1" smtClean="0"/>
              <a:t>o</a:t>
            </a:r>
            <a:r>
              <a:rPr lang="en-US" sz="2200" smtClean="0"/>
              <a:t> </a:t>
            </a:r>
            <a:r>
              <a:rPr lang="sl-SI" sz="2200" i="1" smtClean="0"/>
              <a:t>poddrevo</a:t>
            </a:r>
            <a:r>
              <a:rPr lang="en-US" sz="2200" smtClean="0"/>
              <a:t>(</a:t>
            </a:r>
            <a:r>
              <a:rPr lang="en-US" sz="2200" i="1" smtClean="0"/>
              <a:t>sestavi</a:t>
            </a:r>
            <a:r>
              <a:rPr lang="en-US" sz="2200" smtClean="0"/>
              <a:t>(l,k,d)</a:t>
            </a:r>
            <a:r>
              <a:rPr lang="sl-SI" sz="2200" smtClean="0"/>
              <a:t>)</a:t>
            </a:r>
            <a:r>
              <a:rPr lang="en-US" sz="2200" smtClean="0"/>
              <a:t> := d;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200" b="1" smtClean="0"/>
              <a:t>		</a:t>
            </a:r>
            <a:r>
              <a:rPr lang="en-US" sz="2200" i="1" smtClean="0"/>
              <a:t>prazno</a:t>
            </a:r>
            <a:r>
              <a:rPr lang="en-US" sz="2200" smtClean="0"/>
              <a:t>(</a:t>
            </a:r>
            <a:r>
              <a:rPr lang="en-US" sz="2200" i="1" smtClean="0"/>
              <a:t>pripravi</a:t>
            </a:r>
            <a:r>
              <a:rPr lang="en-US" sz="2200" smtClean="0"/>
              <a:t>) := true;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200" b="1" smtClean="0"/>
              <a:t>		</a:t>
            </a:r>
            <a:r>
              <a:rPr lang="en-US" sz="2200" i="1" smtClean="0"/>
              <a:t>prazno</a:t>
            </a:r>
            <a:r>
              <a:rPr lang="en-US" sz="2200" smtClean="0"/>
              <a:t>(</a:t>
            </a:r>
            <a:r>
              <a:rPr lang="en-US" sz="2200" i="1" smtClean="0"/>
              <a:t>sestavi</a:t>
            </a:r>
            <a:r>
              <a:rPr lang="en-US" sz="2200" smtClean="0"/>
              <a:t>(l,k,d)</a:t>
            </a:r>
            <a:r>
              <a:rPr lang="sl-SI" sz="2200" smtClean="0"/>
              <a:t>)</a:t>
            </a:r>
            <a:r>
              <a:rPr lang="en-US" sz="2200" smtClean="0"/>
              <a:t> := false;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200" b="1" smtClean="0"/>
              <a:t>		</a:t>
            </a:r>
            <a:r>
              <a:rPr lang="en-US" sz="2200" i="1" smtClean="0"/>
              <a:t>vrni</a:t>
            </a:r>
            <a:r>
              <a:rPr lang="en-US" sz="2200" smtClean="0"/>
              <a:t>(</a:t>
            </a:r>
            <a:r>
              <a:rPr lang="en-US" sz="2200" i="1" smtClean="0"/>
              <a:t>pripravi</a:t>
            </a:r>
            <a:r>
              <a:rPr lang="en-US" sz="2200" smtClean="0"/>
              <a:t>) := NAPAKA;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200" b="1" smtClean="0"/>
              <a:t>		</a:t>
            </a:r>
            <a:r>
              <a:rPr lang="en-US" sz="2200" i="1" smtClean="0"/>
              <a:t>vrni</a:t>
            </a:r>
            <a:r>
              <a:rPr lang="en-US" sz="2200" smtClean="0"/>
              <a:t>(</a:t>
            </a:r>
            <a:r>
              <a:rPr lang="en-US" sz="2200" i="1" smtClean="0"/>
              <a:t>sestavi</a:t>
            </a:r>
            <a:r>
              <a:rPr lang="en-US" sz="2200" smtClean="0"/>
              <a:t>(l,k,d)</a:t>
            </a:r>
            <a:r>
              <a:rPr lang="sl-SI" sz="2200" smtClean="0"/>
              <a:t>)</a:t>
            </a:r>
            <a:r>
              <a:rPr lang="en-US" sz="2200" smtClean="0"/>
              <a:t> := k;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200" b="1" smtClean="0"/>
              <a:t>end;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35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73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6824662" cy="547687"/>
          </a:xfrm>
        </p:spPr>
        <p:txBody>
          <a:bodyPr lIns="92075" tIns="46038" rIns="92075" bIns="46038" anchor="ctr"/>
          <a:lstStyle/>
          <a:p>
            <a:pPr algn="ctr" eaLnBrk="1" hangingPunct="1">
              <a:defRPr/>
            </a:pPr>
            <a:r>
              <a:rPr lang="sl-SI" sz="3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Splošno</a:t>
            </a:r>
            <a:endParaRPr lang="sl-SI" b="1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76400"/>
            <a:ext cx="8147050" cy="1465263"/>
          </a:xfrm>
          <a:noFill/>
        </p:spPr>
        <p:txBody>
          <a:bodyPr lIns="92075" tIns="46038" rIns="92075" bIns="46038"/>
          <a:lstStyle/>
          <a:p>
            <a:pPr marL="0" indent="0" eaLnBrk="1" hangingPunct="1">
              <a:lnSpc>
                <a:spcPct val="120000"/>
              </a:lnSpc>
              <a:spcBef>
                <a:spcPts val="500"/>
              </a:spcBef>
              <a:buFont typeface="Symbol" pitchFamily="18" charset="2"/>
              <a:buNone/>
            </a:pPr>
            <a:r>
              <a:rPr lang="sl-SI" sz="1300" dirty="0" smtClean="0"/>
              <a:t>Drevo je nelinearna podatkovna struktura;</a:t>
            </a:r>
          </a:p>
          <a:p>
            <a:pPr marL="0" indent="0" eaLnBrk="1" hangingPunct="1">
              <a:lnSpc>
                <a:spcPct val="110000"/>
              </a:lnSpc>
              <a:spcBef>
                <a:spcPts val="500"/>
              </a:spcBef>
              <a:buFont typeface="Wingdings" pitchFamily="2" charset="2"/>
              <a:buNone/>
            </a:pPr>
            <a:r>
              <a:rPr lang="sl-SI" sz="1300" b="1" dirty="0" smtClean="0"/>
              <a:t>Vozlišče lahko ima več naslednikov, vendar kvečjemu enega prednika</a:t>
            </a:r>
            <a:r>
              <a:rPr lang="sl-SI" sz="1300" dirty="0" smtClean="0"/>
              <a:t>; </a:t>
            </a:r>
          </a:p>
          <a:p>
            <a:pPr marL="0" indent="0" eaLnBrk="1" hangingPunct="1">
              <a:lnSpc>
                <a:spcPct val="110000"/>
              </a:lnSpc>
              <a:spcBef>
                <a:spcPts val="500"/>
              </a:spcBef>
              <a:buFont typeface="Wingdings" pitchFamily="2" charset="2"/>
              <a:buNone/>
            </a:pPr>
            <a:r>
              <a:rPr lang="sl-SI" sz="1300" b="1" dirty="0" smtClean="0"/>
              <a:t>Primer:</a:t>
            </a:r>
            <a:r>
              <a:rPr lang="sl-SI" sz="1300" dirty="0" smtClean="0"/>
              <a:t> dve obliki rodovnika:</a:t>
            </a:r>
            <a:r>
              <a:rPr lang="sl-SI" sz="1700" dirty="0" smtClean="0"/>
              <a:t> </a:t>
            </a:r>
            <a:r>
              <a:rPr lang="sl-SI" sz="1300" dirty="0" smtClean="0"/>
              <a:t/>
            </a:r>
            <a:br>
              <a:rPr lang="sl-SI" sz="1300" dirty="0" smtClean="0"/>
            </a:br>
            <a:endParaRPr lang="sl-SI" sz="1300" dirty="0" smtClean="0"/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Font typeface="Wingdings" pitchFamily="2" charset="2"/>
              <a:buNone/>
            </a:pPr>
            <a:endParaRPr lang="sl-SI" sz="1700" dirty="0" smtClean="0"/>
          </a:p>
        </p:txBody>
      </p:sp>
      <p:grpSp>
        <p:nvGrpSpPr>
          <p:cNvPr id="14341" name="Group 4"/>
          <p:cNvGrpSpPr>
            <a:grpSpLocks/>
          </p:cNvGrpSpPr>
          <p:nvPr/>
        </p:nvGrpSpPr>
        <p:grpSpPr bwMode="auto">
          <a:xfrm>
            <a:off x="611188" y="2920189"/>
            <a:ext cx="4067175" cy="2605899"/>
            <a:chOff x="308" y="2293"/>
            <a:chExt cx="2874" cy="1806"/>
          </a:xfrm>
        </p:grpSpPr>
        <p:sp>
          <p:nvSpPr>
            <p:cNvPr id="14371" name="Rectangle 5"/>
            <p:cNvSpPr>
              <a:spLocks noChangeArrowheads="1"/>
            </p:cNvSpPr>
            <p:nvPr/>
          </p:nvSpPr>
          <p:spPr bwMode="auto">
            <a:xfrm>
              <a:off x="1626" y="2660"/>
              <a:ext cx="267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372" name="Rectangle 6"/>
            <p:cNvSpPr>
              <a:spLocks noChangeArrowheads="1"/>
            </p:cNvSpPr>
            <p:nvPr/>
          </p:nvSpPr>
          <p:spPr bwMode="auto">
            <a:xfrm>
              <a:off x="1502" y="2605"/>
              <a:ext cx="38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2000" dirty="0">
                  <a:latin typeface="Arial" pitchFamily="34" charset="0"/>
                </a:rPr>
                <a:t>Miha</a:t>
              </a:r>
            </a:p>
          </p:txBody>
        </p:sp>
        <p:sp>
          <p:nvSpPr>
            <p:cNvPr id="14373" name="Rectangle 7"/>
            <p:cNvSpPr>
              <a:spLocks noChangeArrowheads="1"/>
            </p:cNvSpPr>
            <p:nvPr/>
          </p:nvSpPr>
          <p:spPr bwMode="auto">
            <a:xfrm>
              <a:off x="820" y="3084"/>
              <a:ext cx="278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374" name="Rectangle 8"/>
            <p:cNvSpPr>
              <a:spLocks noChangeArrowheads="1"/>
            </p:cNvSpPr>
            <p:nvPr/>
          </p:nvSpPr>
          <p:spPr bwMode="auto">
            <a:xfrm>
              <a:off x="768" y="3073"/>
              <a:ext cx="409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2000">
                  <a:latin typeface="Arial" pitchFamily="34" charset="0"/>
                </a:rPr>
                <a:t>Tone</a:t>
              </a:r>
            </a:p>
          </p:txBody>
        </p:sp>
        <p:sp>
          <p:nvSpPr>
            <p:cNvPr id="14375" name="Rectangle 9"/>
            <p:cNvSpPr>
              <a:spLocks noChangeArrowheads="1"/>
            </p:cNvSpPr>
            <p:nvPr/>
          </p:nvSpPr>
          <p:spPr bwMode="auto">
            <a:xfrm>
              <a:off x="2389" y="3110"/>
              <a:ext cx="304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376" name="Rectangle 10"/>
            <p:cNvSpPr>
              <a:spLocks noChangeArrowheads="1"/>
            </p:cNvSpPr>
            <p:nvPr/>
          </p:nvSpPr>
          <p:spPr bwMode="auto">
            <a:xfrm>
              <a:off x="2304" y="3073"/>
              <a:ext cx="457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2000">
                  <a:latin typeface="Arial" pitchFamily="34" charset="0"/>
                </a:rPr>
                <a:t>Marta</a:t>
              </a:r>
            </a:p>
          </p:txBody>
        </p:sp>
        <p:sp>
          <p:nvSpPr>
            <p:cNvPr id="14377" name="Rectangle 11"/>
            <p:cNvSpPr>
              <a:spLocks noChangeArrowheads="1"/>
            </p:cNvSpPr>
            <p:nvPr/>
          </p:nvSpPr>
          <p:spPr bwMode="auto">
            <a:xfrm>
              <a:off x="308" y="3447"/>
              <a:ext cx="285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378" name="Rectangle 12"/>
            <p:cNvSpPr>
              <a:spLocks noChangeArrowheads="1"/>
            </p:cNvSpPr>
            <p:nvPr/>
          </p:nvSpPr>
          <p:spPr bwMode="auto">
            <a:xfrm>
              <a:off x="308" y="3475"/>
              <a:ext cx="429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2000">
                  <a:latin typeface="Arial" pitchFamily="34" charset="0"/>
                </a:rPr>
                <a:t>Peter</a:t>
              </a:r>
            </a:p>
          </p:txBody>
        </p:sp>
        <p:sp>
          <p:nvSpPr>
            <p:cNvPr id="14379" name="Rectangle 13"/>
            <p:cNvSpPr>
              <a:spLocks noChangeArrowheads="1"/>
            </p:cNvSpPr>
            <p:nvPr/>
          </p:nvSpPr>
          <p:spPr bwMode="auto">
            <a:xfrm>
              <a:off x="1236" y="3430"/>
              <a:ext cx="38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380" name="Rectangle 14"/>
            <p:cNvSpPr>
              <a:spLocks noChangeArrowheads="1"/>
            </p:cNvSpPr>
            <p:nvPr/>
          </p:nvSpPr>
          <p:spPr bwMode="auto">
            <a:xfrm>
              <a:off x="1236" y="3458"/>
              <a:ext cx="589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2000">
                  <a:latin typeface="Arial" pitchFamily="34" charset="0"/>
                </a:rPr>
                <a:t>Tončka</a:t>
              </a:r>
            </a:p>
          </p:txBody>
        </p:sp>
        <p:sp>
          <p:nvSpPr>
            <p:cNvPr id="14381" name="Rectangle 15"/>
            <p:cNvSpPr>
              <a:spLocks noChangeArrowheads="1"/>
            </p:cNvSpPr>
            <p:nvPr/>
          </p:nvSpPr>
          <p:spPr bwMode="auto">
            <a:xfrm>
              <a:off x="1904" y="3526"/>
              <a:ext cx="287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382" name="Rectangle 16"/>
            <p:cNvSpPr>
              <a:spLocks noChangeArrowheads="1"/>
            </p:cNvSpPr>
            <p:nvPr/>
          </p:nvSpPr>
          <p:spPr bwMode="auto">
            <a:xfrm>
              <a:off x="1920" y="3504"/>
              <a:ext cx="430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2000">
                  <a:latin typeface="Arial" pitchFamily="34" charset="0"/>
                </a:rPr>
                <a:t>Lojze</a:t>
              </a:r>
            </a:p>
          </p:txBody>
        </p:sp>
        <p:sp>
          <p:nvSpPr>
            <p:cNvPr id="14383" name="Rectangle 17"/>
            <p:cNvSpPr>
              <a:spLocks noChangeArrowheads="1"/>
            </p:cNvSpPr>
            <p:nvPr/>
          </p:nvSpPr>
          <p:spPr bwMode="auto">
            <a:xfrm>
              <a:off x="2764" y="3172"/>
              <a:ext cx="271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384" name="Rectangle 18"/>
            <p:cNvSpPr>
              <a:spLocks noChangeArrowheads="1"/>
            </p:cNvSpPr>
            <p:nvPr/>
          </p:nvSpPr>
          <p:spPr bwMode="auto">
            <a:xfrm>
              <a:off x="2783" y="3456"/>
              <a:ext cx="39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2000">
                  <a:latin typeface="Arial" pitchFamily="34" charset="0"/>
                </a:rPr>
                <a:t>Meta</a:t>
              </a:r>
            </a:p>
          </p:txBody>
        </p:sp>
        <p:sp>
          <p:nvSpPr>
            <p:cNvPr id="14385" name="Rectangle 19"/>
            <p:cNvSpPr>
              <a:spLocks noChangeArrowheads="1"/>
            </p:cNvSpPr>
            <p:nvPr/>
          </p:nvSpPr>
          <p:spPr bwMode="auto">
            <a:xfrm>
              <a:off x="912" y="3860"/>
              <a:ext cx="287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386" name="Rectangle 20"/>
            <p:cNvSpPr>
              <a:spLocks noChangeArrowheads="1"/>
            </p:cNvSpPr>
            <p:nvPr/>
          </p:nvSpPr>
          <p:spPr bwMode="auto">
            <a:xfrm>
              <a:off x="913" y="3888"/>
              <a:ext cx="428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2000">
                  <a:latin typeface="Arial" pitchFamily="34" charset="0"/>
                </a:rPr>
                <a:t>Peter</a:t>
              </a:r>
            </a:p>
          </p:txBody>
        </p:sp>
        <p:sp>
          <p:nvSpPr>
            <p:cNvPr id="14387" name="Rectangle 21"/>
            <p:cNvSpPr>
              <a:spLocks noChangeArrowheads="1"/>
            </p:cNvSpPr>
            <p:nvPr/>
          </p:nvSpPr>
          <p:spPr bwMode="auto">
            <a:xfrm>
              <a:off x="1632" y="3860"/>
              <a:ext cx="290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388" name="Rectangle 22"/>
            <p:cNvSpPr>
              <a:spLocks noChangeArrowheads="1"/>
            </p:cNvSpPr>
            <p:nvPr/>
          </p:nvSpPr>
          <p:spPr bwMode="auto">
            <a:xfrm>
              <a:off x="1632" y="3888"/>
              <a:ext cx="429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2000">
                  <a:latin typeface="Arial" pitchFamily="34" charset="0"/>
                </a:rPr>
                <a:t>Nada</a:t>
              </a:r>
            </a:p>
          </p:txBody>
        </p:sp>
        <p:sp>
          <p:nvSpPr>
            <p:cNvPr id="14389" name="Line 23"/>
            <p:cNvSpPr>
              <a:spLocks noChangeShapeType="1"/>
            </p:cNvSpPr>
            <p:nvPr/>
          </p:nvSpPr>
          <p:spPr bwMode="auto">
            <a:xfrm flipV="1">
              <a:off x="1104" y="2836"/>
              <a:ext cx="428" cy="23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0" name="Line 24"/>
            <p:cNvSpPr>
              <a:spLocks noChangeShapeType="1"/>
            </p:cNvSpPr>
            <p:nvPr/>
          </p:nvSpPr>
          <p:spPr bwMode="auto">
            <a:xfrm flipV="1">
              <a:off x="528" y="3268"/>
              <a:ext cx="216" cy="18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1" name="Line 25"/>
            <p:cNvSpPr>
              <a:spLocks noChangeShapeType="1"/>
            </p:cNvSpPr>
            <p:nvPr/>
          </p:nvSpPr>
          <p:spPr bwMode="auto">
            <a:xfrm>
              <a:off x="1053" y="3277"/>
              <a:ext cx="243" cy="17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2" name="Line 26"/>
            <p:cNvSpPr>
              <a:spLocks noChangeShapeType="1"/>
            </p:cNvSpPr>
            <p:nvPr/>
          </p:nvSpPr>
          <p:spPr bwMode="auto">
            <a:xfrm flipV="1">
              <a:off x="1097" y="3673"/>
              <a:ext cx="200" cy="15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3" name="Line 27"/>
            <p:cNvSpPr>
              <a:spLocks noChangeShapeType="1"/>
            </p:cNvSpPr>
            <p:nvPr/>
          </p:nvSpPr>
          <p:spPr bwMode="auto">
            <a:xfrm>
              <a:off x="1625" y="3680"/>
              <a:ext cx="144" cy="14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4" name="Line 28"/>
            <p:cNvSpPr>
              <a:spLocks noChangeShapeType="1"/>
            </p:cNvSpPr>
            <p:nvPr/>
          </p:nvSpPr>
          <p:spPr bwMode="auto">
            <a:xfrm>
              <a:off x="1861" y="2826"/>
              <a:ext cx="443" cy="24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5" name="Line 29"/>
            <p:cNvSpPr>
              <a:spLocks noChangeShapeType="1"/>
            </p:cNvSpPr>
            <p:nvPr/>
          </p:nvSpPr>
          <p:spPr bwMode="auto">
            <a:xfrm flipV="1">
              <a:off x="2112" y="3303"/>
              <a:ext cx="207" cy="15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6" name="Line 30"/>
            <p:cNvSpPr>
              <a:spLocks noChangeShapeType="1"/>
            </p:cNvSpPr>
            <p:nvPr/>
          </p:nvSpPr>
          <p:spPr bwMode="auto">
            <a:xfrm>
              <a:off x="2675" y="3295"/>
              <a:ext cx="205" cy="16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7" name="Rectangle 31"/>
            <p:cNvSpPr>
              <a:spLocks noChangeArrowheads="1"/>
            </p:cNvSpPr>
            <p:nvPr/>
          </p:nvSpPr>
          <p:spPr bwMode="auto">
            <a:xfrm>
              <a:off x="316" y="2293"/>
              <a:ext cx="1453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eaLnBrk="0" hangingPunct="0"/>
              <a:r>
                <a:rPr lang="sl-SI" b="1" dirty="0">
                  <a:latin typeface="Arial" pitchFamily="34" charset="0"/>
                </a:rPr>
                <a:t>Drevo prednikov:</a:t>
              </a:r>
              <a:r>
                <a:rPr lang="sl-SI" sz="2000" dirty="0">
                  <a:latin typeface="Arial" pitchFamily="34" charset="0"/>
                </a:rPr>
                <a:t> </a:t>
              </a:r>
            </a:p>
          </p:txBody>
        </p:sp>
      </p:grpSp>
      <p:sp>
        <p:nvSpPr>
          <p:cNvPr id="14342" name="Rectangle 32"/>
          <p:cNvSpPr>
            <a:spLocks noChangeArrowheads="1"/>
          </p:cNvSpPr>
          <p:nvPr/>
        </p:nvSpPr>
        <p:spPr bwMode="auto">
          <a:xfrm>
            <a:off x="5553075" y="2809875"/>
            <a:ext cx="1976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grpSp>
        <p:nvGrpSpPr>
          <p:cNvPr id="14343" name="Group 33"/>
          <p:cNvGrpSpPr>
            <a:grpSpLocks/>
          </p:cNvGrpSpPr>
          <p:nvPr/>
        </p:nvGrpSpPr>
        <p:grpSpPr bwMode="auto">
          <a:xfrm>
            <a:off x="4643438" y="2443758"/>
            <a:ext cx="4168775" cy="2383864"/>
            <a:chOff x="2857" y="1886"/>
            <a:chExt cx="2794" cy="1607"/>
          </a:xfrm>
        </p:grpSpPr>
        <p:sp>
          <p:nvSpPr>
            <p:cNvPr id="14344" name="Rectangle 34"/>
            <p:cNvSpPr>
              <a:spLocks noChangeArrowheads="1"/>
            </p:cNvSpPr>
            <p:nvPr/>
          </p:nvSpPr>
          <p:spPr bwMode="auto">
            <a:xfrm>
              <a:off x="3913" y="2104"/>
              <a:ext cx="331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2000" dirty="0">
                  <a:latin typeface="Arial" pitchFamily="34" charset="0"/>
                </a:rPr>
                <a:t>Jure</a:t>
              </a:r>
            </a:p>
          </p:txBody>
        </p:sp>
        <p:sp>
          <p:nvSpPr>
            <p:cNvPr id="14345" name="Rectangle 35"/>
            <p:cNvSpPr>
              <a:spLocks noChangeArrowheads="1"/>
            </p:cNvSpPr>
            <p:nvPr/>
          </p:nvSpPr>
          <p:spPr bwMode="auto">
            <a:xfrm>
              <a:off x="3168" y="2496"/>
              <a:ext cx="332" cy="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2000">
                  <a:latin typeface="Arial" pitchFamily="34" charset="0"/>
                </a:rPr>
                <a:t>Tine</a:t>
              </a:r>
            </a:p>
          </p:txBody>
        </p:sp>
        <p:sp>
          <p:nvSpPr>
            <p:cNvPr id="14346" name="Rectangle 36"/>
            <p:cNvSpPr>
              <a:spLocks noChangeArrowheads="1"/>
            </p:cNvSpPr>
            <p:nvPr/>
          </p:nvSpPr>
          <p:spPr bwMode="auto">
            <a:xfrm>
              <a:off x="3984" y="2505"/>
              <a:ext cx="278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347" name="Rectangle 37"/>
            <p:cNvSpPr>
              <a:spLocks noChangeArrowheads="1"/>
            </p:cNvSpPr>
            <p:nvPr/>
          </p:nvSpPr>
          <p:spPr bwMode="auto">
            <a:xfrm>
              <a:off x="3936" y="2496"/>
              <a:ext cx="388" cy="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2000">
                  <a:latin typeface="Arial" pitchFamily="34" charset="0"/>
                </a:rPr>
                <a:t>Tone</a:t>
              </a:r>
            </a:p>
          </p:txBody>
        </p:sp>
        <p:sp>
          <p:nvSpPr>
            <p:cNvPr id="14348" name="Rectangle 38"/>
            <p:cNvSpPr>
              <a:spLocks noChangeArrowheads="1"/>
            </p:cNvSpPr>
            <p:nvPr/>
          </p:nvSpPr>
          <p:spPr bwMode="auto">
            <a:xfrm>
              <a:off x="4834" y="2514"/>
              <a:ext cx="286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349" name="Rectangle 39"/>
            <p:cNvSpPr>
              <a:spLocks noChangeArrowheads="1"/>
            </p:cNvSpPr>
            <p:nvPr/>
          </p:nvSpPr>
          <p:spPr bwMode="auto">
            <a:xfrm>
              <a:off x="4834" y="2541"/>
              <a:ext cx="407" cy="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2000">
                  <a:latin typeface="Arial" pitchFamily="34" charset="0"/>
                </a:rPr>
                <a:t>Darja</a:t>
              </a:r>
            </a:p>
          </p:txBody>
        </p:sp>
        <p:sp>
          <p:nvSpPr>
            <p:cNvPr id="14350" name="Rectangle 40"/>
            <p:cNvSpPr>
              <a:spLocks noChangeArrowheads="1"/>
            </p:cNvSpPr>
            <p:nvPr/>
          </p:nvSpPr>
          <p:spPr bwMode="auto">
            <a:xfrm>
              <a:off x="2857" y="2906"/>
              <a:ext cx="406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2000">
                  <a:latin typeface="Arial" pitchFamily="34" charset="0"/>
                </a:rPr>
                <a:t>Peter</a:t>
              </a:r>
            </a:p>
          </p:txBody>
        </p:sp>
        <p:sp>
          <p:nvSpPr>
            <p:cNvPr id="14351" name="Rectangle 41"/>
            <p:cNvSpPr>
              <a:spLocks noChangeArrowheads="1"/>
            </p:cNvSpPr>
            <p:nvPr/>
          </p:nvSpPr>
          <p:spPr bwMode="auto">
            <a:xfrm>
              <a:off x="3378" y="2870"/>
              <a:ext cx="29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352" name="Rectangle 42"/>
            <p:cNvSpPr>
              <a:spLocks noChangeArrowheads="1"/>
            </p:cNvSpPr>
            <p:nvPr/>
          </p:nvSpPr>
          <p:spPr bwMode="auto">
            <a:xfrm>
              <a:off x="3408" y="2880"/>
              <a:ext cx="427" cy="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2000">
                  <a:latin typeface="Arial" pitchFamily="34" charset="0"/>
                </a:rPr>
                <a:t>Pavel</a:t>
              </a:r>
            </a:p>
          </p:txBody>
        </p:sp>
        <p:sp>
          <p:nvSpPr>
            <p:cNvPr id="14353" name="Rectangle 43"/>
            <p:cNvSpPr>
              <a:spLocks noChangeArrowheads="1"/>
            </p:cNvSpPr>
            <p:nvPr/>
          </p:nvSpPr>
          <p:spPr bwMode="auto">
            <a:xfrm>
              <a:off x="3984" y="2852"/>
              <a:ext cx="190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354" name="Rectangle 44"/>
            <p:cNvSpPr>
              <a:spLocks noChangeArrowheads="1"/>
            </p:cNvSpPr>
            <p:nvPr/>
          </p:nvSpPr>
          <p:spPr bwMode="auto">
            <a:xfrm>
              <a:off x="3984" y="2880"/>
              <a:ext cx="247" cy="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2000" dirty="0">
                  <a:latin typeface="Arial" pitchFamily="34" charset="0"/>
                </a:rPr>
                <a:t>Vid</a:t>
              </a:r>
            </a:p>
          </p:txBody>
        </p:sp>
        <p:sp>
          <p:nvSpPr>
            <p:cNvPr id="14355" name="Rectangle 45"/>
            <p:cNvSpPr>
              <a:spLocks noChangeArrowheads="1"/>
            </p:cNvSpPr>
            <p:nvPr/>
          </p:nvSpPr>
          <p:spPr bwMode="auto">
            <a:xfrm>
              <a:off x="4427" y="2852"/>
              <a:ext cx="270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356" name="Rectangle 46"/>
            <p:cNvSpPr>
              <a:spLocks noChangeArrowheads="1"/>
            </p:cNvSpPr>
            <p:nvPr/>
          </p:nvSpPr>
          <p:spPr bwMode="auto">
            <a:xfrm>
              <a:off x="4427" y="2880"/>
              <a:ext cx="378" cy="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2000">
                  <a:latin typeface="Arial" pitchFamily="34" charset="0"/>
                </a:rPr>
                <a:t>Meta</a:t>
              </a:r>
            </a:p>
          </p:txBody>
        </p:sp>
        <p:sp>
          <p:nvSpPr>
            <p:cNvPr id="14357" name="Rectangle 47"/>
            <p:cNvSpPr>
              <a:spLocks noChangeArrowheads="1"/>
            </p:cNvSpPr>
            <p:nvPr/>
          </p:nvSpPr>
          <p:spPr bwMode="auto">
            <a:xfrm>
              <a:off x="4904" y="2860"/>
              <a:ext cx="296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358" name="Rectangle 48"/>
            <p:cNvSpPr>
              <a:spLocks noChangeArrowheads="1"/>
            </p:cNvSpPr>
            <p:nvPr/>
          </p:nvSpPr>
          <p:spPr bwMode="auto">
            <a:xfrm>
              <a:off x="4904" y="2888"/>
              <a:ext cx="478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2000" dirty="0" smtClean="0">
                  <a:latin typeface="Arial" pitchFamily="34" charset="0"/>
                </a:rPr>
                <a:t>Vesna</a:t>
              </a:r>
              <a:endParaRPr lang="sl-SI" sz="2000" dirty="0">
                <a:latin typeface="Arial" pitchFamily="34" charset="0"/>
              </a:endParaRPr>
            </a:p>
          </p:txBody>
        </p:sp>
        <p:sp>
          <p:nvSpPr>
            <p:cNvPr id="14359" name="Rectangle 49"/>
            <p:cNvSpPr>
              <a:spLocks noChangeArrowheads="1"/>
            </p:cNvSpPr>
            <p:nvPr/>
          </p:nvSpPr>
          <p:spPr bwMode="auto">
            <a:xfrm>
              <a:off x="5363" y="2886"/>
              <a:ext cx="180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360" name="Rectangle 50"/>
            <p:cNvSpPr>
              <a:spLocks noChangeArrowheads="1"/>
            </p:cNvSpPr>
            <p:nvPr/>
          </p:nvSpPr>
          <p:spPr bwMode="auto">
            <a:xfrm>
              <a:off x="5424" y="2880"/>
              <a:ext cx="227" cy="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2000">
                  <a:latin typeface="Arial" pitchFamily="34" charset="0"/>
                </a:rPr>
                <a:t>Ivo</a:t>
              </a:r>
            </a:p>
          </p:txBody>
        </p:sp>
        <p:sp>
          <p:nvSpPr>
            <p:cNvPr id="14361" name="Line 51"/>
            <p:cNvSpPr>
              <a:spLocks noChangeShapeType="1"/>
            </p:cNvSpPr>
            <p:nvPr/>
          </p:nvSpPr>
          <p:spPr bwMode="auto">
            <a:xfrm flipV="1">
              <a:off x="3504" y="2304"/>
              <a:ext cx="432" cy="192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2" name="Line 52"/>
            <p:cNvSpPr>
              <a:spLocks noChangeShapeType="1"/>
            </p:cNvSpPr>
            <p:nvPr/>
          </p:nvSpPr>
          <p:spPr bwMode="auto">
            <a:xfrm>
              <a:off x="4123" y="2370"/>
              <a:ext cx="5" cy="12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3" name="Line 53"/>
            <p:cNvSpPr>
              <a:spLocks noChangeShapeType="1"/>
            </p:cNvSpPr>
            <p:nvPr/>
          </p:nvSpPr>
          <p:spPr bwMode="auto">
            <a:xfrm>
              <a:off x="4272" y="2304"/>
              <a:ext cx="528" cy="192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4" name="Line 54"/>
            <p:cNvSpPr>
              <a:spLocks noChangeShapeType="1"/>
            </p:cNvSpPr>
            <p:nvPr/>
          </p:nvSpPr>
          <p:spPr bwMode="auto">
            <a:xfrm flipV="1">
              <a:off x="3072" y="2736"/>
              <a:ext cx="165" cy="15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5" name="Line 55"/>
            <p:cNvSpPr>
              <a:spLocks noChangeShapeType="1"/>
            </p:cNvSpPr>
            <p:nvPr/>
          </p:nvSpPr>
          <p:spPr bwMode="auto">
            <a:xfrm>
              <a:off x="3456" y="2736"/>
              <a:ext cx="144" cy="14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6" name="Line 56"/>
            <p:cNvSpPr>
              <a:spLocks noChangeShapeType="1"/>
            </p:cNvSpPr>
            <p:nvPr/>
          </p:nvSpPr>
          <p:spPr bwMode="auto">
            <a:xfrm flipH="1">
              <a:off x="4128" y="2736"/>
              <a:ext cx="0" cy="14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7" name="Line 57"/>
            <p:cNvSpPr>
              <a:spLocks noChangeShapeType="1"/>
            </p:cNvSpPr>
            <p:nvPr/>
          </p:nvSpPr>
          <p:spPr bwMode="auto">
            <a:xfrm flipV="1">
              <a:off x="4560" y="2724"/>
              <a:ext cx="269" cy="15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8" name="Line 58"/>
            <p:cNvSpPr>
              <a:spLocks noChangeShapeType="1"/>
            </p:cNvSpPr>
            <p:nvPr/>
          </p:nvSpPr>
          <p:spPr bwMode="auto">
            <a:xfrm>
              <a:off x="4992" y="2736"/>
              <a:ext cx="48" cy="14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9" name="Line 59"/>
            <p:cNvSpPr>
              <a:spLocks noChangeShapeType="1"/>
            </p:cNvSpPr>
            <p:nvPr/>
          </p:nvSpPr>
          <p:spPr bwMode="auto">
            <a:xfrm>
              <a:off x="5184" y="2736"/>
              <a:ext cx="265" cy="15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0" name="Rectangle 60"/>
            <p:cNvSpPr>
              <a:spLocks noChangeArrowheads="1"/>
            </p:cNvSpPr>
            <p:nvPr/>
          </p:nvSpPr>
          <p:spPr bwMode="auto">
            <a:xfrm>
              <a:off x="3355" y="1886"/>
              <a:ext cx="1298" cy="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b="1" dirty="0">
                  <a:latin typeface="Arial" pitchFamily="34" charset="0"/>
                </a:rPr>
                <a:t>Drevo potomcev:</a:t>
              </a:r>
              <a:r>
                <a:rPr lang="sl-SI" sz="2000" dirty="0">
                  <a:latin typeface="Arial" pitchFamily="34" charset="0"/>
                </a:rPr>
                <a:t> </a:t>
              </a:r>
            </a:p>
          </p:txBody>
        </p:sp>
        <p:sp>
          <p:nvSpPr>
            <p:cNvPr id="62" name="Rectangle 44"/>
            <p:cNvSpPr>
              <a:spLocks noChangeArrowheads="1"/>
            </p:cNvSpPr>
            <p:nvPr/>
          </p:nvSpPr>
          <p:spPr bwMode="auto">
            <a:xfrm>
              <a:off x="3941" y="3286"/>
              <a:ext cx="402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2000" dirty="0" smtClean="0">
                  <a:latin typeface="Arial" pitchFamily="34" charset="0"/>
                </a:rPr>
                <a:t>Neža</a:t>
              </a:r>
              <a:endParaRPr lang="sl-SI" sz="2000" dirty="0">
                <a:latin typeface="Arial" pitchFamily="34" charset="0"/>
              </a:endParaRPr>
            </a:p>
          </p:txBody>
        </p:sp>
        <p:sp>
          <p:nvSpPr>
            <p:cNvPr id="63" name="Line 56"/>
            <p:cNvSpPr>
              <a:spLocks noChangeShapeType="1"/>
            </p:cNvSpPr>
            <p:nvPr/>
          </p:nvSpPr>
          <p:spPr bwMode="auto">
            <a:xfrm flipH="1">
              <a:off x="4128" y="3112"/>
              <a:ext cx="0" cy="14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Drevo aritmetičnega izraza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sl-SI" smtClean="0"/>
          </a:p>
        </p:txBody>
      </p:sp>
      <p:grpSp>
        <p:nvGrpSpPr>
          <p:cNvPr id="24581" name="Group 4"/>
          <p:cNvGrpSpPr>
            <a:grpSpLocks/>
          </p:cNvGrpSpPr>
          <p:nvPr/>
        </p:nvGrpSpPr>
        <p:grpSpPr bwMode="auto">
          <a:xfrm>
            <a:off x="1258888" y="1557338"/>
            <a:ext cx="4989512" cy="4462462"/>
            <a:chOff x="2928" y="2256"/>
            <a:chExt cx="2160" cy="1440"/>
          </a:xfrm>
        </p:grpSpPr>
        <p:sp>
          <p:nvSpPr>
            <p:cNvPr id="24582" name="Oval 5"/>
            <p:cNvSpPr>
              <a:spLocks noChangeArrowheads="1"/>
            </p:cNvSpPr>
            <p:nvPr/>
          </p:nvSpPr>
          <p:spPr bwMode="auto">
            <a:xfrm>
              <a:off x="4128" y="2256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pPr algn="ctr"/>
              <a:r>
                <a:rPr lang="en-US" sz="2400">
                  <a:latin typeface="Symbol" pitchFamily="18" charset="2"/>
                </a:rPr>
                <a:t>+</a:t>
              </a:r>
            </a:p>
          </p:txBody>
        </p:sp>
        <p:sp>
          <p:nvSpPr>
            <p:cNvPr id="24583" name="Oval 6"/>
            <p:cNvSpPr>
              <a:spLocks noChangeArrowheads="1"/>
            </p:cNvSpPr>
            <p:nvPr/>
          </p:nvSpPr>
          <p:spPr bwMode="auto">
            <a:xfrm>
              <a:off x="4608" y="2640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pPr algn="ctr"/>
              <a:r>
                <a:rPr lang="en-US" sz="2400">
                  <a:latin typeface="Symbol" pitchFamily="18" charset="2"/>
                  <a:sym typeface="Symbol" pitchFamily="18" charset="2"/>
                </a:rPr>
                <a:t></a:t>
              </a:r>
            </a:p>
          </p:txBody>
        </p:sp>
        <p:sp>
          <p:nvSpPr>
            <p:cNvPr id="24584" name="Oval 7"/>
            <p:cNvSpPr>
              <a:spLocks noChangeArrowheads="1"/>
            </p:cNvSpPr>
            <p:nvPr/>
          </p:nvSpPr>
          <p:spPr bwMode="auto">
            <a:xfrm>
              <a:off x="3168" y="2640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pPr algn="ctr"/>
              <a:r>
                <a:rPr lang="en-US" sz="2400">
                  <a:latin typeface="Symbol" pitchFamily="18" charset="2"/>
                  <a:sym typeface="Symbol" pitchFamily="18" charset="2"/>
                </a:rPr>
                <a:t></a:t>
              </a:r>
              <a:endParaRPr lang="en-US" sz="2400">
                <a:latin typeface="Symbol" pitchFamily="18" charset="2"/>
              </a:endParaRPr>
            </a:p>
          </p:txBody>
        </p:sp>
        <p:sp>
          <p:nvSpPr>
            <p:cNvPr id="24585" name="Oval 8"/>
            <p:cNvSpPr>
              <a:spLocks noChangeArrowheads="1"/>
            </p:cNvSpPr>
            <p:nvPr/>
          </p:nvSpPr>
          <p:spPr bwMode="auto">
            <a:xfrm>
              <a:off x="3648" y="3024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pPr algn="ctr"/>
              <a:r>
                <a:rPr lang="en-US" sz="2400">
                  <a:latin typeface="Symbol" pitchFamily="18" charset="2"/>
                </a:rPr>
                <a:t>-</a:t>
              </a:r>
            </a:p>
          </p:txBody>
        </p:sp>
        <p:sp>
          <p:nvSpPr>
            <p:cNvPr id="24586" name="Rectangle 9"/>
            <p:cNvSpPr>
              <a:spLocks noChangeArrowheads="1"/>
            </p:cNvSpPr>
            <p:nvPr/>
          </p:nvSpPr>
          <p:spPr bwMode="auto">
            <a:xfrm>
              <a:off x="2928" y="3024"/>
              <a:ext cx="240" cy="240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latin typeface="Tahoma" pitchFamily="34" charset="0"/>
                </a:rPr>
                <a:t>2</a:t>
              </a:r>
            </a:p>
          </p:txBody>
        </p:sp>
        <p:sp>
          <p:nvSpPr>
            <p:cNvPr id="24587" name="Rectangle 10"/>
            <p:cNvSpPr>
              <a:spLocks noChangeArrowheads="1"/>
            </p:cNvSpPr>
            <p:nvPr/>
          </p:nvSpPr>
          <p:spPr bwMode="auto">
            <a:xfrm>
              <a:off x="3408" y="3456"/>
              <a:ext cx="240" cy="240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latin typeface="Tahoma" pitchFamily="34" charset="0"/>
                </a:rPr>
                <a:t>a</a:t>
              </a:r>
            </a:p>
          </p:txBody>
        </p:sp>
        <p:sp>
          <p:nvSpPr>
            <p:cNvPr id="24588" name="Rectangle 11"/>
            <p:cNvSpPr>
              <a:spLocks noChangeArrowheads="1"/>
            </p:cNvSpPr>
            <p:nvPr/>
          </p:nvSpPr>
          <p:spPr bwMode="auto">
            <a:xfrm>
              <a:off x="3888" y="3456"/>
              <a:ext cx="240" cy="240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latin typeface="Tahoma" pitchFamily="34" charset="0"/>
                </a:rPr>
                <a:t>1</a:t>
              </a:r>
            </a:p>
          </p:txBody>
        </p:sp>
        <p:sp>
          <p:nvSpPr>
            <p:cNvPr id="24589" name="Rectangle 12"/>
            <p:cNvSpPr>
              <a:spLocks noChangeArrowheads="1"/>
            </p:cNvSpPr>
            <p:nvPr/>
          </p:nvSpPr>
          <p:spPr bwMode="auto">
            <a:xfrm>
              <a:off x="4368" y="3024"/>
              <a:ext cx="240" cy="240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latin typeface="Tahoma" pitchFamily="34" charset="0"/>
                </a:rPr>
                <a:t>3</a:t>
              </a:r>
            </a:p>
          </p:txBody>
        </p:sp>
        <p:sp>
          <p:nvSpPr>
            <p:cNvPr id="24590" name="Rectangle 13"/>
            <p:cNvSpPr>
              <a:spLocks noChangeArrowheads="1"/>
            </p:cNvSpPr>
            <p:nvPr/>
          </p:nvSpPr>
          <p:spPr bwMode="auto">
            <a:xfrm>
              <a:off x="4848" y="3024"/>
              <a:ext cx="240" cy="240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latin typeface="Tahoma" pitchFamily="34" charset="0"/>
                </a:rPr>
                <a:t>b</a:t>
              </a:r>
            </a:p>
          </p:txBody>
        </p:sp>
        <p:cxnSp>
          <p:nvCxnSpPr>
            <p:cNvPr id="24591" name="AutoShape 14"/>
            <p:cNvCxnSpPr>
              <a:cxnSpLocks noChangeShapeType="1"/>
              <a:stCxn id="24582" idx="3"/>
              <a:endCxn id="24584" idx="7"/>
            </p:cNvCxnSpPr>
            <p:nvPr/>
          </p:nvCxnSpPr>
          <p:spPr bwMode="auto">
            <a:xfrm flipH="1">
              <a:off x="3373" y="2467"/>
              <a:ext cx="790" cy="20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2" name="AutoShape 15"/>
            <p:cNvCxnSpPr>
              <a:cxnSpLocks noChangeShapeType="1"/>
              <a:stCxn id="24583" idx="1"/>
              <a:endCxn id="24582" idx="5"/>
            </p:cNvCxnSpPr>
            <p:nvPr/>
          </p:nvCxnSpPr>
          <p:spPr bwMode="auto">
            <a:xfrm flipH="1" flipV="1">
              <a:off x="4333" y="2467"/>
              <a:ext cx="310" cy="20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3" name="AutoShape 16"/>
            <p:cNvCxnSpPr>
              <a:cxnSpLocks noChangeShapeType="1"/>
              <a:stCxn id="24590" idx="0"/>
              <a:endCxn id="24583" idx="5"/>
            </p:cNvCxnSpPr>
            <p:nvPr/>
          </p:nvCxnSpPr>
          <p:spPr bwMode="auto">
            <a:xfrm flipH="1" flipV="1">
              <a:off x="4813" y="2851"/>
              <a:ext cx="155" cy="16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4" name="AutoShape 17"/>
            <p:cNvCxnSpPr>
              <a:cxnSpLocks noChangeShapeType="1"/>
              <a:stCxn id="24589" idx="0"/>
              <a:endCxn id="24583" idx="3"/>
            </p:cNvCxnSpPr>
            <p:nvPr/>
          </p:nvCxnSpPr>
          <p:spPr bwMode="auto">
            <a:xfrm flipV="1">
              <a:off x="4488" y="2851"/>
              <a:ext cx="155" cy="16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5" name="AutoShape 18"/>
            <p:cNvCxnSpPr>
              <a:cxnSpLocks noChangeShapeType="1"/>
              <a:stCxn id="24588" idx="0"/>
              <a:endCxn id="24585" idx="5"/>
            </p:cNvCxnSpPr>
            <p:nvPr/>
          </p:nvCxnSpPr>
          <p:spPr bwMode="auto">
            <a:xfrm flipH="1" flipV="1">
              <a:off x="3853" y="3235"/>
              <a:ext cx="155" cy="21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6" name="AutoShape 19"/>
            <p:cNvCxnSpPr>
              <a:cxnSpLocks noChangeShapeType="1"/>
              <a:stCxn id="24587" idx="0"/>
              <a:endCxn id="24585" idx="3"/>
            </p:cNvCxnSpPr>
            <p:nvPr/>
          </p:nvCxnSpPr>
          <p:spPr bwMode="auto">
            <a:xfrm flipV="1">
              <a:off x="3528" y="3235"/>
              <a:ext cx="155" cy="21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7" name="AutoShape 20"/>
            <p:cNvCxnSpPr>
              <a:cxnSpLocks noChangeShapeType="1"/>
              <a:stCxn id="24586" idx="0"/>
              <a:endCxn id="24584" idx="3"/>
            </p:cNvCxnSpPr>
            <p:nvPr/>
          </p:nvCxnSpPr>
          <p:spPr bwMode="auto">
            <a:xfrm flipV="1">
              <a:off x="3048" y="2851"/>
              <a:ext cx="155" cy="16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8" name="AutoShape 21"/>
            <p:cNvCxnSpPr>
              <a:cxnSpLocks noChangeShapeType="1"/>
              <a:stCxn id="24585" idx="1"/>
              <a:endCxn id="24584" idx="5"/>
            </p:cNvCxnSpPr>
            <p:nvPr/>
          </p:nvCxnSpPr>
          <p:spPr bwMode="auto">
            <a:xfrm flipH="1" flipV="1">
              <a:off x="3373" y="2851"/>
              <a:ext cx="310" cy="20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2600" smtClean="0"/>
              <a:t>Nekatere posebne oblike dvojiških dreves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sl-SI" smtClean="0"/>
              <a:t> </a:t>
            </a:r>
          </a:p>
        </p:txBody>
      </p:sp>
      <p:grpSp>
        <p:nvGrpSpPr>
          <p:cNvPr id="25605" name="Group 5"/>
          <p:cNvGrpSpPr>
            <a:grpSpLocks/>
          </p:cNvGrpSpPr>
          <p:nvPr/>
        </p:nvGrpSpPr>
        <p:grpSpPr bwMode="auto">
          <a:xfrm>
            <a:off x="3489325" y="2552700"/>
            <a:ext cx="4529138" cy="3178175"/>
            <a:chOff x="8945" y="8862"/>
            <a:chExt cx="5880" cy="3000"/>
          </a:xfrm>
        </p:grpSpPr>
        <p:sp>
          <p:nvSpPr>
            <p:cNvPr id="25632" name="Oval 6"/>
            <p:cNvSpPr>
              <a:spLocks noChangeArrowheads="1"/>
            </p:cNvSpPr>
            <p:nvPr/>
          </p:nvSpPr>
          <p:spPr bwMode="auto">
            <a:xfrm>
              <a:off x="12065" y="8862"/>
              <a:ext cx="600" cy="48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5633" name="Oval 7"/>
            <p:cNvSpPr>
              <a:spLocks noChangeArrowheads="1"/>
            </p:cNvSpPr>
            <p:nvPr/>
          </p:nvSpPr>
          <p:spPr bwMode="auto">
            <a:xfrm>
              <a:off x="10745" y="9702"/>
              <a:ext cx="600" cy="48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5634" name="Oval 8"/>
            <p:cNvSpPr>
              <a:spLocks noChangeArrowheads="1"/>
            </p:cNvSpPr>
            <p:nvPr/>
          </p:nvSpPr>
          <p:spPr bwMode="auto">
            <a:xfrm>
              <a:off x="13505" y="9702"/>
              <a:ext cx="600" cy="48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5635" name="Oval 9"/>
            <p:cNvSpPr>
              <a:spLocks noChangeArrowheads="1"/>
            </p:cNvSpPr>
            <p:nvPr/>
          </p:nvSpPr>
          <p:spPr bwMode="auto">
            <a:xfrm>
              <a:off x="9785" y="10542"/>
              <a:ext cx="600" cy="48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5636" name="Oval 10"/>
            <p:cNvSpPr>
              <a:spLocks noChangeArrowheads="1"/>
            </p:cNvSpPr>
            <p:nvPr/>
          </p:nvSpPr>
          <p:spPr bwMode="auto">
            <a:xfrm>
              <a:off x="11465" y="10542"/>
              <a:ext cx="600" cy="48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5637" name="Oval 11"/>
            <p:cNvSpPr>
              <a:spLocks noChangeArrowheads="1"/>
            </p:cNvSpPr>
            <p:nvPr/>
          </p:nvSpPr>
          <p:spPr bwMode="auto">
            <a:xfrm>
              <a:off x="12785" y="10542"/>
              <a:ext cx="600" cy="48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5638" name="Oval 12"/>
            <p:cNvSpPr>
              <a:spLocks noChangeArrowheads="1"/>
            </p:cNvSpPr>
            <p:nvPr/>
          </p:nvSpPr>
          <p:spPr bwMode="auto">
            <a:xfrm>
              <a:off x="14225" y="10542"/>
              <a:ext cx="600" cy="48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5639" name="Oval 13"/>
            <p:cNvSpPr>
              <a:spLocks noChangeArrowheads="1"/>
            </p:cNvSpPr>
            <p:nvPr/>
          </p:nvSpPr>
          <p:spPr bwMode="auto">
            <a:xfrm>
              <a:off x="8945" y="11382"/>
              <a:ext cx="600" cy="48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5640" name="Oval 14"/>
            <p:cNvSpPr>
              <a:spLocks noChangeArrowheads="1"/>
            </p:cNvSpPr>
            <p:nvPr/>
          </p:nvSpPr>
          <p:spPr bwMode="auto">
            <a:xfrm>
              <a:off x="10385" y="11382"/>
              <a:ext cx="600" cy="48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5641" name="Rectangle 15"/>
            <p:cNvSpPr>
              <a:spLocks noChangeArrowheads="1"/>
            </p:cNvSpPr>
            <p:nvPr/>
          </p:nvSpPr>
          <p:spPr bwMode="auto">
            <a:xfrm>
              <a:off x="12274" y="8918"/>
              <a:ext cx="264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400">
                  <a:latin typeface="Arial" pitchFamily="34" charset="0"/>
                </a:rPr>
                <a:t>A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25642" name="Rectangle 16"/>
            <p:cNvSpPr>
              <a:spLocks noChangeArrowheads="1"/>
            </p:cNvSpPr>
            <p:nvPr/>
          </p:nvSpPr>
          <p:spPr bwMode="auto">
            <a:xfrm>
              <a:off x="10955" y="9773"/>
              <a:ext cx="264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400">
                  <a:latin typeface="Arial" pitchFamily="34" charset="0"/>
                </a:rPr>
                <a:t>B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25643" name="Rectangle 17"/>
            <p:cNvSpPr>
              <a:spLocks noChangeArrowheads="1"/>
            </p:cNvSpPr>
            <p:nvPr/>
          </p:nvSpPr>
          <p:spPr bwMode="auto">
            <a:xfrm>
              <a:off x="13715" y="9773"/>
              <a:ext cx="286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400">
                  <a:latin typeface="Arial" pitchFamily="34" charset="0"/>
                </a:rPr>
                <a:t>C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25644" name="Rectangle 18"/>
            <p:cNvSpPr>
              <a:spLocks noChangeArrowheads="1"/>
            </p:cNvSpPr>
            <p:nvPr/>
          </p:nvSpPr>
          <p:spPr bwMode="auto">
            <a:xfrm>
              <a:off x="10011" y="10595"/>
              <a:ext cx="287" cy="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400">
                  <a:latin typeface="Arial" pitchFamily="34" charset="0"/>
                </a:rPr>
                <a:t>D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25645" name="Rectangle 19"/>
            <p:cNvSpPr>
              <a:spLocks noChangeArrowheads="1"/>
            </p:cNvSpPr>
            <p:nvPr/>
          </p:nvSpPr>
          <p:spPr bwMode="auto">
            <a:xfrm>
              <a:off x="11660" y="10612"/>
              <a:ext cx="264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400">
                  <a:latin typeface="Arial" pitchFamily="34" charset="0"/>
                </a:rPr>
                <a:t>E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25646" name="Rectangle 20"/>
            <p:cNvSpPr>
              <a:spLocks noChangeArrowheads="1"/>
            </p:cNvSpPr>
            <p:nvPr/>
          </p:nvSpPr>
          <p:spPr bwMode="auto">
            <a:xfrm>
              <a:off x="12967" y="10612"/>
              <a:ext cx="241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400">
                  <a:latin typeface="Arial" pitchFamily="34" charset="0"/>
                </a:rPr>
                <a:t>F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25647" name="Rectangle 21"/>
            <p:cNvSpPr>
              <a:spLocks noChangeArrowheads="1"/>
            </p:cNvSpPr>
            <p:nvPr/>
          </p:nvSpPr>
          <p:spPr bwMode="auto">
            <a:xfrm>
              <a:off x="14420" y="10625"/>
              <a:ext cx="307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400">
                  <a:latin typeface="Arial" pitchFamily="34" charset="0"/>
                </a:rPr>
                <a:t>G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25648" name="Rectangle 22"/>
            <p:cNvSpPr>
              <a:spLocks noChangeArrowheads="1"/>
            </p:cNvSpPr>
            <p:nvPr/>
          </p:nvSpPr>
          <p:spPr bwMode="auto">
            <a:xfrm>
              <a:off x="9125" y="11436"/>
              <a:ext cx="286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400">
                  <a:latin typeface="Arial" pitchFamily="34" charset="0"/>
                </a:rPr>
                <a:t>H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25649" name="Rectangle 23"/>
            <p:cNvSpPr>
              <a:spLocks noChangeArrowheads="1"/>
            </p:cNvSpPr>
            <p:nvPr/>
          </p:nvSpPr>
          <p:spPr bwMode="auto">
            <a:xfrm>
              <a:off x="10627" y="11436"/>
              <a:ext cx="110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400">
                  <a:latin typeface="Arial" pitchFamily="34" charset="0"/>
                </a:rPr>
                <a:t>I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25650" name="Line 24"/>
            <p:cNvSpPr>
              <a:spLocks noChangeShapeType="1"/>
            </p:cNvSpPr>
            <p:nvPr/>
          </p:nvSpPr>
          <p:spPr bwMode="auto">
            <a:xfrm flipV="1">
              <a:off x="11293" y="9242"/>
              <a:ext cx="795" cy="53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1" name="Line 25"/>
            <p:cNvSpPr>
              <a:spLocks noChangeShapeType="1"/>
            </p:cNvSpPr>
            <p:nvPr/>
          </p:nvSpPr>
          <p:spPr bwMode="auto">
            <a:xfrm flipV="1">
              <a:off x="10303" y="10107"/>
              <a:ext cx="525" cy="5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2" name="Line 26"/>
            <p:cNvSpPr>
              <a:spLocks noChangeShapeType="1"/>
            </p:cNvSpPr>
            <p:nvPr/>
          </p:nvSpPr>
          <p:spPr bwMode="auto">
            <a:xfrm flipV="1">
              <a:off x="9425" y="10937"/>
              <a:ext cx="443" cy="44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3" name="Line 27"/>
            <p:cNvSpPr>
              <a:spLocks noChangeShapeType="1"/>
            </p:cNvSpPr>
            <p:nvPr/>
          </p:nvSpPr>
          <p:spPr bwMode="auto">
            <a:xfrm>
              <a:off x="11255" y="10142"/>
              <a:ext cx="330" cy="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4" name="Line 28"/>
            <p:cNvSpPr>
              <a:spLocks noChangeShapeType="1"/>
            </p:cNvSpPr>
            <p:nvPr/>
          </p:nvSpPr>
          <p:spPr bwMode="auto">
            <a:xfrm>
              <a:off x="10265" y="11022"/>
              <a:ext cx="240" cy="3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5" name="Line 29"/>
            <p:cNvSpPr>
              <a:spLocks noChangeShapeType="1"/>
            </p:cNvSpPr>
            <p:nvPr/>
          </p:nvSpPr>
          <p:spPr bwMode="auto">
            <a:xfrm>
              <a:off x="12665" y="9222"/>
              <a:ext cx="893" cy="5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6" name="Line 30"/>
            <p:cNvSpPr>
              <a:spLocks noChangeShapeType="1"/>
            </p:cNvSpPr>
            <p:nvPr/>
          </p:nvSpPr>
          <p:spPr bwMode="auto">
            <a:xfrm flipV="1">
              <a:off x="13198" y="10142"/>
              <a:ext cx="450" cy="4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7" name="Line 31"/>
            <p:cNvSpPr>
              <a:spLocks noChangeShapeType="1"/>
            </p:cNvSpPr>
            <p:nvPr/>
          </p:nvSpPr>
          <p:spPr bwMode="auto">
            <a:xfrm>
              <a:off x="13933" y="10135"/>
              <a:ext cx="412" cy="4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606" name="Group 32"/>
          <p:cNvGrpSpPr>
            <a:grpSpLocks/>
          </p:cNvGrpSpPr>
          <p:nvPr/>
        </p:nvGrpSpPr>
        <p:grpSpPr bwMode="auto">
          <a:xfrm>
            <a:off x="0" y="1844675"/>
            <a:ext cx="1922463" cy="2589213"/>
            <a:chOff x="5345" y="8877"/>
            <a:chExt cx="3728" cy="3000"/>
          </a:xfrm>
        </p:grpSpPr>
        <p:sp>
          <p:nvSpPr>
            <p:cNvPr id="25621" name="Oval 33"/>
            <p:cNvSpPr>
              <a:spLocks noChangeArrowheads="1"/>
            </p:cNvSpPr>
            <p:nvPr/>
          </p:nvSpPr>
          <p:spPr bwMode="auto">
            <a:xfrm>
              <a:off x="8465" y="8877"/>
              <a:ext cx="600" cy="48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5622" name="Oval 34"/>
            <p:cNvSpPr>
              <a:spLocks noChangeArrowheads="1"/>
            </p:cNvSpPr>
            <p:nvPr/>
          </p:nvSpPr>
          <p:spPr bwMode="auto">
            <a:xfrm>
              <a:off x="7145" y="9717"/>
              <a:ext cx="600" cy="48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5623" name="Oval 35"/>
            <p:cNvSpPr>
              <a:spLocks noChangeArrowheads="1"/>
            </p:cNvSpPr>
            <p:nvPr/>
          </p:nvSpPr>
          <p:spPr bwMode="auto">
            <a:xfrm>
              <a:off x="6200" y="10580"/>
              <a:ext cx="600" cy="48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5624" name="Oval 36"/>
            <p:cNvSpPr>
              <a:spLocks noChangeArrowheads="1"/>
            </p:cNvSpPr>
            <p:nvPr/>
          </p:nvSpPr>
          <p:spPr bwMode="auto">
            <a:xfrm>
              <a:off x="5345" y="11397"/>
              <a:ext cx="600" cy="48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5625" name="Rectangle 37"/>
            <p:cNvSpPr>
              <a:spLocks noChangeArrowheads="1"/>
            </p:cNvSpPr>
            <p:nvPr/>
          </p:nvSpPr>
          <p:spPr bwMode="auto">
            <a:xfrm>
              <a:off x="8679" y="8934"/>
              <a:ext cx="394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400">
                  <a:latin typeface="Arial" pitchFamily="34" charset="0"/>
                </a:rPr>
                <a:t>A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25626" name="Rectangle 38"/>
            <p:cNvSpPr>
              <a:spLocks noChangeArrowheads="1"/>
            </p:cNvSpPr>
            <p:nvPr/>
          </p:nvSpPr>
          <p:spPr bwMode="auto">
            <a:xfrm>
              <a:off x="7358" y="9789"/>
              <a:ext cx="394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400">
                  <a:latin typeface="Arial" pitchFamily="34" charset="0"/>
                </a:rPr>
                <a:t>B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25627" name="Rectangle 39"/>
            <p:cNvSpPr>
              <a:spLocks noChangeArrowheads="1"/>
            </p:cNvSpPr>
            <p:nvPr/>
          </p:nvSpPr>
          <p:spPr bwMode="auto">
            <a:xfrm>
              <a:off x="6410" y="10612"/>
              <a:ext cx="428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400">
                  <a:latin typeface="Arial" pitchFamily="34" charset="0"/>
                </a:rPr>
                <a:t>C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25628" name="Rectangle 40"/>
            <p:cNvSpPr>
              <a:spLocks noChangeArrowheads="1"/>
            </p:cNvSpPr>
            <p:nvPr/>
          </p:nvSpPr>
          <p:spPr bwMode="auto">
            <a:xfrm>
              <a:off x="5527" y="11454"/>
              <a:ext cx="428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400">
                  <a:latin typeface="Arial" pitchFamily="34" charset="0"/>
                </a:rPr>
                <a:t>D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25629" name="Line 41"/>
            <p:cNvSpPr>
              <a:spLocks noChangeShapeType="1"/>
            </p:cNvSpPr>
            <p:nvPr/>
          </p:nvSpPr>
          <p:spPr bwMode="auto">
            <a:xfrm flipV="1">
              <a:off x="7700" y="9237"/>
              <a:ext cx="765" cy="5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0" name="Line 42"/>
            <p:cNvSpPr>
              <a:spLocks noChangeShapeType="1"/>
            </p:cNvSpPr>
            <p:nvPr/>
          </p:nvSpPr>
          <p:spPr bwMode="auto">
            <a:xfrm flipH="1">
              <a:off x="6643" y="10122"/>
              <a:ext cx="600" cy="4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1" name="Line 43"/>
            <p:cNvSpPr>
              <a:spLocks noChangeShapeType="1"/>
            </p:cNvSpPr>
            <p:nvPr/>
          </p:nvSpPr>
          <p:spPr bwMode="auto">
            <a:xfrm flipV="1">
              <a:off x="5803" y="10982"/>
              <a:ext cx="472" cy="4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07" name="Rectangle 44"/>
          <p:cNvSpPr>
            <a:spLocks noChangeArrowheads="1"/>
          </p:cNvSpPr>
          <p:nvPr/>
        </p:nvSpPr>
        <p:spPr bwMode="auto">
          <a:xfrm>
            <a:off x="323850" y="1412875"/>
            <a:ext cx="38512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400">
                <a:latin typeface="Arial" pitchFamily="34" charset="0"/>
              </a:rPr>
              <a:t>Levo i</a:t>
            </a:r>
            <a:r>
              <a:rPr lang="en-US" sz="2400">
                <a:latin typeface="Arial" pitchFamily="34" charset="0"/>
              </a:rPr>
              <a:t>zrojeno dvojiško drevo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25608" name="Rectangle 45"/>
          <p:cNvSpPr>
            <a:spLocks noChangeArrowheads="1"/>
          </p:cNvSpPr>
          <p:nvPr/>
        </p:nvSpPr>
        <p:spPr bwMode="auto">
          <a:xfrm>
            <a:off x="4265613" y="1844675"/>
            <a:ext cx="42243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2400">
                <a:latin typeface="Arial" pitchFamily="34" charset="0"/>
              </a:rPr>
              <a:t>Levo poravnano dvojiško drevo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25609" name="Oval 47"/>
          <p:cNvSpPr>
            <a:spLocks noChangeArrowheads="1"/>
          </p:cNvSpPr>
          <p:nvPr/>
        </p:nvSpPr>
        <p:spPr bwMode="auto">
          <a:xfrm>
            <a:off x="2555875" y="3068638"/>
            <a:ext cx="309563" cy="414337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25610" name="Oval 48"/>
          <p:cNvSpPr>
            <a:spLocks noChangeArrowheads="1"/>
          </p:cNvSpPr>
          <p:nvPr/>
        </p:nvSpPr>
        <p:spPr bwMode="auto">
          <a:xfrm>
            <a:off x="3492500" y="3860800"/>
            <a:ext cx="309563" cy="41433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25611" name="Oval 49"/>
          <p:cNvSpPr>
            <a:spLocks noChangeArrowheads="1"/>
          </p:cNvSpPr>
          <p:nvPr/>
        </p:nvSpPr>
        <p:spPr bwMode="auto">
          <a:xfrm>
            <a:off x="2951163" y="4554538"/>
            <a:ext cx="309562" cy="414337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25612" name="Oval 50"/>
          <p:cNvSpPr>
            <a:spLocks noChangeArrowheads="1"/>
          </p:cNvSpPr>
          <p:nvPr/>
        </p:nvSpPr>
        <p:spPr bwMode="auto">
          <a:xfrm>
            <a:off x="2509838" y="5259388"/>
            <a:ext cx="309562" cy="414337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25613" name="Rectangle 51"/>
          <p:cNvSpPr>
            <a:spLocks noChangeArrowheads="1"/>
          </p:cNvSpPr>
          <p:nvPr/>
        </p:nvSpPr>
        <p:spPr bwMode="auto">
          <a:xfrm>
            <a:off x="2627313" y="3068638"/>
            <a:ext cx="20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2400">
                <a:latin typeface="Arial" pitchFamily="34" charset="0"/>
              </a:rPr>
              <a:t>A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25614" name="Rectangle 52"/>
          <p:cNvSpPr>
            <a:spLocks noChangeArrowheads="1"/>
          </p:cNvSpPr>
          <p:nvPr/>
        </p:nvSpPr>
        <p:spPr bwMode="auto">
          <a:xfrm>
            <a:off x="3563938" y="3860800"/>
            <a:ext cx="20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2400">
                <a:latin typeface="Arial" pitchFamily="34" charset="0"/>
              </a:rPr>
              <a:t>B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25615" name="Rectangle 53"/>
          <p:cNvSpPr>
            <a:spLocks noChangeArrowheads="1"/>
          </p:cNvSpPr>
          <p:nvPr/>
        </p:nvSpPr>
        <p:spPr bwMode="auto">
          <a:xfrm>
            <a:off x="2987675" y="4581525"/>
            <a:ext cx="22066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2400">
                <a:latin typeface="Arial" pitchFamily="34" charset="0"/>
              </a:rPr>
              <a:t>C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25616" name="Rectangle 54"/>
          <p:cNvSpPr>
            <a:spLocks noChangeArrowheads="1"/>
          </p:cNvSpPr>
          <p:nvPr/>
        </p:nvSpPr>
        <p:spPr bwMode="auto">
          <a:xfrm>
            <a:off x="2555875" y="5300663"/>
            <a:ext cx="22066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2400">
                <a:latin typeface="Arial" pitchFamily="34" charset="0"/>
              </a:rPr>
              <a:t>D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25617" name="Line 55"/>
          <p:cNvSpPr>
            <a:spLocks noChangeShapeType="1"/>
          </p:cNvSpPr>
          <p:nvPr/>
        </p:nvSpPr>
        <p:spPr bwMode="auto">
          <a:xfrm>
            <a:off x="2916238" y="3429000"/>
            <a:ext cx="576262" cy="5762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8" name="Line 56"/>
          <p:cNvSpPr>
            <a:spLocks noChangeShapeType="1"/>
          </p:cNvSpPr>
          <p:nvPr/>
        </p:nvSpPr>
        <p:spPr bwMode="auto">
          <a:xfrm flipH="1">
            <a:off x="3179763" y="4159250"/>
            <a:ext cx="309562" cy="4143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Line 57"/>
          <p:cNvSpPr>
            <a:spLocks noChangeShapeType="1"/>
          </p:cNvSpPr>
          <p:nvPr/>
        </p:nvSpPr>
        <p:spPr bwMode="auto">
          <a:xfrm flipV="1">
            <a:off x="2746375" y="4900613"/>
            <a:ext cx="242888" cy="3714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Rectangle 58"/>
          <p:cNvSpPr>
            <a:spLocks noChangeArrowheads="1"/>
          </p:cNvSpPr>
          <p:nvPr/>
        </p:nvSpPr>
        <p:spPr bwMode="auto">
          <a:xfrm>
            <a:off x="1547813" y="2565400"/>
            <a:ext cx="31210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400">
                <a:latin typeface="Arial" pitchFamily="34" charset="0"/>
              </a:rPr>
              <a:t>I</a:t>
            </a:r>
            <a:r>
              <a:rPr lang="en-US" sz="2400">
                <a:latin typeface="Arial" pitchFamily="34" charset="0"/>
              </a:rPr>
              <a:t>zrojeno dvojiško drevo</a:t>
            </a:r>
            <a:endParaRPr lang="sl-SI" sz="2400">
              <a:latin typeface="Arial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772400" cy="685800"/>
          </a:xfrm>
        </p:spPr>
        <p:txBody>
          <a:bodyPr/>
          <a:lstStyle/>
          <a:p>
            <a:pPr algn="ctr" eaLnBrk="1" hangingPunct="1"/>
            <a:r>
              <a:rPr lang="sl-SI" smtClean="0"/>
              <a:t>Lastnosti dvojiških dreves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600200"/>
            <a:ext cx="8153400" cy="4492625"/>
          </a:xfrm>
        </p:spPr>
        <p:txBody>
          <a:bodyPr/>
          <a:lstStyle/>
          <a:p>
            <a:pPr eaLnBrk="1" hangingPunct="1">
              <a:spcBef>
                <a:spcPts val="500"/>
              </a:spcBef>
              <a:buFont typeface="Wingdings" pitchFamily="2" charset="2"/>
              <a:buNone/>
            </a:pPr>
            <a:endParaRPr lang="sl-SI" smtClean="0"/>
          </a:p>
          <a:p>
            <a:pPr eaLnBrk="1" hangingPunct="1">
              <a:lnSpc>
                <a:spcPct val="120000"/>
              </a:lnSpc>
              <a:spcBef>
                <a:spcPts val="500"/>
              </a:spcBef>
              <a:buFont typeface="Wingdings" pitchFamily="2" charset="2"/>
              <a:buNone/>
            </a:pPr>
            <a:r>
              <a:rPr lang="sl-SI" smtClean="0"/>
              <a:t>Največje število vozlišč na nivoju i: 	</a:t>
            </a:r>
            <a:br>
              <a:rPr lang="sl-SI" smtClean="0"/>
            </a:br>
            <a:endParaRPr lang="sl-SI" smtClean="0"/>
          </a:p>
          <a:p>
            <a:pPr eaLnBrk="1" hangingPunct="1">
              <a:spcBef>
                <a:spcPts val="500"/>
              </a:spcBef>
              <a:buFont typeface="Wingdings" pitchFamily="2" charset="2"/>
              <a:buNone/>
            </a:pPr>
            <a:endParaRPr lang="sl-SI" smtClean="0"/>
          </a:p>
          <a:p>
            <a:pPr eaLnBrk="1" hangingPunct="1">
              <a:spcBef>
                <a:spcPts val="500"/>
              </a:spcBef>
              <a:buFont typeface="Wingdings" pitchFamily="2" charset="2"/>
              <a:buNone/>
            </a:pPr>
            <a:endParaRPr lang="sl-SI" smtClean="0"/>
          </a:p>
          <a:p>
            <a:pPr eaLnBrk="1" hangingPunct="1">
              <a:spcBef>
                <a:spcPts val="500"/>
              </a:spcBef>
              <a:buFont typeface="Wingdings" pitchFamily="2" charset="2"/>
              <a:buNone/>
            </a:pPr>
            <a:endParaRPr lang="sl-SI" smtClean="0"/>
          </a:p>
          <a:p>
            <a:pPr eaLnBrk="1" hangingPunct="1">
              <a:spcBef>
                <a:spcPts val="500"/>
              </a:spcBef>
              <a:buFont typeface="Wingdings" pitchFamily="2" charset="2"/>
              <a:buNone/>
            </a:pPr>
            <a:endParaRPr lang="sl-SI" smtClean="0"/>
          </a:p>
          <a:p>
            <a:pPr eaLnBrk="1" hangingPunct="1">
              <a:lnSpc>
                <a:spcPct val="130000"/>
              </a:lnSpc>
              <a:spcBef>
                <a:spcPts val="500"/>
              </a:spcBef>
              <a:buFont typeface="Wingdings" pitchFamily="2" charset="2"/>
              <a:buNone/>
            </a:pPr>
            <a:endParaRPr lang="sl-SI" smtClean="0"/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7235825" y="2133600"/>
          <a:ext cx="6096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4" imgW="241200" imgH="190440" progId="Equation.3">
                  <p:embed/>
                </p:oleObj>
              </mc:Choice>
              <mc:Fallback>
                <p:oleObj name="Equation" r:id="rId4" imgW="241200" imgH="1904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5825" y="2133600"/>
                        <a:ext cx="60960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222" name="Group 5"/>
          <p:cNvGrpSpPr>
            <a:grpSpLocks/>
          </p:cNvGrpSpPr>
          <p:nvPr/>
        </p:nvGrpSpPr>
        <p:grpSpPr bwMode="auto">
          <a:xfrm>
            <a:off x="1835150" y="3573463"/>
            <a:ext cx="2874963" cy="1635125"/>
            <a:chOff x="1117" y="1610"/>
            <a:chExt cx="2222" cy="1288"/>
          </a:xfrm>
        </p:grpSpPr>
        <p:sp>
          <p:nvSpPr>
            <p:cNvPr id="9226" name="Oval 6"/>
            <p:cNvSpPr>
              <a:spLocks noChangeArrowheads="1"/>
            </p:cNvSpPr>
            <p:nvPr/>
          </p:nvSpPr>
          <p:spPr bwMode="auto">
            <a:xfrm>
              <a:off x="2099" y="1610"/>
              <a:ext cx="308" cy="308"/>
            </a:xfrm>
            <a:prstGeom prst="ellipse">
              <a:avLst/>
            </a:prstGeom>
            <a:solidFill>
              <a:srgbClr val="FFFFFF"/>
            </a:solidFill>
            <a:ln w="412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9227" name="Oval 7"/>
            <p:cNvSpPr>
              <a:spLocks noChangeArrowheads="1"/>
            </p:cNvSpPr>
            <p:nvPr/>
          </p:nvSpPr>
          <p:spPr bwMode="auto">
            <a:xfrm>
              <a:off x="1560" y="1995"/>
              <a:ext cx="308" cy="308"/>
            </a:xfrm>
            <a:prstGeom prst="ellipse">
              <a:avLst/>
            </a:prstGeom>
            <a:solidFill>
              <a:srgbClr val="FFFFFF"/>
            </a:solidFill>
            <a:ln w="412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9228" name="Oval 8"/>
            <p:cNvSpPr>
              <a:spLocks noChangeArrowheads="1"/>
            </p:cNvSpPr>
            <p:nvPr/>
          </p:nvSpPr>
          <p:spPr bwMode="auto">
            <a:xfrm>
              <a:off x="2561" y="1995"/>
              <a:ext cx="308" cy="308"/>
            </a:xfrm>
            <a:prstGeom prst="ellipse">
              <a:avLst/>
            </a:prstGeom>
            <a:solidFill>
              <a:srgbClr val="FFFFFF"/>
            </a:solidFill>
            <a:ln w="412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9229" name="Oval 9"/>
            <p:cNvSpPr>
              <a:spLocks noChangeArrowheads="1"/>
            </p:cNvSpPr>
            <p:nvPr/>
          </p:nvSpPr>
          <p:spPr bwMode="auto">
            <a:xfrm>
              <a:off x="1252" y="2457"/>
              <a:ext cx="307" cy="308"/>
            </a:xfrm>
            <a:prstGeom prst="ellipse">
              <a:avLst/>
            </a:prstGeom>
            <a:solidFill>
              <a:srgbClr val="FFFFFF"/>
            </a:solidFill>
            <a:ln w="412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9230" name="Oval 10"/>
            <p:cNvSpPr>
              <a:spLocks noChangeArrowheads="1"/>
            </p:cNvSpPr>
            <p:nvPr/>
          </p:nvSpPr>
          <p:spPr bwMode="auto">
            <a:xfrm>
              <a:off x="1791" y="2457"/>
              <a:ext cx="308" cy="308"/>
            </a:xfrm>
            <a:prstGeom prst="ellipse">
              <a:avLst/>
            </a:prstGeom>
            <a:solidFill>
              <a:srgbClr val="FFFFFF"/>
            </a:solidFill>
            <a:ln w="412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9231" name="Oval 11"/>
            <p:cNvSpPr>
              <a:spLocks noChangeArrowheads="1"/>
            </p:cNvSpPr>
            <p:nvPr/>
          </p:nvSpPr>
          <p:spPr bwMode="auto">
            <a:xfrm>
              <a:off x="2256" y="2448"/>
              <a:ext cx="308" cy="308"/>
            </a:xfrm>
            <a:prstGeom prst="ellipse">
              <a:avLst/>
            </a:prstGeom>
            <a:solidFill>
              <a:srgbClr val="FFFFFF"/>
            </a:solidFill>
            <a:ln w="412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9232" name="Oval 12"/>
            <p:cNvSpPr>
              <a:spLocks noChangeArrowheads="1"/>
            </p:cNvSpPr>
            <p:nvPr/>
          </p:nvSpPr>
          <p:spPr bwMode="auto">
            <a:xfrm>
              <a:off x="2869" y="2457"/>
              <a:ext cx="308" cy="308"/>
            </a:xfrm>
            <a:prstGeom prst="ellipse">
              <a:avLst/>
            </a:prstGeom>
            <a:solidFill>
              <a:srgbClr val="FFFFFF"/>
            </a:solidFill>
            <a:ln w="412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9233" name="Rectangle 13"/>
            <p:cNvSpPr>
              <a:spLocks noChangeArrowheads="1"/>
            </p:cNvSpPr>
            <p:nvPr/>
          </p:nvSpPr>
          <p:spPr bwMode="auto">
            <a:xfrm>
              <a:off x="2176" y="1684"/>
              <a:ext cx="124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900">
                  <a:solidFill>
                    <a:srgbClr val="000000"/>
                  </a:solidFill>
                  <a:latin typeface="Arial" pitchFamily="34" charset="0"/>
                </a:rPr>
                <a:t>A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9234" name="Rectangle 14"/>
            <p:cNvSpPr>
              <a:spLocks noChangeArrowheads="1"/>
            </p:cNvSpPr>
            <p:nvPr/>
          </p:nvSpPr>
          <p:spPr bwMode="auto">
            <a:xfrm>
              <a:off x="1637" y="2069"/>
              <a:ext cx="124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900">
                  <a:solidFill>
                    <a:srgbClr val="000000"/>
                  </a:solidFill>
                  <a:latin typeface="Arial" pitchFamily="34" charset="0"/>
                </a:rPr>
                <a:t>B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9235" name="Rectangle 15"/>
            <p:cNvSpPr>
              <a:spLocks noChangeArrowheads="1"/>
            </p:cNvSpPr>
            <p:nvPr/>
          </p:nvSpPr>
          <p:spPr bwMode="auto">
            <a:xfrm>
              <a:off x="2638" y="2069"/>
              <a:ext cx="135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900">
                  <a:solidFill>
                    <a:srgbClr val="000000"/>
                  </a:solidFill>
                  <a:latin typeface="Arial" pitchFamily="34" charset="0"/>
                </a:rPr>
                <a:t>C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9236" name="Rectangle 16"/>
            <p:cNvSpPr>
              <a:spLocks noChangeArrowheads="1"/>
            </p:cNvSpPr>
            <p:nvPr/>
          </p:nvSpPr>
          <p:spPr bwMode="auto">
            <a:xfrm>
              <a:off x="1329" y="2532"/>
              <a:ext cx="135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900">
                  <a:solidFill>
                    <a:srgbClr val="000000"/>
                  </a:solidFill>
                  <a:latin typeface="Arial" pitchFamily="34" charset="0"/>
                </a:rPr>
                <a:t>D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9237" name="Rectangle 17"/>
            <p:cNvSpPr>
              <a:spLocks noChangeArrowheads="1"/>
            </p:cNvSpPr>
            <p:nvPr/>
          </p:nvSpPr>
          <p:spPr bwMode="auto">
            <a:xfrm>
              <a:off x="1868" y="2532"/>
              <a:ext cx="124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900">
                  <a:solidFill>
                    <a:srgbClr val="000000"/>
                  </a:solidFill>
                  <a:latin typeface="Arial" pitchFamily="34" charset="0"/>
                </a:rPr>
                <a:t>E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9238" name="Rectangle 18"/>
            <p:cNvSpPr>
              <a:spLocks noChangeArrowheads="1"/>
            </p:cNvSpPr>
            <p:nvPr/>
          </p:nvSpPr>
          <p:spPr bwMode="auto">
            <a:xfrm>
              <a:off x="2330" y="2532"/>
              <a:ext cx="115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900">
                  <a:solidFill>
                    <a:srgbClr val="000000"/>
                  </a:solidFill>
                  <a:latin typeface="Arial" pitchFamily="34" charset="0"/>
                </a:rPr>
                <a:t>F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9239" name="Rectangle 19"/>
            <p:cNvSpPr>
              <a:spLocks noChangeArrowheads="1"/>
            </p:cNvSpPr>
            <p:nvPr/>
          </p:nvSpPr>
          <p:spPr bwMode="auto">
            <a:xfrm>
              <a:off x="2946" y="2532"/>
              <a:ext cx="145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900">
                  <a:solidFill>
                    <a:srgbClr val="000000"/>
                  </a:solidFill>
                  <a:latin typeface="Arial" pitchFamily="34" charset="0"/>
                </a:rPr>
                <a:t>G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9240" name="Line 20"/>
            <p:cNvSpPr>
              <a:spLocks noChangeShapeType="1"/>
            </p:cNvSpPr>
            <p:nvPr/>
          </p:nvSpPr>
          <p:spPr bwMode="auto">
            <a:xfrm flipV="1">
              <a:off x="1839" y="1825"/>
              <a:ext cx="274" cy="231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1" name="Line 21"/>
            <p:cNvSpPr>
              <a:spLocks noChangeShapeType="1"/>
            </p:cNvSpPr>
            <p:nvPr/>
          </p:nvSpPr>
          <p:spPr bwMode="auto">
            <a:xfrm flipV="1">
              <a:off x="1468" y="2277"/>
              <a:ext cx="145" cy="193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2" name="Line 22"/>
            <p:cNvSpPr>
              <a:spLocks noChangeShapeType="1"/>
            </p:cNvSpPr>
            <p:nvPr/>
          </p:nvSpPr>
          <p:spPr bwMode="auto">
            <a:xfrm>
              <a:off x="1791" y="2277"/>
              <a:ext cx="96" cy="178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3" name="Line 23"/>
            <p:cNvSpPr>
              <a:spLocks noChangeShapeType="1"/>
            </p:cNvSpPr>
            <p:nvPr/>
          </p:nvSpPr>
          <p:spPr bwMode="auto">
            <a:xfrm flipV="1">
              <a:off x="2464" y="2258"/>
              <a:ext cx="150" cy="207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4" name="Line 24"/>
            <p:cNvSpPr>
              <a:spLocks noChangeShapeType="1"/>
            </p:cNvSpPr>
            <p:nvPr/>
          </p:nvSpPr>
          <p:spPr bwMode="auto">
            <a:xfrm>
              <a:off x="2816" y="2272"/>
              <a:ext cx="149" cy="188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5" name="Line 25"/>
            <p:cNvSpPr>
              <a:spLocks noChangeShapeType="1"/>
            </p:cNvSpPr>
            <p:nvPr/>
          </p:nvSpPr>
          <p:spPr bwMode="auto">
            <a:xfrm>
              <a:off x="2383" y="1839"/>
              <a:ext cx="216" cy="207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6" name="Oval 26"/>
            <p:cNvSpPr>
              <a:spLocks noChangeArrowheads="1"/>
            </p:cNvSpPr>
            <p:nvPr/>
          </p:nvSpPr>
          <p:spPr bwMode="auto">
            <a:xfrm>
              <a:off x="1117" y="2322"/>
              <a:ext cx="2222" cy="576"/>
            </a:xfrm>
            <a:prstGeom prst="ellips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9223" name="Rectangle 27"/>
          <p:cNvSpPr>
            <a:spLocks noChangeArrowheads="1"/>
          </p:cNvSpPr>
          <p:nvPr/>
        </p:nvSpPr>
        <p:spPr bwMode="auto">
          <a:xfrm>
            <a:off x="5638800" y="3108325"/>
            <a:ext cx="144780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sl-SI" sz="2200">
                <a:latin typeface="Arial" pitchFamily="34" charset="0"/>
              </a:rPr>
              <a:t>Nivo = 3</a:t>
            </a:r>
          </a:p>
        </p:txBody>
      </p:sp>
      <p:sp>
        <p:nvSpPr>
          <p:cNvPr id="9224" name="Rectangle 28"/>
          <p:cNvSpPr>
            <a:spLocks noChangeArrowheads="1"/>
          </p:cNvSpPr>
          <p:nvPr/>
        </p:nvSpPr>
        <p:spPr bwMode="auto">
          <a:xfrm>
            <a:off x="5638800" y="3429000"/>
            <a:ext cx="289560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sl-SI" sz="2200">
                <a:latin typeface="Arial" pitchFamily="34" charset="0"/>
              </a:rPr>
              <a:t>število vozlišč = 2 </a:t>
            </a:r>
            <a:r>
              <a:rPr lang="sl-SI" sz="2200" baseline="30000">
                <a:latin typeface="Arial" pitchFamily="34" charset="0"/>
              </a:rPr>
              <a:t>3-1</a:t>
            </a:r>
          </a:p>
        </p:txBody>
      </p:sp>
      <p:sp>
        <p:nvSpPr>
          <p:cNvPr id="9225" name="Rectangle 29"/>
          <p:cNvSpPr>
            <a:spLocks noChangeArrowheads="1"/>
          </p:cNvSpPr>
          <p:nvPr/>
        </p:nvSpPr>
        <p:spPr bwMode="auto">
          <a:xfrm>
            <a:off x="5638800" y="2743200"/>
            <a:ext cx="99060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sl-SI" sz="2200">
                <a:latin typeface="Arial" pitchFamily="34" charset="0"/>
              </a:rPr>
              <a:t>npr.: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772400" cy="685800"/>
          </a:xfrm>
        </p:spPr>
        <p:txBody>
          <a:bodyPr/>
          <a:lstStyle/>
          <a:p>
            <a:pPr algn="ctr" eaLnBrk="1" hangingPunct="1"/>
            <a:r>
              <a:rPr lang="sl-SI" smtClean="0"/>
              <a:t>Lastnosti dvojiških dreves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153400" cy="38449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500"/>
              </a:spcBef>
              <a:buFont typeface="Wingdings" pitchFamily="2" charset="2"/>
              <a:buNone/>
            </a:pPr>
            <a:r>
              <a:rPr lang="sl-SI" sz="2200" smtClean="0"/>
              <a:t>Največje število vozlišč v drevesu višine k: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buFont typeface="Wingdings" pitchFamily="2" charset="2"/>
              <a:buNone/>
            </a:pPr>
            <a:r>
              <a:rPr lang="sl-SI" sz="2200" smtClean="0"/>
              <a:t>       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buFont typeface="Wingdings" pitchFamily="2" charset="2"/>
              <a:buNone/>
            </a:pPr>
            <a:endParaRPr lang="sl-SI" sz="2200" smtClean="0"/>
          </a:p>
          <a:p>
            <a:pPr eaLnBrk="1" hangingPunct="1">
              <a:lnSpc>
                <a:spcPct val="80000"/>
              </a:lnSpc>
              <a:spcBef>
                <a:spcPts val="500"/>
              </a:spcBef>
              <a:buFont typeface="Wingdings" pitchFamily="2" charset="2"/>
              <a:buNone/>
            </a:pPr>
            <a:endParaRPr lang="sl-SI" sz="2200" smtClean="0"/>
          </a:p>
          <a:p>
            <a:pPr eaLnBrk="1" hangingPunct="1">
              <a:lnSpc>
                <a:spcPct val="80000"/>
              </a:lnSpc>
              <a:spcBef>
                <a:spcPts val="500"/>
              </a:spcBef>
              <a:buFont typeface="Wingdings" pitchFamily="2" charset="2"/>
              <a:buNone/>
            </a:pPr>
            <a:r>
              <a:rPr lang="sl-SI" sz="2200" smtClean="0"/>
              <a:t>oz.: najmanjša višina drevesa z n vozlišči:</a:t>
            </a:r>
          </a:p>
          <a:p>
            <a:pPr eaLnBrk="1" hangingPunct="1">
              <a:lnSpc>
                <a:spcPct val="0"/>
              </a:lnSpc>
              <a:spcBef>
                <a:spcPts val="500"/>
              </a:spcBef>
              <a:buFont typeface="Wingdings" pitchFamily="2" charset="2"/>
              <a:buNone/>
            </a:pPr>
            <a:r>
              <a:rPr lang="sl-SI" sz="2200" smtClean="0"/>
              <a:t>	    </a:t>
            </a:r>
          </a:p>
          <a:p>
            <a:pPr eaLnBrk="1" hangingPunct="1">
              <a:lnSpc>
                <a:spcPct val="150000"/>
              </a:lnSpc>
              <a:spcBef>
                <a:spcPts val="500"/>
              </a:spcBef>
              <a:buFont typeface="Wingdings" pitchFamily="2" charset="2"/>
              <a:buNone/>
            </a:pPr>
            <a:endParaRPr lang="sl-SI" sz="2200" smtClean="0"/>
          </a:p>
          <a:p>
            <a:pPr eaLnBrk="1" hangingPunct="1">
              <a:lnSpc>
                <a:spcPct val="150000"/>
              </a:lnSpc>
              <a:spcBef>
                <a:spcPts val="500"/>
              </a:spcBef>
              <a:buFont typeface="Wingdings" pitchFamily="2" charset="2"/>
              <a:buNone/>
            </a:pPr>
            <a:r>
              <a:rPr lang="sl-SI" sz="2200" smtClean="0"/>
              <a:t> </a:t>
            </a:r>
            <a:br>
              <a:rPr lang="sl-SI" sz="2200" smtClean="0"/>
            </a:br>
            <a:r>
              <a:rPr lang="sl-SI" sz="2200" smtClean="0">
                <a:sym typeface="垣뿫Ө" pitchFamily="2" charset="2"/>
              </a:rPr>
              <a:t></a:t>
            </a:r>
            <a:r>
              <a:rPr lang="sl-SI" sz="2200" smtClean="0"/>
              <a:t> logaritemska zahtevnost pri mnogih algoritmih z drevesi!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sl-SI" sz="2200" smtClean="0"/>
          </a:p>
        </p:txBody>
      </p:sp>
      <p:graphicFrame>
        <p:nvGraphicFramePr>
          <p:cNvPr id="10242" name="Object 4"/>
          <p:cNvGraphicFramePr>
            <a:graphicFrameLocks noChangeAspect="1"/>
          </p:cNvGraphicFramePr>
          <p:nvPr/>
        </p:nvGraphicFramePr>
        <p:xfrm>
          <a:off x="3059113" y="1989138"/>
          <a:ext cx="25146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4" imgW="1320480" imgH="431640" progId="Equation.3">
                  <p:embed/>
                </p:oleObj>
              </mc:Choice>
              <mc:Fallback>
                <p:oleObj name="Equation" r:id="rId4" imgW="132048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1989138"/>
                        <a:ext cx="251460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5"/>
          <p:cNvGraphicFramePr>
            <a:graphicFrameLocks noChangeAspect="1"/>
          </p:cNvGraphicFramePr>
          <p:nvPr/>
        </p:nvGraphicFramePr>
        <p:xfrm>
          <a:off x="3203575" y="3789363"/>
          <a:ext cx="183515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6" imgW="914400" imgH="215640" progId="Equation.3">
                  <p:embed/>
                </p:oleObj>
              </mc:Choice>
              <mc:Fallback>
                <p:oleObj name="Equation" r:id="rId6" imgW="91440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3789363"/>
                        <a:ext cx="1835150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000" smtClean="0"/>
              <a:t>Predstavitev dreves</a:t>
            </a: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Običajni grafični zapis in predstava:</a:t>
            </a:r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  <a:p>
            <a:pPr eaLnBrk="1" hangingPunct="1"/>
            <a:r>
              <a:rPr lang="sl-SI" smtClean="0"/>
              <a:t>Drevo stoji “na glavi” oz. rišemo njegove “korenine” </a:t>
            </a:r>
          </a:p>
          <a:p>
            <a:pPr eaLnBrk="1" hangingPunct="1">
              <a:buFont typeface="Wingdings" pitchFamily="2" charset="2"/>
              <a:buNone/>
            </a:pPr>
            <a:endParaRPr lang="sl-SI" smtClean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1476375" y="1989138"/>
          <a:ext cx="5616575" cy="205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Picture" r:id="rId4" imgW="4927680" imgH="1803240" progId="Word.Picture.8">
                  <p:embed/>
                </p:oleObj>
              </mc:Choice>
              <mc:Fallback>
                <p:oleObj name="Picture" r:id="rId4" imgW="4927680" imgH="1803240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1989138"/>
                        <a:ext cx="5616575" cy="205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000" smtClean="0"/>
              <a:t>Vozlišče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Vsi “krogci”. V vozliščih hranimo podatke, ter vzdržujemo strukturo</a:t>
            </a:r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  <a:p>
            <a:pPr eaLnBrk="1" hangingPunct="1"/>
            <a:r>
              <a:rPr lang="sl-SI" b="1" smtClean="0"/>
              <a:t>vozlišče</a:t>
            </a:r>
            <a:r>
              <a:rPr lang="sl-SI" smtClean="0"/>
              <a:t>:  element drevesa; ima podatek (-tke) in informacijo o  iz njega izhajajočih poddrevesih; </a:t>
            </a:r>
          </a:p>
          <a:p>
            <a:pPr eaLnBrk="1" hangingPunct="1"/>
            <a:r>
              <a:rPr lang="sl-SI" smtClean="0"/>
              <a:t>Vozlišča: A, B, C, D, ... 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1619250" y="2276475"/>
          <a:ext cx="5616575" cy="205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Picture" r:id="rId4" imgW="4927680" imgH="1803240" progId="Word.Picture.8">
                  <p:embed/>
                </p:oleObj>
              </mc:Choice>
              <mc:Fallback>
                <p:oleObj name="Picture" r:id="rId4" imgW="4927680" imgH="1803240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2276475"/>
                        <a:ext cx="5616575" cy="205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000" smtClean="0"/>
              <a:t>Poddrevo</a:t>
            </a:r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179388" y="1341438"/>
          <a:ext cx="3743325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8" name="Picture" r:id="rId4" imgW="4927680" imgH="1803240" progId="Word.Picture.8">
                  <p:embed/>
                </p:oleObj>
              </mc:Choice>
              <mc:Fallback>
                <p:oleObj name="Picture" r:id="rId4" imgW="4927680" imgH="1803240" progId="Word.Picture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341438"/>
                        <a:ext cx="3743325" cy="160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53" name="Group 4"/>
          <p:cNvGrpSpPr>
            <a:grpSpLocks/>
          </p:cNvGrpSpPr>
          <p:nvPr/>
        </p:nvGrpSpPr>
        <p:grpSpPr bwMode="auto">
          <a:xfrm>
            <a:off x="4284663" y="1268413"/>
            <a:ext cx="4751387" cy="1944687"/>
            <a:chOff x="2699" y="799"/>
            <a:chExt cx="2993" cy="1225"/>
          </a:xfrm>
        </p:grpSpPr>
        <p:grpSp>
          <p:nvGrpSpPr>
            <p:cNvPr id="2084" name="Group 5"/>
            <p:cNvGrpSpPr>
              <a:grpSpLocks/>
            </p:cNvGrpSpPr>
            <p:nvPr/>
          </p:nvGrpSpPr>
          <p:grpSpPr bwMode="auto">
            <a:xfrm>
              <a:off x="2781" y="845"/>
              <a:ext cx="2835" cy="1068"/>
              <a:chOff x="2781" y="845"/>
              <a:chExt cx="2835" cy="1068"/>
            </a:xfrm>
          </p:grpSpPr>
          <p:grpSp>
            <p:nvGrpSpPr>
              <p:cNvPr id="2086" name="Group 6"/>
              <p:cNvGrpSpPr>
                <a:grpSpLocks/>
              </p:cNvGrpSpPr>
              <p:nvPr/>
            </p:nvGrpSpPr>
            <p:grpSpPr bwMode="auto">
              <a:xfrm>
                <a:off x="2781" y="1172"/>
                <a:ext cx="2835" cy="741"/>
                <a:chOff x="1175" y="2879"/>
                <a:chExt cx="3503" cy="877"/>
              </a:xfrm>
            </p:grpSpPr>
            <p:sp>
              <p:nvSpPr>
                <p:cNvPr id="2088" name="Oval 7"/>
                <p:cNvSpPr>
                  <a:spLocks noChangeArrowheads="1"/>
                </p:cNvSpPr>
                <p:nvPr/>
              </p:nvSpPr>
              <p:spPr bwMode="auto">
                <a:xfrm>
                  <a:off x="1886" y="2879"/>
                  <a:ext cx="275" cy="220"/>
                </a:xfrm>
                <a:prstGeom prst="ellipse">
                  <a:avLst/>
                </a:prstGeom>
                <a:solidFill>
                  <a:srgbClr val="FFFFFF"/>
                </a:solidFill>
                <a:ln w="301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89" name="Oval 8"/>
                <p:cNvSpPr>
                  <a:spLocks noChangeArrowheads="1"/>
                </p:cNvSpPr>
                <p:nvPr/>
              </p:nvSpPr>
              <p:spPr bwMode="auto">
                <a:xfrm>
                  <a:off x="2980" y="2879"/>
                  <a:ext cx="275" cy="220"/>
                </a:xfrm>
                <a:prstGeom prst="ellipse">
                  <a:avLst/>
                </a:prstGeom>
                <a:solidFill>
                  <a:srgbClr val="FFFFFF"/>
                </a:solidFill>
                <a:ln w="301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90" name="Oval 9"/>
                <p:cNvSpPr>
                  <a:spLocks noChangeArrowheads="1"/>
                </p:cNvSpPr>
                <p:nvPr/>
              </p:nvSpPr>
              <p:spPr bwMode="auto">
                <a:xfrm>
                  <a:off x="4020" y="2879"/>
                  <a:ext cx="275" cy="220"/>
                </a:xfrm>
                <a:prstGeom prst="ellipse">
                  <a:avLst/>
                </a:prstGeom>
                <a:solidFill>
                  <a:srgbClr val="FFFFFF"/>
                </a:solidFill>
                <a:ln w="301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91" name="Oval 10"/>
                <p:cNvSpPr>
                  <a:spLocks noChangeArrowheads="1"/>
                </p:cNvSpPr>
                <p:nvPr/>
              </p:nvSpPr>
              <p:spPr bwMode="auto">
                <a:xfrm>
                  <a:off x="1503" y="3208"/>
                  <a:ext cx="275" cy="219"/>
                </a:xfrm>
                <a:prstGeom prst="ellipse">
                  <a:avLst/>
                </a:prstGeom>
                <a:solidFill>
                  <a:srgbClr val="FFFFFF"/>
                </a:solidFill>
                <a:ln w="301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92" name="Oval 11"/>
                <p:cNvSpPr>
                  <a:spLocks noChangeArrowheads="1"/>
                </p:cNvSpPr>
                <p:nvPr/>
              </p:nvSpPr>
              <p:spPr bwMode="auto">
                <a:xfrm>
                  <a:off x="2214" y="3208"/>
                  <a:ext cx="275" cy="219"/>
                </a:xfrm>
                <a:prstGeom prst="ellipse">
                  <a:avLst/>
                </a:prstGeom>
                <a:solidFill>
                  <a:srgbClr val="FFFFFF"/>
                </a:solidFill>
                <a:ln w="301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93" name="Oval 12"/>
                <p:cNvSpPr>
                  <a:spLocks noChangeArrowheads="1"/>
                </p:cNvSpPr>
                <p:nvPr/>
              </p:nvSpPr>
              <p:spPr bwMode="auto">
                <a:xfrm>
                  <a:off x="2980" y="3208"/>
                  <a:ext cx="275" cy="219"/>
                </a:xfrm>
                <a:prstGeom prst="ellipse">
                  <a:avLst/>
                </a:prstGeom>
                <a:solidFill>
                  <a:srgbClr val="FFFFFF"/>
                </a:solidFill>
                <a:ln w="301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94" name="Oval 13"/>
                <p:cNvSpPr>
                  <a:spLocks noChangeArrowheads="1"/>
                </p:cNvSpPr>
                <p:nvPr/>
              </p:nvSpPr>
              <p:spPr bwMode="auto">
                <a:xfrm>
                  <a:off x="3582" y="3208"/>
                  <a:ext cx="275" cy="219"/>
                </a:xfrm>
                <a:prstGeom prst="ellipse">
                  <a:avLst/>
                </a:prstGeom>
                <a:solidFill>
                  <a:srgbClr val="FFFFFF"/>
                </a:solidFill>
                <a:ln w="301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95" name="Oval 14"/>
                <p:cNvSpPr>
                  <a:spLocks noChangeArrowheads="1"/>
                </p:cNvSpPr>
                <p:nvPr/>
              </p:nvSpPr>
              <p:spPr bwMode="auto">
                <a:xfrm>
                  <a:off x="4020" y="3208"/>
                  <a:ext cx="275" cy="219"/>
                </a:xfrm>
                <a:prstGeom prst="ellipse">
                  <a:avLst/>
                </a:prstGeom>
                <a:solidFill>
                  <a:srgbClr val="FFFFFF"/>
                </a:solidFill>
                <a:ln w="301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96" name="Oval 15"/>
                <p:cNvSpPr>
                  <a:spLocks noChangeArrowheads="1"/>
                </p:cNvSpPr>
                <p:nvPr/>
              </p:nvSpPr>
              <p:spPr bwMode="auto">
                <a:xfrm>
                  <a:off x="4403" y="3208"/>
                  <a:ext cx="275" cy="219"/>
                </a:xfrm>
                <a:prstGeom prst="ellipse">
                  <a:avLst/>
                </a:prstGeom>
                <a:solidFill>
                  <a:srgbClr val="FFFFFF"/>
                </a:solidFill>
                <a:ln w="301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97" name="Oval 16"/>
                <p:cNvSpPr>
                  <a:spLocks noChangeArrowheads="1"/>
                </p:cNvSpPr>
                <p:nvPr/>
              </p:nvSpPr>
              <p:spPr bwMode="auto">
                <a:xfrm>
                  <a:off x="1175" y="3536"/>
                  <a:ext cx="274" cy="220"/>
                </a:xfrm>
                <a:prstGeom prst="ellipse">
                  <a:avLst/>
                </a:prstGeom>
                <a:solidFill>
                  <a:srgbClr val="FFFFFF"/>
                </a:solidFill>
                <a:ln w="301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98" name="Oval 17"/>
                <p:cNvSpPr>
                  <a:spLocks noChangeArrowheads="1"/>
                </p:cNvSpPr>
                <p:nvPr/>
              </p:nvSpPr>
              <p:spPr bwMode="auto">
                <a:xfrm>
                  <a:off x="1776" y="3536"/>
                  <a:ext cx="275" cy="220"/>
                </a:xfrm>
                <a:prstGeom prst="ellipse">
                  <a:avLst/>
                </a:prstGeom>
                <a:solidFill>
                  <a:srgbClr val="FFFFFF"/>
                </a:solidFill>
                <a:ln w="301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99" name="Oval 18"/>
                <p:cNvSpPr>
                  <a:spLocks noChangeArrowheads="1"/>
                </p:cNvSpPr>
                <p:nvPr/>
              </p:nvSpPr>
              <p:spPr bwMode="auto">
                <a:xfrm>
                  <a:off x="2980" y="3536"/>
                  <a:ext cx="275" cy="220"/>
                </a:xfrm>
                <a:prstGeom prst="ellipse">
                  <a:avLst/>
                </a:prstGeom>
                <a:solidFill>
                  <a:srgbClr val="FFFFFF"/>
                </a:solidFill>
                <a:ln w="301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100" name="Rectangle 19"/>
                <p:cNvSpPr>
                  <a:spLocks noChangeArrowheads="1"/>
                </p:cNvSpPr>
                <p:nvPr/>
              </p:nvSpPr>
              <p:spPr bwMode="auto">
                <a:xfrm>
                  <a:off x="1982" y="2911"/>
                  <a:ext cx="121" cy="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101" name="Rectangle 20"/>
                <p:cNvSpPr>
                  <a:spLocks noChangeArrowheads="1"/>
                </p:cNvSpPr>
                <p:nvPr/>
              </p:nvSpPr>
              <p:spPr bwMode="auto">
                <a:xfrm>
                  <a:off x="1982" y="2911"/>
                  <a:ext cx="93" cy="1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sl-SI" sz="1400">
                      <a:solidFill>
                        <a:srgbClr val="000000"/>
                      </a:solidFill>
                      <a:latin typeface=".HelveSL" charset="0"/>
                    </a:rPr>
                    <a:t>B</a:t>
                  </a:r>
                  <a:endParaRPr lang="sl-SI"/>
                </a:p>
              </p:txBody>
            </p:sp>
            <p:sp>
              <p:nvSpPr>
                <p:cNvPr id="2102" name="Rectangle 21"/>
                <p:cNvSpPr>
                  <a:spLocks noChangeArrowheads="1"/>
                </p:cNvSpPr>
                <p:nvPr/>
              </p:nvSpPr>
              <p:spPr bwMode="auto">
                <a:xfrm>
                  <a:off x="3077" y="2911"/>
                  <a:ext cx="124" cy="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103" name="Rectangle 22"/>
                <p:cNvSpPr>
                  <a:spLocks noChangeArrowheads="1"/>
                </p:cNvSpPr>
                <p:nvPr/>
              </p:nvSpPr>
              <p:spPr bwMode="auto">
                <a:xfrm>
                  <a:off x="3077" y="2911"/>
                  <a:ext cx="100" cy="1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sl-SI" sz="1400">
                      <a:solidFill>
                        <a:srgbClr val="000000"/>
                      </a:solidFill>
                      <a:latin typeface=".HelveSL" charset="0"/>
                    </a:rPr>
                    <a:t>C</a:t>
                  </a:r>
                  <a:endParaRPr lang="sl-SI"/>
                </a:p>
              </p:txBody>
            </p:sp>
            <p:sp>
              <p:nvSpPr>
                <p:cNvPr id="2104" name="Rectangle 23"/>
                <p:cNvSpPr>
                  <a:spLocks noChangeArrowheads="1"/>
                </p:cNvSpPr>
                <p:nvPr/>
              </p:nvSpPr>
              <p:spPr bwMode="auto">
                <a:xfrm>
                  <a:off x="4123" y="2905"/>
                  <a:ext cx="126" cy="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105" name="Rectangle 24"/>
                <p:cNvSpPr>
                  <a:spLocks noChangeArrowheads="1"/>
                </p:cNvSpPr>
                <p:nvPr/>
              </p:nvSpPr>
              <p:spPr bwMode="auto">
                <a:xfrm>
                  <a:off x="4124" y="2905"/>
                  <a:ext cx="101" cy="1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sl-SI" sz="1400">
                      <a:solidFill>
                        <a:srgbClr val="000000"/>
                      </a:solidFill>
                      <a:latin typeface=".HelveSL" charset="0"/>
                    </a:rPr>
                    <a:t>D</a:t>
                  </a:r>
                  <a:endParaRPr lang="sl-SI"/>
                </a:p>
              </p:txBody>
            </p:sp>
            <p:sp>
              <p:nvSpPr>
                <p:cNvPr id="2106" name="Rectangle 25"/>
                <p:cNvSpPr>
                  <a:spLocks noChangeArrowheads="1"/>
                </p:cNvSpPr>
                <p:nvPr/>
              </p:nvSpPr>
              <p:spPr bwMode="auto">
                <a:xfrm>
                  <a:off x="1592" y="3239"/>
                  <a:ext cx="118" cy="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107" name="Rectangle 26"/>
                <p:cNvSpPr>
                  <a:spLocks noChangeArrowheads="1"/>
                </p:cNvSpPr>
                <p:nvPr/>
              </p:nvSpPr>
              <p:spPr bwMode="auto">
                <a:xfrm>
                  <a:off x="1591" y="3239"/>
                  <a:ext cx="93" cy="15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sl-SI" sz="1400">
                      <a:solidFill>
                        <a:srgbClr val="000000"/>
                      </a:solidFill>
                      <a:latin typeface=".HelveSL" charset="0"/>
                    </a:rPr>
                    <a:t>E</a:t>
                  </a:r>
                  <a:endParaRPr lang="sl-SI"/>
                </a:p>
              </p:txBody>
            </p:sp>
            <p:sp>
              <p:nvSpPr>
                <p:cNvPr id="2108" name="Rectangle 27"/>
                <p:cNvSpPr>
                  <a:spLocks noChangeArrowheads="1"/>
                </p:cNvSpPr>
                <p:nvPr/>
              </p:nvSpPr>
              <p:spPr bwMode="auto">
                <a:xfrm>
                  <a:off x="2296" y="3239"/>
                  <a:ext cx="112" cy="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109" name="Rectangle 28"/>
                <p:cNvSpPr>
                  <a:spLocks noChangeArrowheads="1"/>
                </p:cNvSpPr>
                <p:nvPr/>
              </p:nvSpPr>
              <p:spPr bwMode="auto">
                <a:xfrm>
                  <a:off x="2297" y="3239"/>
                  <a:ext cx="84" cy="15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sl-SI" sz="1400">
                      <a:solidFill>
                        <a:srgbClr val="000000"/>
                      </a:solidFill>
                      <a:latin typeface=".HelveSL" charset="0"/>
                    </a:rPr>
                    <a:t>F</a:t>
                  </a:r>
                  <a:endParaRPr lang="sl-SI"/>
                </a:p>
              </p:txBody>
            </p:sp>
            <p:sp>
              <p:nvSpPr>
                <p:cNvPr id="2110" name="Rectangle 29"/>
                <p:cNvSpPr>
                  <a:spLocks noChangeArrowheads="1"/>
                </p:cNvSpPr>
                <p:nvPr/>
              </p:nvSpPr>
              <p:spPr bwMode="auto">
                <a:xfrm>
                  <a:off x="3069" y="3247"/>
                  <a:ext cx="131" cy="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111" name="Rectangle 30"/>
                <p:cNvSpPr>
                  <a:spLocks noChangeArrowheads="1"/>
                </p:cNvSpPr>
                <p:nvPr/>
              </p:nvSpPr>
              <p:spPr bwMode="auto">
                <a:xfrm>
                  <a:off x="3069" y="3246"/>
                  <a:ext cx="108" cy="15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sl-SI" sz="1400">
                      <a:solidFill>
                        <a:srgbClr val="000000"/>
                      </a:solidFill>
                      <a:latin typeface=".HelveSL" charset="0"/>
                    </a:rPr>
                    <a:t>G</a:t>
                  </a:r>
                  <a:endParaRPr lang="sl-SI"/>
                </a:p>
              </p:txBody>
            </p:sp>
            <p:sp>
              <p:nvSpPr>
                <p:cNvPr id="2112" name="Rectangle 31"/>
                <p:cNvSpPr>
                  <a:spLocks noChangeArrowheads="1"/>
                </p:cNvSpPr>
                <p:nvPr/>
              </p:nvSpPr>
              <p:spPr bwMode="auto">
                <a:xfrm>
                  <a:off x="3664" y="3233"/>
                  <a:ext cx="127" cy="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113" name="Rectangle 32"/>
                <p:cNvSpPr>
                  <a:spLocks noChangeArrowheads="1"/>
                </p:cNvSpPr>
                <p:nvPr/>
              </p:nvSpPr>
              <p:spPr bwMode="auto">
                <a:xfrm>
                  <a:off x="3664" y="3233"/>
                  <a:ext cx="100" cy="15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sl-SI" sz="1400">
                      <a:solidFill>
                        <a:srgbClr val="000000"/>
                      </a:solidFill>
                      <a:latin typeface=".HelveSL" charset="0"/>
                    </a:rPr>
                    <a:t>H</a:t>
                  </a:r>
                  <a:endParaRPr lang="sl-SI"/>
                </a:p>
              </p:txBody>
            </p:sp>
            <p:sp>
              <p:nvSpPr>
                <p:cNvPr id="2114" name="Rectangle 33"/>
                <p:cNvSpPr>
                  <a:spLocks noChangeArrowheads="1"/>
                </p:cNvSpPr>
                <p:nvPr/>
              </p:nvSpPr>
              <p:spPr bwMode="auto">
                <a:xfrm>
                  <a:off x="4129" y="3233"/>
                  <a:ext cx="77" cy="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115" name="Rectangle 34"/>
                <p:cNvSpPr>
                  <a:spLocks noChangeArrowheads="1"/>
                </p:cNvSpPr>
                <p:nvPr/>
              </p:nvSpPr>
              <p:spPr bwMode="auto">
                <a:xfrm>
                  <a:off x="4129" y="3233"/>
                  <a:ext cx="39" cy="15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sl-SI" sz="1400">
                      <a:solidFill>
                        <a:srgbClr val="000000"/>
                      </a:solidFill>
                      <a:latin typeface=".HelveSL" charset="0"/>
                    </a:rPr>
                    <a:t>I</a:t>
                  </a:r>
                  <a:endParaRPr lang="sl-SI"/>
                </a:p>
              </p:txBody>
            </p:sp>
            <p:sp>
              <p:nvSpPr>
                <p:cNvPr id="2116" name="Rectangle 35"/>
                <p:cNvSpPr>
                  <a:spLocks noChangeArrowheads="1"/>
                </p:cNvSpPr>
                <p:nvPr/>
              </p:nvSpPr>
              <p:spPr bwMode="auto">
                <a:xfrm>
                  <a:off x="4512" y="3247"/>
                  <a:ext cx="104" cy="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117" name="Rectangle 36"/>
                <p:cNvSpPr>
                  <a:spLocks noChangeArrowheads="1"/>
                </p:cNvSpPr>
                <p:nvPr/>
              </p:nvSpPr>
              <p:spPr bwMode="auto">
                <a:xfrm>
                  <a:off x="4512" y="3246"/>
                  <a:ext cx="70" cy="15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sl-SI" sz="1400">
                      <a:solidFill>
                        <a:srgbClr val="000000"/>
                      </a:solidFill>
                      <a:latin typeface=".HelveSL" charset="0"/>
                    </a:rPr>
                    <a:t>J</a:t>
                  </a:r>
                  <a:endParaRPr lang="sl-SI"/>
                </a:p>
              </p:txBody>
            </p:sp>
            <p:sp>
              <p:nvSpPr>
                <p:cNvPr id="2118" name="Rectangle 37"/>
                <p:cNvSpPr>
                  <a:spLocks noChangeArrowheads="1"/>
                </p:cNvSpPr>
                <p:nvPr/>
              </p:nvSpPr>
              <p:spPr bwMode="auto">
                <a:xfrm>
                  <a:off x="1271" y="3561"/>
                  <a:ext cx="117" cy="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119" name="Rectangle 38"/>
                <p:cNvSpPr>
                  <a:spLocks noChangeArrowheads="1"/>
                </p:cNvSpPr>
                <p:nvPr/>
              </p:nvSpPr>
              <p:spPr bwMode="auto">
                <a:xfrm>
                  <a:off x="1271" y="3561"/>
                  <a:ext cx="93" cy="15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sl-SI" sz="1400">
                      <a:solidFill>
                        <a:srgbClr val="000000"/>
                      </a:solidFill>
                      <a:latin typeface=".HelveSL" charset="0"/>
                    </a:rPr>
                    <a:t>K</a:t>
                  </a:r>
                  <a:endParaRPr lang="sl-SI"/>
                </a:p>
              </p:txBody>
            </p:sp>
            <p:sp>
              <p:nvSpPr>
                <p:cNvPr id="2120" name="Rectangle 39"/>
                <p:cNvSpPr>
                  <a:spLocks noChangeArrowheads="1"/>
                </p:cNvSpPr>
                <p:nvPr/>
              </p:nvSpPr>
              <p:spPr bwMode="auto">
                <a:xfrm>
                  <a:off x="1859" y="3561"/>
                  <a:ext cx="106" cy="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121" name="Rectangle 40"/>
                <p:cNvSpPr>
                  <a:spLocks noChangeArrowheads="1"/>
                </p:cNvSpPr>
                <p:nvPr/>
              </p:nvSpPr>
              <p:spPr bwMode="auto">
                <a:xfrm>
                  <a:off x="1860" y="3561"/>
                  <a:ext cx="76" cy="15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sl-SI" sz="1400">
                      <a:solidFill>
                        <a:srgbClr val="000000"/>
                      </a:solidFill>
                      <a:latin typeface=".HelveSL" charset="0"/>
                    </a:rPr>
                    <a:t>L</a:t>
                  </a:r>
                  <a:endParaRPr lang="sl-SI"/>
                </a:p>
              </p:txBody>
            </p:sp>
            <p:sp>
              <p:nvSpPr>
                <p:cNvPr id="2122" name="Rectangle 41"/>
                <p:cNvSpPr>
                  <a:spLocks noChangeArrowheads="1"/>
                </p:cNvSpPr>
                <p:nvPr/>
              </p:nvSpPr>
              <p:spPr bwMode="auto">
                <a:xfrm>
                  <a:off x="3069" y="3567"/>
                  <a:ext cx="140" cy="1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123" name="Rectangle 42"/>
                <p:cNvSpPr>
                  <a:spLocks noChangeArrowheads="1"/>
                </p:cNvSpPr>
                <p:nvPr/>
              </p:nvSpPr>
              <p:spPr bwMode="auto">
                <a:xfrm>
                  <a:off x="3069" y="3567"/>
                  <a:ext cx="115" cy="15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sl-SI" sz="1400">
                      <a:solidFill>
                        <a:srgbClr val="000000"/>
                      </a:solidFill>
                      <a:latin typeface=".HelveSL" charset="0"/>
                    </a:rPr>
                    <a:t>M</a:t>
                  </a:r>
                  <a:endParaRPr lang="sl-SI"/>
                </a:p>
              </p:txBody>
            </p:sp>
            <p:sp>
              <p:nvSpPr>
                <p:cNvPr id="2124" name="Line 43"/>
                <p:cNvSpPr>
                  <a:spLocks noChangeShapeType="1"/>
                </p:cNvSpPr>
                <p:nvPr/>
              </p:nvSpPr>
              <p:spPr bwMode="auto">
                <a:xfrm flipH="1">
                  <a:off x="1722" y="3050"/>
                  <a:ext cx="170" cy="164"/>
                </a:xfrm>
                <a:prstGeom prst="line">
                  <a:avLst/>
                </a:prstGeom>
                <a:noFill/>
                <a:ln w="1428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25" name="Line 44"/>
                <p:cNvSpPr>
                  <a:spLocks noChangeShapeType="1"/>
                </p:cNvSpPr>
                <p:nvPr/>
              </p:nvSpPr>
              <p:spPr bwMode="auto">
                <a:xfrm>
                  <a:off x="2111" y="3077"/>
                  <a:ext cx="158" cy="151"/>
                </a:xfrm>
                <a:prstGeom prst="line">
                  <a:avLst/>
                </a:prstGeom>
                <a:noFill/>
                <a:ln w="1428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26" name="Line 45"/>
                <p:cNvSpPr>
                  <a:spLocks noChangeShapeType="1"/>
                </p:cNvSpPr>
                <p:nvPr/>
              </p:nvSpPr>
              <p:spPr bwMode="auto">
                <a:xfrm flipH="1">
                  <a:off x="1400" y="3392"/>
                  <a:ext cx="130" cy="158"/>
                </a:xfrm>
                <a:prstGeom prst="line">
                  <a:avLst/>
                </a:prstGeom>
                <a:noFill/>
                <a:ln w="1428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27" name="Line 46"/>
                <p:cNvSpPr>
                  <a:spLocks noChangeShapeType="1"/>
                </p:cNvSpPr>
                <p:nvPr/>
              </p:nvSpPr>
              <p:spPr bwMode="auto">
                <a:xfrm>
                  <a:off x="1736" y="3406"/>
                  <a:ext cx="102" cy="136"/>
                </a:xfrm>
                <a:prstGeom prst="line">
                  <a:avLst/>
                </a:prstGeom>
                <a:noFill/>
                <a:ln w="1428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28" name="Line 47"/>
                <p:cNvSpPr>
                  <a:spLocks noChangeShapeType="1"/>
                </p:cNvSpPr>
                <p:nvPr/>
              </p:nvSpPr>
              <p:spPr bwMode="auto">
                <a:xfrm flipH="1">
                  <a:off x="3104" y="3098"/>
                  <a:ext cx="6" cy="96"/>
                </a:xfrm>
                <a:prstGeom prst="line">
                  <a:avLst/>
                </a:prstGeom>
                <a:noFill/>
                <a:ln w="1428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29" name="Line 48"/>
                <p:cNvSpPr>
                  <a:spLocks noChangeShapeType="1"/>
                </p:cNvSpPr>
                <p:nvPr/>
              </p:nvSpPr>
              <p:spPr bwMode="auto">
                <a:xfrm>
                  <a:off x="3104" y="3426"/>
                  <a:ext cx="1" cy="110"/>
                </a:xfrm>
                <a:prstGeom prst="line">
                  <a:avLst/>
                </a:prstGeom>
                <a:noFill/>
                <a:ln w="1428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0" name="Line 49"/>
                <p:cNvSpPr>
                  <a:spLocks noChangeShapeType="1"/>
                </p:cNvSpPr>
                <p:nvPr/>
              </p:nvSpPr>
              <p:spPr bwMode="auto">
                <a:xfrm flipH="1">
                  <a:off x="3794" y="3058"/>
                  <a:ext cx="240" cy="164"/>
                </a:xfrm>
                <a:prstGeom prst="line">
                  <a:avLst/>
                </a:prstGeom>
                <a:noFill/>
                <a:ln w="1428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1" name="Line 50"/>
                <p:cNvSpPr>
                  <a:spLocks noChangeShapeType="1"/>
                </p:cNvSpPr>
                <p:nvPr/>
              </p:nvSpPr>
              <p:spPr bwMode="auto">
                <a:xfrm>
                  <a:off x="4150" y="3098"/>
                  <a:ext cx="1" cy="103"/>
                </a:xfrm>
                <a:prstGeom prst="line">
                  <a:avLst/>
                </a:prstGeom>
                <a:noFill/>
                <a:ln w="1428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2" name="Line 51"/>
                <p:cNvSpPr>
                  <a:spLocks noChangeShapeType="1"/>
                </p:cNvSpPr>
                <p:nvPr/>
              </p:nvSpPr>
              <p:spPr bwMode="auto">
                <a:xfrm>
                  <a:off x="4266" y="3064"/>
                  <a:ext cx="185" cy="158"/>
                </a:xfrm>
                <a:prstGeom prst="line">
                  <a:avLst/>
                </a:prstGeom>
                <a:noFill/>
                <a:ln w="1428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087" name="Text Box 52"/>
              <p:cNvSpPr txBox="1">
                <a:spLocks noChangeArrowheads="1"/>
              </p:cNvSpPr>
              <p:nvPr/>
            </p:nvSpPr>
            <p:spPr bwMode="auto">
              <a:xfrm>
                <a:off x="2880" y="845"/>
                <a:ext cx="207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sl-SI"/>
                  <a:t>Poddrevesa vozlišča A</a:t>
                </a:r>
              </a:p>
            </p:txBody>
          </p:sp>
        </p:grpSp>
        <p:sp>
          <p:nvSpPr>
            <p:cNvPr id="2085" name="Rectangle 53"/>
            <p:cNvSpPr>
              <a:spLocks noChangeArrowheads="1"/>
            </p:cNvSpPr>
            <p:nvPr/>
          </p:nvSpPr>
          <p:spPr bwMode="auto">
            <a:xfrm>
              <a:off x="2699" y="799"/>
              <a:ext cx="2993" cy="12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</p:grpSp>
      <p:sp>
        <p:nvSpPr>
          <p:cNvPr id="2054" name="Oval 54"/>
          <p:cNvSpPr>
            <a:spLocks noChangeArrowheads="1"/>
          </p:cNvSpPr>
          <p:nvPr/>
        </p:nvSpPr>
        <p:spPr bwMode="auto">
          <a:xfrm>
            <a:off x="779463" y="4843463"/>
            <a:ext cx="354012" cy="293687"/>
          </a:xfrm>
          <a:prstGeom prst="ellipse">
            <a:avLst/>
          </a:prstGeom>
          <a:solidFill>
            <a:srgbClr val="FFFFFF"/>
          </a:solidFill>
          <a:ln w="301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2055" name="Oval 55"/>
          <p:cNvSpPr>
            <a:spLocks noChangeArrowheads="1"/>
          </p:cNvSpPr>
          <p:nvPr/>
        </p:nvSpPr>
        <p:spPr bwMode="auto">
          <a:xfrm>
            <a:off x="1341438" y="4843463"/>
            <a:ext cx="354012" cy="293687"/>
          </a:xfrm>
          <a:prstGeom prst="ellipse">
            <a:avLst/>
          </a:prstGeom>
          <a:solidFill>
            <a:srgbClr val="FFFFFF"/>
          </a:solidFill>
          <a:ln w="301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2056" name="Oval 56"/>
          <p:cNvSpPr>
            <a:spLocks noChangeArrowheads="1"/>
          </p:cNvSpPr>
          <p:nvPr/>
        </p:nvSpPr>
        <p:spPr bwMode="auto">
          <a:xfrm>
            <a:off x="1833563" y="4843463"/>
            <a:ext cx="354012" cy="293687"/>
          </a:xfrm>
          <a:prstGeom prst="ellipse">
            <a:avLst/>
          </a:prstGeom>
          <a:solidFill>
            <a:srgbClr val="FFFFFF"/>
          </a:solidFill>
          <a:ln w="301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2057" name="Rectangle 57"/>
          <p:cNvSpPr>
            <a:spLocks noChangeArrowheads="1"/>
          </p:cNvSpPr>
          <p:nvPr/>
        </p:nvSpPr>
        <p:spPr bwMode="auto">
          <a:xfrm>
            <a:off x="1474788" y="4437063"/>
            <a:ext cx="161925" cy="22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058" name="Rectangle 58"/>
          <p:cNvSpPr>
            <a:spLocks noChangeArrowheads="1"/>
          </p:cNvSpPr>
          <p:nvPr/>
        </p:nvSpPr>
        <p:spPr bwMode="auto">
          <a:xfrm>
            <a:off x="884238" y="4876800"/>
            <a:ext cx="163512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059" name="Rectangle 59"/>
          <p:cNvSpPr>
            <a:spLocks noChangeArrowheads="1"/>
          </p:cNvSpPr>
          <p:nvPr/>
        </p:nvSpPr>
        <p:spPr bwMode="auto">
          <a:xfrm>
            <a:off x="884238" y="4876800"/>
            <a:ext cx="128587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sl-SI" sz="1400">
                <a:solidFill>
                  <a:srgbClr val="000000"/>
                </a:solidFill>
                <a:latin typeface=".HelveSL" charset="0"/>
              </a:rPr>
              <a:t>H</a:t>
            </a:r>
            <a:endParaRPr lang="sl-SI"/>
          </a:p>
        </p:txBody>
      </p:sp>
      <p:sp>
        <p:nvSpPr>
          <p:cNvPr id="2060" name="Rectangle 60"/>
          <p:cNvSpPr>
            <a:spLocks noChangeArrowheads="1"/>
          </p:cNvSpPr>
          <p:nvPr/>
        </p:nvSpPr>
        <p:spPr bwMode="auto">
          <a:xfrm>
            <a:off x="1482725" y="4876800"/>
            <a:ext cx="984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061" name="Rectangle 61"/>
          <p:cNvSpPr>
            <a:spLocks noChangeArrowheads="1"/>
          </p:cNvSpPr>
          <p:nvPr/>
        </p:nvSpPr>
        <p:spPr bwMode="auto">
          <a:xfrm>
            <a:off x="1482725" y="4876800"/>
            <a:ext cx="4921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sl-SI" sz="1400">
                <a:solidFill>
                  <a:srgbClr val="000000"/>
                </a:solidFill>
                <a:latin typeface=".HelveSL" charset="0"/>
              </a:rPr>
              <a:t>I</a:t>
            </a:r>
            <a:endParaRPr lang="sl-SI"/>
          </a:p>
        </p:txBody>
      </p:sp>
      <p:sp>
        <p:nvSpPr>
          <p:cNvPr id="2062" name="Rectangle 62"/>
          <p:cNvSpPr>
            <a:spLocks noChangeArrowheads="1"/>
          </p:cNvSpPr>
          <p:nvPr/>
        </p:nvSpPr>
        <p:spPr bwMode="auto">
          <a:xfrm>
            <a:off x="1974850" y="4895850"/>
            <a:ext cx="13335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063" name="Rectangle 63"/>
          <p:cNvSpPr>
            <a:spLocks noChangeArrowheads="1"/>
          </p:cNvSpPr>
          <p:nvPr/>
        </p:nvSpPr>
        <p:spPr bwMode="auto">
          <a:xfrm>
            <a:off x="1974850" y="4894263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sl-SI" sz="1400">
                <a:solidFill>
                  <a:srgbClr val="000000"/>
                </a:solidFill>
                <a:latin typeface=".HelveSL" charset="0"/>
              </a:rPr>
              <a:t>J</a:t>
            </a:r>
            <a:endParaRPr lang="sl-SI"/>
          </a:p>
        </p:txBody>
      </p:sp>
      <p:sp>
        <p:nvSpPr>
          <p:cNvPr id="2064" name="Text Box 64"/>
          <p:cNvSpPr txBox="1">
            <a:spLocks noChangeArrowheads="1"/>
          </p:cNvSpPr>
          <p:nvPr/>
        </p:nvSpPr>
        <p:spPr bwMode="auto">
          <a:xfrm>
            <a:off x="250825" y="3933825"/>
            <a:ext cx="33004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/>
              <a:t>Poddrevesa vozlišča D</a:t>
            </a:r>
          </a:p>
        </p:txBody>
      </p:sp>
      <p:sp>
        <p:nvSpPr>
          <p:cNvPr id="2065" name="Rectangle 65"/>
          <p:cNvSpPr>
            <a:spLocks noChangeArrowheads="1"/>
          </p:cNvSpPr>
          <p:nvPr/>
        </p:nvSpPr>
        <p:spPr bwMode="auto">
          <a:xfrm>
            <a:off x="0" y="3789363"/>
            <a:ext cx="4751388" cy="1944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2066" name="Oval 66"/>
          <p:cNvSpPr>
            <a:spLocks noChangeArrowheads="1"/>
          </p:cNvSpPr>
          <p:nvPr/>
        </p:nvSpPr>
        <p:spPr bwMode="auto">
          <a:xfrm>
            <a:off x="5465763" y="4324350"/>
            <a:ext cx="354012" cy="293688"/>
          </a:xfrm>
          <a:prstGeom prst="ellipse">
            <a:avLst/>
          </a:prstGeom>
          <a:solidFill>
            <a:srgbClr val="FFFFFF"/>
          </a:solidFill>
          <a:ln w="301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2067" name="Oval 67"/>
          <p:cNvSpPr>
            <a:spLocks noChangeArrowheads="1"/>
          </p:cNvSpPr>
          <p:nvPr/>
        </p:nvSpPr>
        <p:spPr bwMode="auto">
          <a:xfrm>
            <a:off x="7596188" y="4581525"/>
            <a:ext cx="352425" cy="293688"/>
          </a:xfrm>
          <a:prstGeom prst="ellipse">
            <a:avLst/>
          </a:prstGeom>
          <a:solidFill>
            <a:srgbClr val="FFFFFF"/>
          </a:solidFill>
          <a:ln w="301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2068" name="Oval 68"/>
          <p:cNvSpPr>
            <a:spLocks noChangeArrowheads="1"/>
          </p:cNvSpPr>
          <p:nvPr/>
        </p:nvSpPr>
        <p:spPr bwMode="auto">
          <a:xfrm>
            <a:off x="5045075" y="4764088"/>
            <a:ext cx="352425" cy="295275"/>
          </a:xfrm>
          <a:prstGeom prst="ellipse">
            <a:avLst/>
          </a:prstGeom>
          <a:solidFill>
            <a:srgbClr val="FFFFFF"/>
          </a:solidFill>
          <a:ln w="301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2069" name="Oval 69"/>
          <p:cNvSpPr>
            <a:spLocks noChangeArrowheads="1"/>
          </p:cNvSpPr>
          <p:nvPr/>
        </p:nvSpPr>
        <p:spPr bwMode="auto">
          <a:xfrm>
            <a:off x="5816600" y="4764088"/>
            <a:ext cx="354013" cy="295275"/>
          </a:xfrm>
          <a:prstGeom prst="ellipse">
            <a:avLst/>
          </a:prstGeom>
          <a:solidFill>
            <a:srgbClr val="FFFFFF"/>
          </a:solidFill>
          <a:ln w="301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2070" name="Rectangle 70"/>
          <p:cNvSpPr>
            <a:spLocks noChangeArrowheads="1"/>
          </p:cNvSpPr>
          <p:nvPr/>
        </p:nvSpPr>
        <p:spPr bwMode="auto">
          <a:xfrm>
            <a:off x="5580063" y="4365625"/>
            <a:ext cx="15240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071" name="Rectangle 71"/>
          <p:cNvSpPr>
            <a:spLocks noChangeArrowheads="1"/>
          </p:cNvSpPr>
          <p:nvPr/>
        </p:nvSpPr>
        <p:spPr bwMode="auto">
          <a:xfrm>
            <a:off x="5580063" y="4365625"/>
            <a:ext cx="1190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sl-SI" sz="1400">
                <a:solidFill>
                  <a:srgbClr val="000000"/>
                </a:solidFill>
                <a:latin typeface=".HelveSL" charset="0"/>
              </a:rPr>
              <a:t>E</a:t>
            </a:r>
            <a:endParaRPr lang="sl-SI"/>
          </a:p>
        </p:txBody>
      </p:sp>
      <p:sp>
        <p:nvSpPr>
          <p:cNvPr id="2072" name="Rectangle 72"/>
          <p:cNvSpPr>
            <a:spLocks noChangeArrowheads="1"/>
          </p:cNvSpPr>
          <p:nvPr/>
        </p:nvSpPr>
        <p:spPr bwMode="auto">
          <a:xfrm>
            <a:off x="6429375" y="4864100"/>
            <a:ext cx="14446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073" name="Rectangle 73"/>
          <p:cNvSpPr>
            <a:spLocks noChangeArrowheads="1"/>
          </p:cNvSpPr>
          <p:nvPr/>
        </p:nvSpPr>
        <p:spPr bwMode="auto">
          <a:xfrm>
            <a:off x="7740650" y="4581525"/>
            <a:ext cx="1079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sl-SI" sz="1400">
                <a:solidFill>
                  <a:srgbClr val="000000"/>
                </a:solidFill>
                <a:latin typeface=".HelveSL" charset="0"/>
              </a:rPr>
              <a:t>F</a:t>
            </a:r>
            <a:endParaRPr lang="sl-SI"/>
          </a:p>
        </p:txBody>
      </p:sp>
      <p:sp>
        <p:nvSpPr>
          <p:cNvPr id="2074" name="Rectangle 74"/>
          <p:cNvSpPr>
            <a:spLocks noChangeArrowheads="1"/>
          </p:cNvSpPr>
          <p:nvPr/>
        </p:nvSpPr>
        <p:spPr bwMode="auto">
          <a:xfrm>
            <a:off x="5168900" y="4797425"/>
            <a:ext cx="1492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075" name="Rectangle 75"/>
          <p:cNvSpPr>
            <a:spLocks noChangeArrowheads="1"/>
          </p:cNvSpPr>
          <p:nvPr/>
        </p:nvSpPr>
        <p:spPr bwMode="auto">
          <a:xfrm>
            <a:off x="5168900" y="4797425"/>
            <a:ext cx="1190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sl-SI" sz="1400">
                <a:solidFill>
                  <a:srgbClr val="000000"/>
                </a:solidFill>
                <a:latin typeface=".HelveSL" charset="0"/>
              </a:rPr>
              <a:t>K</a:t>
            </a:r>
            <a:endParaRPr lang="sl-SI"/>
          </a:p>
        </p:txBody>
      </p:sp>
      <p:sp>
        <p:nvSpPr>
          <p:cNvPr id="2076" name="Rectangle 76"/>
          <p:cNvSpPr>
            <a:spLocks noChangeArrowheads="1"/>
          </p:cNvSpPr>
          <p:nvPr/>
        </p:nvSpPr>
        <p:spPr bwMode="auto">
          <a:xfrm>
            <a:off x="5924550" y="4797425"/>
            <a:ext cx="134938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077" name="Rectangle 77"/>
          <p:cNvSpPr>
            <a:spLocks noChangeArrowheads="1"/>
          </p:cNvSpPr>
          <p:nvPr/>
        </p:nvSpPr>
        <p:spPr bwMode="auto">
          <a:xfrm>
            <a:off x="5924550" y="4797425"/>
            <a:ext cx="984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sl-SI" sz="1400">
                <a:solidFill>
                  <a:srgbClr val="000000"/>
                </a:solidFill>
                <a:latin typeface=".HelveSL" charset="0"/>
              </a:rPr>
              <a:t>L</a:t>
            </a:r>
            <a:endParaRPr lang="sl-SI"/>
          </a:p>
        </p:txBody>
      </p:sp>
      <p:sp>
        <p:nvSpPr>
          <p:cNvPr id="2078" name="Line 78"/>
          <p:cNvSpPr>
            <a:spLocks noChangeShapeType="1"/>
          </p:cNvSpPr>
          <p:nvPr/>
        </p:nvSpPr>
        <p:spPr bwMode="auto">
          <a:xfrm flipH="1">
            <a:off x="5334000" y="4570413"/>
            <a:ext cx="166688" cy="212725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" name="Line 79"/>
          <p:cNvSpPr>
            <a:spLocks noChangeShapeType="1"/>
          </p:cNvSpPr>
          <p:nvPr/>
        </p:nvSpPr>
        <p:spPr bwMode="auto">
          <a:xfrm>
            <a:off x="5765800" y="4589463"/>
            <a:ext cx="131763" cy="182562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0" name="Text Box 80"/>
          <p:cNvSpPr txBox="1">
            <a:spLocks noChangeArrowheads="1"/>
          </p:cNvSpPr>
          <p:nvPr/>
        </p:nvSpPr>
        <p:spPr bwMode="auto">
          <a:xfrm>
            <a:off x="5146675" y="3862388"/>
            <a:ext cx="33004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/>
              <a:t>Poddrevesi vozlišča B</a:t>
            </a:r>
          </a:p>
        </p:txBody>
      </p:sp>
      <p:sp>
        <p:nvSpPr>
          <p:cNvPr id="2081" name="Rectangle 81"/>
          <p:cNvSpPr>
            <a:spLocks noChangeArrowheads="1"/>
          </p:cNvSpPr>
          <p:nvPr/>
        </p:nvSpPr>
        <p:spPr bwMode="auto">
          <a:xfrm>
            <a:off x="4859338" y="3789363"/>
            <a:ext cx="3744912" cy="1944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2082" name="Text Box 82"/>
          <p:cNvSpPr txBox="1">
            <a:spLocks noChangeArrowheads="1"/>
          </p:cNvSpPr>
          <p:nvPr/>
        </p:nvSpPr>
        <p:spPr bwMode="auto">
          <a:xfrm>
            <a:off x="1476375" y="6021388"/>
            <a:ext cx="49672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sl-SI"/>
          </a:p>
        </p:txBody>
      </p:sp>
      <p:sp>
        <p:nvSpPr>
          <p:cNvPr id="2083" name="Text Box 83"/>
          <p:cNvSpPr txBox="1">
            <a:spLocks noChangeArrowheads="1"/>
          </p:cNvSpPr>
          <p:nvPr/>
        </p:nvSpPr>
        <p:spPr bwMode="auto">
          <a:xfrm>
            <a:off x="900113" y="6021388"/>
            <a:ext cx="554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 b="1"/>
              <a:t>poddrevo</a:t>
            </a:r>
            <a:r>
              <a:rPr lang="sl-SI"/>
              <a:t>: celotno drevo, ki izhaja iz vozlišča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000" smtClean="0"/>
              <a:t>Listi / koren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Listi: vozlišča brez potomcev</a:t>
            </a:r>
          </a:p>
          <a:p>
            <a:pPr eaLnBrk="1" hangingPunct="1"/>
            <a:r>
              <a:rPr lang="sl-SI" smtClean="0"/>
              <a:t>Koren: vozlišče brez predhodnika</a:t>
            </a:r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  <a:p>
            <a:pPr eaLnBrk="1" hangingPunct="1"/>
            <a:r>
              <a:rPr lang="sl-SI" smtClean="0"/>
              <a:t>Listi: K, L, F, M, H, I in J</a:t>
            </a:r>
          </a:p>
          <a:p>
            <a:pPr eaLnBrk="1" hangingPunct="1"/>
            <a:r>
              <a:rPr lang="sl-SI" smtClean="0"/>
              <a:t>Koren: A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1619250" y="2565400"/>
          <a:ext cx="5616575" cy="205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Picture" r:id="rId4" imgW="4927680" imgH="1803240" progId="Word.Picture.8">
                  <p:embed/>
                </p:oleObj>
              </mc:Choice>
              <mc:Fallback>
                <p:oleObj name="Picture" r:id="rId4" imgW="4927680" imgH="1803240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2565400"/>
                        <a:ext cx="5616575" cy="205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000" smtClean="0"/>
              <a:t>sin / oče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Vozlišče B je sin vozlišča A in oče vozlišč E in F</a:t>
            </a:r>
          </a:p>
          <a:p>
            <a:pPr eaLnBrk="1" hangingPunct="1"/>
            <a:r>
              <a:rPr lang="sl-SI" smtClean="0"/>
              <a:t>Vozlišče A nima očeta (je koren) in ima sinove B, C in D.</a:t>
            </a:r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1547813" y="3429000"/>
          <a:ext cx="5616575" cy="205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Picture" r:id="rId4" imgW="4927680" imgH="1803240" progId="Word.Picture.8">
                  <p:embed/>
                </p:oleObj>
              </mc:Choice>
              <mc:Fallback>
                <p:oleObj name="Picture" r:id="rId4" imgW="4927680" imgH="1803240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3429000"/>
                        <a:ext cx="5616575" cy="205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000" smtClean="0"/>
              <a:t>Bratje, predniki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Vozlišča B, C in D so bratje (njihov oče je A)</a:t>
            </a:r>
          </a:p>
          <a:p>
            <a:pPr eaLnBrk="1" hangingPunct="1"/>
            <a:r>
              <a:rPr lang="sl-SI" smtClean="0"/>
              <a:t>Predniki vozlišča L so E, B in A.</a:t>
            </a:r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  <a:p>
            <a:pPr eaLnBrk="1" hangingPunct="1"/>
            <a:endParaRPr lang="sl-SI" smtClean="0"/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1547813" y="3429000"/>
          <a:ext cx="5616575" cy="205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Picture" r:id="rId4" imgW="4927680" imgH="1803240" progId="Word.Picture.8">
                  <p:embed/>
                </p:oleObj>
              </mc:Choice>
              <mc:Fallback>
                <p:oleObj name="Picture" r:id="rId4" imgW="4927680" imgH="1803240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3429000"/>
                        <a:ext cx="5616575" cy="205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1536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Terminologija</a:t>
            </a:r>
          </a:p>
        </p:txBody>
      </p:sp>
      <p:sp>
        <p:nvSpPr>
          <p:cNvPr id="73933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2400" b="1" smtClean="0"/>
              <a:t>poddrevo</a:t>
            </a:r>
            <a:r>
              <a:rPr lang="sl-SI" sz="2400" smtClean="0"/>
              <a:t>: celotno drevo, ki izhaja iz vozlišča</a:t>
            </a:r>
          </a:p>
          <a:p>
            <a:pPr eaLnBrk="1" hangingPunct="1">
              <a:lnSpc>
                <a:spcPct val="80000"/>
              </a:lnSpc>
            </a:pPr>
            <a:r>
              <a:rPr lang="sl-SI" sz="2200" b="1" smtClean="0"/>
              <a:t>vozlišče</a:t>
            </a:r>
            <a:r>
              <a:rPr lang="sl-SI" sz="2200" smtClean="0"/>
              <a:t>:  element drevesa; ima podatek (-tke) in informacijo o  iz njega izhajajočih poddrevesih;</a:t>
            </a:r>
          </a:p>
          <a:p>
            <a:pPr eaLnBrk="1" hangingPunct="1">
              <a:lnSpc>
                <a:spcPct val="80000"/>
              </a:lnSpc>
            </a:pPr>
            <a:r>
              <a:rPr lang="sl-SI" sz="2200" b="1" smtClean="0"/>
              <a:t>potomci</a:t>
            </a:r>
            <a:r>
              <a:rPr lang="sl-SI" sz="2200" smtClean="0"/>
              <a:t>: vsa vozlišča v vseh poddrevesih tega vozlišča;</a:t>
            </a:r>
            <a:endParaRPr lang="sl-SI" sz="2200" b="1" smtClean="0"/>
          </a:p>
          <a:p>
            <a:pPr eaLnBrk="1" hangingPunct="1">
              <a:lnSpc>
                <a:spcPct val="80000"/>
              </a:lnSpc>
            </a:pPr>
            <a:r>
              <a:rPr lang="sl-SI" sz="2200" b="1" smtClean="0"/>
              <a:t>predniki</a:t>
            </a:r>
            <a:r>
              <a:rPr lang="sl-SI" sz="2200" smtClean="0"/>
              <a:t>: vozlišča na poti od korena do nekega vozlišča;</a:t>
            </a:r>
          </a:p>
          <a:p>
            <a:pPr eaLnBrk="1" hangingPunct="1">
              <a:lnSpc>
                <a:spcPct val="80000"/>
              </a:lnSpc>
            </a:pPr>
            <a:r>
              <a:rPr lang="sl-SI" sz="2200" b="1" smtClean="0"/>
              <a:t>sin</a:t>
            </a:r>
            <a:r>
              <a:rPr lang="sl-SI" sz="2200" smtClean="0"/>
              <a:t> (ali naslednik): koren poddrevesa nekega vozlišča; v := sin(v);</a:t>
            </a:r>
          </a:p>
          <a:p>
            <a:pPr eaLnBrk="1" hangingPunct="1">
              <a:lnSpc>
                <a:spcPct val="80000"/>
              </a:lnSpc>
            </a:pPr>
            <a:r>
              <a:rPr lang="sl-SI" sz="2200" b="1" smtClean="0"/>
              <a:t>koren: </a:t>
            </a:r>
            <a:r>
              <a:rPr lang="sl-SI" sz="2200" smtClean="0"/>
              <a:t>vrhnje vozlišče, vozlišče brez predhodnika</a:t>
            </a:r>
            <a:r>
              <a:rPr lang="sl-SI" sz="2200" b="1" smtClean="0"/>
              <a:t> </a:t>
            </a:r>
            <a:r>
              <a:rPr lang="sl-SI" sz="2200" smtClean="0"/>
              <a:t>(očeta)</a:t>
            </a:r>
          </a:p>
          <a:p>
            <a:pPr eaLnBrk="1" hangingPunct="1">
              <a:lnSpc>
                <a:spcPct val="80000"/>
              </a:lnSpc>
            </a:pPr>
            <a:r>
              <a:rPr lang="sl-SI" sz="2200" b="1" smtClean="0"/>
              <a:t>oče</a:t>
            </a:r>
            <a:r>
              <a:rPr lang="sl-SI" sz="2200" smtClean="0"/>
              <a:t> (ali predhodnik): obratno kot sin; v := oče(v);</a:t>
            </a:r>
          </a:p>
          <a:p>
            <a:pPr eaLnBrk="1" hangingPunct="1">
              <a:lnSpc>
                <a:spcPct val="80000"/>
              </a:lnSpc>
            </a:pPr>
            <a:r>
              <a:rPr lang="sl-SI" sz="2200" b="1" smtClean="0"/>
              <a:t>bratje</a:t>
            </a:r>
            <a:r>
              <a:rPr lang="sl-SI" sz="2200" smtClean="0"/>
              <a:t>: koreni poddreves istega vozlišča; vozlišča z istim očetom </a:t>
            </a:r>
          </a:p>
          <a:p>
            <a:pPr eaLnBrk="1" hangingPunct="1">
              <a:lnSpc>
                <a:spcPct val="80000"/>
              </a:lnSpc>
            </a:pPr>
            <a:r>
              <a:rPr lang="sl-SI" sz="2200" b="1" smtClean="0"/>
              <a:t>listi</a:t>
            </a:r>
            <a:r>
              <a:rPr lang="sl-SI" sz="2200" smtClean="0"/>
              <a:t> (končna vozlišča): vozlišča brez sinov;</a:t>
            </a:r>
          </a:p>
          <a:p>
            <a:pPr eaLnBrk="1" hangingPunct="1">
              <a:lnSpc>
                <a:spcPct val="80000"/>
              </a:lnSpc>
            </a:pPr>
            <a:r>
              <a:rPr lang="sl-SI" sz="2200" b="1" smtClean="0"/>
              <a:t>notranja vozlišča</a:t>
            </a:r>
            <a:r>
              <a:rPr lang="sl-SI" sz="2200" smtClean="0"/>
              <a:t>: vsa vozlišča, razen listov;</a:t>
            </a:r>
          </a:p>
          <a:p>
            <a:pPr eaLnBrk="1" hangingPunct="1">
              <a:lnSpc>
                <a:spcPct val="80000"/>
              </a:lnSpc>
            </a:pPr>
            <a:endParaRPr lang="sl-SI" sz="2200" smtClean="0"/>
          </a:p>
        </p:txBody>
      </p:sp>
    </p:spTree>
    <p:extLst>
      <p:ext uri="{BB962C8B-B14F-4D97-AF65-F5344CB8AC3E}">
        <p14:creationId xmlns:p14="http://schemas.microsoft.com/office/powerpoint/2010/main" val="423663500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9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93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93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93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93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93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93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93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93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93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9333" grpId="0" build="p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0854&quot;&gt;&lt;/object&gt;&lt;object type=&quot;2&quot; unique_id=&quot;10855&quot;&gt;&lt;object type=&quot;3&quot; unique_id=&quot;10856&quot;&gt;&lt;property id=&quot;20148&quot; value=&quot;5&quot;/&gt;&lt;property id=&quot;20300&quot; value=&quot;Slide 1 - &amp;quot;Podatkovne strukture&amp;quot;&quot;/&gt;&lt;property id=&quot;20307&quot; value=&quot;494&quot;/&gt;&lt;/object&gt;&lt;object type=&quot;3&quot; unique_id=&quot;10857&quot;&gt;&lt;property id=&quot;20148&quot; value=&quot;5&quot;/&gt;&lt;property id=&quot;20300&quot; value=&quot;Slide 2 - &amp;quot;Splošno&amp;quot;&quot;/&gt;&lt;property id=&quot;20307&quot; value=&quot;519&quot;/&gt;&lt;/object&gt;&lt;object type=&quot;3&quot; unique_id=&quot;10858&quot;&gt;&lt;property id=&quot;20148&quot; value=&quot;5&quot;/&gt;&lt;property id=&quot;20300&quot; value=&quot;Slide 3 - &amp;quot;Predstavitev dreves&amp;quot;&quot;/&gt;&lt;property id=&quot;20307&quot; value=&quot;522&quot;/&gt;&lt;/object&gt;&lt;object type=&quot;3&quot; unique_id=&quot;10859&quot;&gt;&lt;property id=&quot;20148&quot; value=&quot;5&quot;/&gt;&lt;property id=&quot;20300&quot; value=&quot;Slide 4 - &amp;quot;Terminologija&amp;quot;&quot;/&gt;&lt;property id=&quot;20307&quot; value=&quot;520&quot;/&gt;&lt;/object&gt;&lt;object type=&quot;3&quot; unique_id=&quot;10860&quot;&gt;&lt;property id=&quot;20148&quot; value=&quot;5&quot;/&gt;&lt;property id=&quot;20300&quot; value=&quot;Slide 5 - &amp;quot;Poddrevo&amp;quot;&quot;/&gt;&lt;property id=&quot;20307&quot; value=&quot;550&quot;/&gt;&lt;/object&gt;&lt;object type=&quot;3&quot; unique_id=&quot;10861&quot;&gt;&lt;property id=&quot;20148&quot; value=&quot;5&quot;/&gt;&lt;property id=&quot;20300&quot; value=&quot;Slide 6 - &amp;quot;Vozlišče&amp;quot;&quot;/&gt;&lt;property id=&quot;20307&quot; value=&quot;542&quot;/&gt;&lt;/object&gt;&lt;object type=&quot;3&quot; unique_id=&quot;10862&quot;&gt;&lt;property id=&quot;20148&quot; value=&quot;5&quot;/&gt;&lt;property id=&quot;20300&quot; value=&quot;Slide 7 - &amp;quot;Listi / koren&amp;quot;&quot;/&gt;&lt;property id=&quot;20307&quot; value=&quot;543&quot;/&gt;&lt;/object&gt;&lt;object type=&quot;3&quot; unique_id=&quot;10863&quot;&gt;&lt;property id=&quot;20148&quot; value=&quot;5&quot;/&gt;&lt;property id=&quot;20300&quot; value=&quot;Slide 8 - &amp;quot;sin / oče&amp;quot;&quot;/&gt;&lt;property id=&quot;20307&quot; value=&quot;544&quot;/&gt;&lt;/object&gt;&lt;object type=&quot;3&quot; unique_id=&quot;10864&quot;&gt;&lt;property id=&quot;20148&quot; value=&quot;5&quot;/&gt;&lt;property id=&quot;20300&quot; value=&quot;Slide 9 - &amp;quot;Bratje, predniki&amp;quot;&quot;/&gt;&lt;property id=&quot;20307&quot; value=&quot;545&quot;/&gt;&lt;/object&gt;&lt;object type=&quot;3&quot; unique_id=&quot;10865&quot;&gt;&lt;property id=&quot;20148&quot; value=&quot;5&quot;/&gt;&lt;property id=&quot;20300&quot; value=&quot;Slide 10 - &amp;quot;Pojmi&amp;quot;&quot;/&gt;&lt;property id=&quot;20307&quot; value=&quot;521&quot;/&gt;&lt;/object&gt;&lt;object type=&quot;3&quot; unique_id=&quot;10866&quot;&gt;&lt;property id=&quot;20148&quot; value=&quot;5&quot;/&gt;&lt;property id=&quot;20300&quot; value=&quot;Slide 11 - &amp;quot;Stopnja vozlišča / stopnja drevesa&amp;quot;&quot;/&gt;&lt;property id=&quot;20307&quot; value=&quot;547&quot;/&gt;&lt;/object&gt;&lt;object type=&quot;3&quot; unique_id=&quot;10867&quot;&gt;&lt;property id=&quot;20148&quot; value=&quot;5&quot;/&gt;&lt;property id=&quot;20300&quot; value=&quot;Slide 12 - &amp;quot;nivo vozlišča / višina drevesa&amp;quot;&quot;/&gt;&lt;property id=&quot;20307&quot; value=&quot;548&quot;/&gt;&lt;/object&gt;&lt;object type=&quot;3&quot; unique_id=&quot;10868&quot;&gt;&lt;property id=&quot;20148&quot; value=&quot;5&quot;/&gt;&lt;property id=&quot;20300&quot; value=&quot;Slide 13 - &amp;quot;Gozd&amp;quot;&quot;/&gt;&lt;property id=&quot;20307&quot; value=&quot;549&quot;/&gt;&lt;/object&gt;&lt;object type=&quot;3&quot; unique_id=&quot;10869&quot;&gt;&lt;property id=&quot;20148&quot; value=&quot;5&quot;/&gt;&lt;property id=&quot;20300&quot; value=&quot;Slide 14 - &amp;quot;O drevesih&amp;quot;&quot;/&gt;&lt;property id=&quot;20307&quot; value=&quot;497&quot;/&gt;&lt;/object&gt;&lt;object type=&quot;3&quot; unique_id=&quot;10870&quot;&gt;&lt;property id=&quot;20148&quot; value=&quot;5&quot;/&gt;&lt;property id=&quot;20300&quot; value=&quot;Slide 15 - &amp;quot;Vrste dreves&amp;quot;&quot;/&gt;&lt;property id=&quot;20307&quot; value=&quot;498&quot;/&gt;&lt;/object&gt;&lt;object type=&quot;3&quot; unique_id=&quot;10871&quot;&gt;&lt;property id=&quot;20148&quot; value=&quot;5&quot;/&gt;&lt;property id=&quot;20300&quot; value=&quot;Slide 16 - &amp;quot;Dvojiško drevo&amp;quot;&quot;/&gt;&lt;property id=&quot;20307&quot; value=&quot;499&quot;/&gt;&lt;/object&gt;&lt;object type=&quot;3&quot; unique_id=&quot;10872&quot;&gt;&lt;property id=&quot;20148&quot; value=&quot;5&quot;/&gt;&lt;property id=&quot;20300&quot; value=&quot;Slide 17 - &amp;quot;Dvojiško drevo&amp;quot;&quot;/&gt;&lt;property id=&quot;20307&quot; value=&quot;552&quot;/&gt;&lt;/object&gt;&lt;object type=&quot;3&quot; unique_id=&quot;10873&quot;&gt;&lt;property id=&quot;20148&quot; value=&quot;5&quot;/&gt;&lt;property id=&quot;20300&quot; value=&quot;Slide 18 - &amp;quot;APS Dv. drevo&amp;quot;&quot;/&gt;&lt;property id=&quot;20307&quot; value=&quot;605&quot;/&gt;&lt;/object&gt;&lt;object type=&quot;3&quot; unique_id=&quot;10874&quot;&gt;&lt;property id=&quot;20148&quot; value=&quot;5&quot;/&gt;&lt;property id=&quot;20300&quot; value=&quot;Slide 19 - &amp;quot;APS Dv. drevo&amp;quot;&quot;/&gt;&lt;property id=&quot;20307&quot; value=&quot;606&quot;/&gt;&lt;/object&gt;&lt;object type=&quot;3&quot; unique_id=&quot;10875&quot;&gt;&lt;property id=&quot;20148&quot; value=&quot;5&quot;/&gt;&lt;property id=&quot;20300&quot; value=&quot;Slide 20 - &amp;quot;Drevo aritmetičnega izraza&amp;quot;&quot;/&gt;&lt;property id=&quot;20307&quot; value=&quot;554&quot;/&gt;&lt;/object&gt;&lt;object type=&quot;3&quot; unique_id=&quot;10876&quot;&gt;&lt;property id=&quot;20148&quot; value=&quot;5&quot;/&gt;&lt;property id=&quot;20300&quot; value=&quot;Slide 21 - &amp;quot;Nekatere posebne oblike dvojiških dreves&amp;quot;&quot;/&gt;&lt;property id=&quot;20307&quot; value=&quot;556&quot;/&gt;&lt;/object&gt;&lt;object type=&quot;3&quot; unique_id=&quot;10877&quot;&gt;&lt;property id=&quot;20148&quot; value=&quot;5&quot;/&gt;&lt;property id=&quot;20300&quot; value=&quot;Slide 22 - &amp;quot;Lastnosti dvojiških dreves&amp;quot;&quot;/&gt;&lt;property id=&quot;20307&quot; value=&quot;557&quot;/&gt;&lt;/object&gt;&lt;object type=&quot;3&quot; unique_id=&quot;10878&quot;&gt;&lt;property id=&quot;20148&quot; value=&quot;5&quot;/&gt;&lt;property id=&quot;20300&quot; value=&quot;Slide 23 - &amp;quot;Lastnosti dvojiških dreves&amp;quot;&quot;/&gt;&lt;property id=&quot;20307&quot; value=&quot;558&quot;/&gt;&lt;/object&gt;&lt;object type=&quot;3&quot; unique_id=&quot;10879&quot;&gt;&lt;property id=&quot;20148&quot; value=&quot;5&quot;/&gt;&lt;property id=&quot;20300&quot; value=&quot;Slide 24 - &amp;quot;Naloge&amp;quot;&quot;/&gt;&lt;property id=&quot;20307&quot; value=&quot;55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Branje_random_cast_</Template>
  <TotalTime>2890</TotalTime>
  <Words>849</Words>
  <Application>Microsoft Office PowerPoint</Application>
  <PresentationFormat>On-screen Show (4:3)</PresentationFormat>
  <Paragraphs>296</Paragraphs>
  <Slides>23</Slides>
  <Notes>23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.HelveSL</vt:lpstr>
      <vt:lpstr>Arial</vt:lpstr>
      <vt:lpstr>Symbol</vt:lpstr>
      <vt:lpstr>Tahoma</vt:lpstr>
      <vt:lpstr>Times New Roman</vt:lpstr>
      <vt:lpstr>Verdana</vt:lpstr>
      <vt:lpstr>Wingdings</vt:lpstr>
      <vt:lpstr>垣뿫Ө</vt:lpstr>
      <vt:lpstr>1_Profile</vt:lpstr>
      <vt:lpstr>Picture</vt:lpstr>
      <vt:lpstr>Equation</vt:lpstr>
      <vt:lpstr>Podatkovne strukture</vt:lpstr>
      <vt:lpstr>Splošno</vt:lpstr>
      <vt:lpstr>Predstavitev dreves</vt:lpstr>
      <vt:lpstr>Vozlišče</vt:lpstr>
      <vt:lpstr>Poddrevo</vt:lpstr>
      <vt:lpstr>Listi / koren</vt:lpstr>
      <vt:lpstr>sin / oče</vt:lpstr>
      <vt:lpstr>Bratje, predniki</vt:lpstr>
      <vt:lpstr>Terminologija</vt:lpstr>
      <vt:lpstr>Terminologija II</vt:lpstr>
      <vt:lpstr>Stopnja vozlišča / stopnja drevesa</vt:lpstr>
      <vt:lpstr>nivo vozlišča / višina drevesa</vt:lpstr>
      <vt:lpstr>Gozd</vt:lpstr>
      <vt:lpstr>O drevesih</vt:lpstr>
      <vt:lpstr>Vrste dreves</vt:lpstr>
      <vt:lpstr>Dvojiško drevo</vt:lpstr>
      <vt:lpstr>Dvojiško drevo</vt:lpstr>
      <vt:lpstr>APS Dv. drevo</vt:lpstr>
      <vt:lpstr>APS Dv. drevo</vt:lpstr>
      <vt:lpstr>Drevo aritmetičnega izraza</vt:lpstr>
      <vt:lpstr>Nekatere posebne oblike dvojiških dreves</vt:lpstr>
      <vt:lpstr>Lastnosti dvojiških dreves</vt:lpstr>
      <vt:lpstr>Lastnosti dvojiških dreves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</dc:title>
  <dc:creator>Matija Lokar</dc:creator>
  <cp:lastModifiedBy>Matija</cp:lastModifiedBy>
  <cp:revision>123</cp:revision>
  <dcterms:created xsi:type="dcterms:W3CDTF">2001-11-26T12:48:07Z</dcterms:created>
  <dcterms:modified xsi:type="dcterms:W3CDTF">2016-11-12T11:35:06Z</dcterms:modified>
</cp:coreProperties>
</file>