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65" r:id="rId4"/>
    <p:sldId id="258" r:id="rId5"/>
    <p:sldId id="281" r:id="rId6"/>
    <p:sldId id="282" r:id="rId7"/>
    <p:sldId id="283" r:id="rId8"/>
    <p:sldId id="269" r:id="rId9"/>
    <p:sldId id="273" r:id="rId10"/>
    <p:sldId id="275" r:id="rId11"/>
    <p:sldId id="276" r:id="rId12"/>
    <p:sldId id="264" r:id="rId13"/>
    <p:sldId id="266" r:id="rId14"/>
    <p:sldId id="268" r:id="rId15"/>
    <p:sldId id="270" r:id="rId16"/>
    <p:sldId id="272" r:id="rId17"/>
    <p:sldId id="271" r:id="rId18"/>
    <p:sldId id="263" r:id="rId19"/>
    <p:sldId id="274" r:id="rId20"/>
    <p:sldId id="259" r:id="rId21"/>
    <p:sldId id="277" r:id="rId22"/>
    <p:sldId id="279" r:id="rId23"/>
    <p:sldId id="280" r:id="rId2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vetel slog 1 – poudarek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Srednji slog 2 – poudarek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Svetel slog 2 – poudarek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84E427A-3D55-4303-BF80-6455036E1DE7}" styleName="Tematski slog 1 – poudarek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DA37D80-6434-44D0-A028-1B22A696006F}" styleName="Svetel slog 3 – poudarek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Srednji slog 1 – poudarek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8603FDC-E32A-4AB5-989C-0864C3EAD2B8}" styleName="Tematski slog 2 – poudarek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09" autoAdjust="0"/>
    <p:restoredTop sz="94660"/>
  </p:normalViewPr>
  <p:slideViewPr>
    <p:cSldViewPr snapToGrid="0">
      <p:cViewPr varScale="1">
        <p:scale>
          <a:sx n="83" d="100"/>
          <a:sy n="83" d="100"/>
        </p:scale>
        <p:origin x="7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3A7CD3-94E1-42A9-BAB7-2AFCD9FC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3"/>
            <a:ext cx="10495904" cy="246077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7609B-8FD3-4FF7-8EBC-6619CA868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3428997"/>
            <a:ext cx="10495904" cy="230663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A76F-3401-4F50-AE85-8F2AA24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2E50-D34E-4DD4-8B3B-55D08F25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3B71-D2FA-4DDC-9C9C-E26F7B5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234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D70F-ACE4-4595-845E-2296BDF8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78CD9-E0B5-4B48-8366-91E6D22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AF4B4-44D3-4E29-B235-A1B86820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7BA37-9639-480E-84AB-EA277225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C658-154E-48DE-AD31-813E5170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05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5405209-5179-4359-91ED-1B1A46619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32344F-3BE0-4CE8-B1BD-9ABD425E1C0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9DE306-F4FB-4730-A066-ADF38D73956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CB32885-303F-477F-A081-27425944F23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0C0C0B-4CD0-467D-A382-2B2415102C48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788DF0F-327F-43A5-AB71-3D32053D83CA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8A0902-2662-4911-A532-AA6310861479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BDA4F7-23F4-46D1-8B7E-A21DD84083E1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7FC9FC2-8808-438E-8FFB-5FE416BFB5C8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4694E5-71F9-4210-9BE8-FC12CC177B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37E805-A7E5-4906-B0C5-1373F3DA962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4CD964-FBD6-41AB-8A02-9509A2BAC11F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CD7FF8-E827-4E0A-BCE2-CCB34EDAC0F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C4AD6BB-F1EE-4FB8-96E8-6890447800EC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E935057-E0A3-4DAE-B9C8-6E818D7A72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08DDF69-1C14-453C-BC3A-37D3FE69DFC7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C26D82-15BA-4B2E-A42D-2ECA8012D30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7F73B67-E5E9-4000-91DA-034B2127EFD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AFAC1B5-F0DD-4FC0-B4C9-77CB29DF44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ACB3DB-54B2-4CEE-A791-C6FC6C758DA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8324004-1030-47D9-B817-425FF6ECC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AA001C4-81AB-4FA6-ADAA-C8618056353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D1DAD34-7844-4F16-9874-F51F2A23B9E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7DCBC6D-1BDA-4CB1-A3EC-59F240C8FA1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5B3C1A0-58E7-47E4-831B-CF3EE21D1E9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8A09FAA-E123-4FE4-B67A-9EBDE1A313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317B7C6-C816-4A58-B184-135E4FD19F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4D22ABB-4CE8-47DC-80BF-39B3E4CF70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A17DE37-A292-4031-AF42-CDB00A13EE7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3EF673-CB75-435F-9BF3-7594EC3ADF8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35F4581-15F6-47EE-87D0-1132A093DBA5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65CF984-F5BD-45C4-9A12-B02DB4F044E1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ACE66A86-8455-497B-9CA4-F460A19E5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900000">
            <a:off x="7770390" y="-28737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8C62B-71EF-4824-9EE8-6CAE1798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07774" y="715616"/>
            <a:ext cx="3295876" cy="50265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3E4C8-4AA9-49D7-BF71-1AB5F2CFE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3588" y="715616"/>
            <a:ext cx="6770448" cy="5026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898B3-014E-440B-BA4E-1063392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2643-CE63-4C3E-B437-5A1A5EF9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1CE5E-160A-4B37-94E2-3D9DC75B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94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8D6B-70A2-430A-9F5D-DA093D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2845-6CA6-4745-A951-25B8D531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49424-7A20-4BA1-9F60-671A5DBB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BD2B2-E17F-402E-8EA3-5C7C111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23070-8658-4AC0-B2A3-4BE605A8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666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69DB7AC-F7D7-430A-A2A7-CD3EBBF1D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6AAF10E-F092-4160-BF4A-FF568555B790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341C04-9B94-4385-A661-7B8C1700049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C1D709-6A0F-409C-B2D0-C248E562265E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99BE53-BA11-4B67-BFBB-6281DB50C75D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662D93-31C1-4DFB-A938-E631F89AA9F0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7ECC8DA-0BEC-4508-89D4-12FA35B481F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7DC8E6C-1B78-4B89-82DD-BBA778CD1482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E5F54A-0315-4B15-B865-1F0460526260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DD7F352-DE39-4835-8D3F-69CDEC490F1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9D6F20A-F777-4F41-B23B-735A64FA5DA3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1BBADBA-0F74-418B-BC50-AD44596C3EF8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18BE26-88E5-457C-8095-745F34D1536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269E0-E058-4340-B93D-7D40FFF521F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DDD9AEE-5501-4385-B339-4616F567B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4D29C61-8926-4C98-882B-AB90108C8386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AC585F9-B633-4F7E-AADE-75079DC17158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5DC6366-5525-4FBC-9886-D4409F6B299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CC03CF9-098C-4140-806A-023D3DC3F2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41BC4-89DF-4EC4-A141-9EF16D8EEB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32AD067-E64C-499E-9C0A-A725258744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653DD54-FA2B-4B91-A94E-3C46AE21B3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86AC204-156B-442E-B028-01036BD1F2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03512DE-F013-431A-9F6E-ADDA88FB2DD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95FEE1-61A9-4065-B9F8-5589180AC62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28AA59-C1FA-46C0-BFDD-1C1D3404C81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A5C99EE-B791-470A-8639-0357A751EB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54F4204-F48B-4AF5-B11E-0CE7D972AC3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76643FE-3966-4B82-9623-C61A56EDD2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D769C5-B1B1-45BD-A40A-67E6568C8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A511707-50C7-48B2-81F7-5C82BF57795C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8D44F3-CCFE-48A0-8414-FFF5E43D9184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D126FE0-8204-40BB-AD46-4A0C7A4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312571" cy="278150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5E350-4200-419C-A167-527DD6B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3753350"/>
            <a:ext cx="10312571" cy="1991572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6741F519-22CF-4C01-B140-5480DBAB3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1550-9064-4767-B70A-3501AF95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E1C33-2E8E-4041-9683-12048CB8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36992-B921-4F3F-9C4A-0D67E61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3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FDF5-4B31-4F1B-83BA-82A95103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312571" cy="1354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EC9A6-F718-4497-8A75-637EE1745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03E57-9695-4508-9778-B3DB1FB5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CEE6-B9DC-4CCC-8F4C-0B4DADFB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5191-5804-47C9-95EB-D49D7157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B0A03-44F6-4299-B45D-E07A023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9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20E6-CC97-4BD8-92FE-8F36024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0"/>
            <a:ext cx="10320062" cy="14075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872FB-EDD5-42FB-8A9A-279EAD4F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2331481"/>
            <a:ext cx="4963444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F28C1-95C8-476A-8D93-D580DD39D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078" y="2954564"/>
            <a:ext cx="4963444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15485-EE1A-41B0-873A-BA9D06E88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3351" y="2331481"/>
            <a:ext cx="4900298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1A6FB-1583-4A1B-A4A7-C65062C57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3351" y="2954564"/>
            <a:ext cx="4900298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29EA7-E61E-4617-9DA9-40B9299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587" y="6215870"/>
            <a:ext cx="3843779" cy="417126"/>
          </a:xfrm>
        </p:spPr>
        <p:txBody>
          <a:bodyPr/>
          <a:lstStyle/>
          <a:p>
            <a:fld id="{8F72BA41-EC5B-4197-BCC8-0FD2E523CD7A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249CC-EB72-46A6-87D9-5FBDA8E4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04EE7-47BE-4ECE-A170-793C4E56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966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4946-24AD-40DD-95A7-49BA49C2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501177" cy="14012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CF342-49F6-482D-943E-7E50B169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4033E5-3797-4FF8-866F-9FD9325A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C1E67-424D-4638-98F8-38E71A4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83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A265F-80A1-448D-A6EB-CE8D6F6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5D00D-89E6-4E7A-9A4D-A8CCEB3B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B5AEA-8C38-4776-878C-AB01474D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25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C4853C57-22BC-4465-8B37-DC06FE5A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2" y="314485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7C0A6-48E9-4845-9EBF-EF2A3DFD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99914" cy="299658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8B542-2084-485C-ABFC-94340B4C7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672" y="708102"/>
            <a:ext cx="5656716" cy="5430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7791F-9546-470D-A174-D75285263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6544"/>
            <a:ext cx="4499914" cy="2162201"/>
          </a:xfrm>
        </p:spPr>
        <p:txBody>
          <a:bodyPr>
            <a:normAutofit/>
          </a:bodyPr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50D594-9D00-4E12-9A7B-8B78EC199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5DEA230-2680-47DD-BD49-FDBF4C1105A5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0BA61D-887F-46F1-B20D-EA4C38D467C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350DFBA-D16D-4AE0-8339-58C4089B94AD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4AAAA5-CEFC-4C25-91D3-5AE49F720DA5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4D142AD-3FA3-43E4-8A61-61CF1E41568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3755A3-93F4-4EC4-9635-7E89E4AF1D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0BFB588-0AB8-4BD8-9272-1CA867726018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45A6DF3-CF29-4480-A235-EAE88D65A63C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6FF036-365A-4C15-8E15-0D5BBEBCEA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85E76FF-4E86-4E42-B67E-B11AAE8D30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1A64CEE-7CED-4EB2-A414-6F2D91E824F9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12C571B-47A6-49EB-A29F-678368BAED9F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160B109-845C-4119-BB66-9887B3859A7D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68B7447-FF64-42D9-B3C6-2BDC6F547E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FFF9B71-8653-450D-AFBE-2140D586FB5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0B9E5A-C1DA-445C-A911-721DF98DDCD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5C9A3DC-A478-4469-9359-34A435689F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7DE3299-EED7-4771-A270-F6B02941AD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434422A-5B59-41DC-8E2A-1A8244580E3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A176117-0990-434B-A9D9-B4B9043C544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7D6425E-C84A-462F-98F8-D0AB4FC3AF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13AB68-7321-4AC2-AC60-0F417877D07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E275CCE-D06F-49D0-8A47-372C5040330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D4B374E-EEBC-4A9C-B3B4-B269EC7198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D80A7E6-BBEF-4EF1-B14A-29F26BFCF8E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7BC013-9B50-459D-8B8D-F756514A478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8964C0-675D-4807-B795-4B695A8F84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6911512-51A8-4CE7-A043-425C809EB5F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C15D1E-0EDF-4AD7-90C7-3D8D64E64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8265A2D-2A6A-4301-B59F-8BAD98D9A57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A4907F-2D1D-49D1-882D-119AA5E1183B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A2284-37AB-43F5-98B8-8AB49DB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8ABAA-E2F7-4C89-99ED-2C340220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2EF12-B2CD-4F3C-9F19-A8691540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22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DA6865-0A03-48FA-AD6E-D5BF8FDE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77E8EB-0DA2-40E4-AD12-1CCD0D262D0B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5BFE9F8-907A-4FFC-9FDE-2B51D238C4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BDDC323-8732-4007-BB81-1BE917E3B2FF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08FC40-8403-438D-95CA-E4EDC66192A9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411D218-3FEA-4455-9809-91F029FB55AE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541390F-BE50-4E4E-9DA2-B5F23F1A93D8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B3F094-97B5-48E1-A4DE-8BEED255028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4DBB43-CB34-4881-9445-A7FE131D53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B71F972-027A-47F0-996C-84BFE4574050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C41353D-93C8-43F8-BBDE-7AB6B29EC3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F07B24-CBD8-4F09-81EB-504285F8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27873BB-1D79-4055-801C-BDA0F9A1513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008D42B-2F35-497E-A26D-9AF008619D4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57499-C4D9-4B7D-BADA-38462AA3164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71F2B9-1FFA-4350-9370-B098459A232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8FBAFFC-DC8F-4BB4-B405-E4AAA269AED4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94FCE64-D7A5-411A-8795-932DD39F95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0B4ECFC-FD43-44CF-B7FA-2A8C565140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9DFBC12-1E1D-44DE-9966-BAB05B2466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9BEF096-361C-478B-81EB-37584119BFE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FC81993-CE86-4910-B9CE-B69375BDCE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75613D7-9FB0-4D33-8784-EC059DE019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520AFD9-E849-4F42-99B2-928E6098C29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A200B0B-91CD-4D66-ADFC-9585D28310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DB0C45-30CE-4C85-95C6-FFF4977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DC31604-5F93-436D-A9D2-A48846D4E0D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FF1B965-7DE1-4AE3-B28B-DB6847BC52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D9FB65-4392-4D6A-8ACC-8151F682BFE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B40380C-3493-4AFE-BF13-AE68A8D244B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B21DF1-4859-4991-9C10-F8FA68F41013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54AD212-17DC-4506-AAA0-34A46A0B11C3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B556E7-762B-4E18-A961-A4F7A9E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34823" cy="3020519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118AF-C54D-406D-AABE-AED6576D1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672" y="713677"/>
            <a:ext cx="5304977" cy="5430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205CDEB9-8DED-4711-8140-4C943FC2C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314330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3C3F-6360-4760-9477-C3831A6E2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0330"/>
            <a:ext cx="4434823" cy="2173992"/>
          </a:xfrm>
        </p:spPr>
        <p:txBody>
          <a:bodyPr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2D3B-60EE-4FC5-9ED7-44453008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F831E-9B19-4936-8BC9-F62A9B11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1E1D1-F7A2-40D0-91DA-07468A96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029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BDF0D99C-5D42-41C6-A50C-C4E2D6B2A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F28962D-50BA-43F8-8863-28ECE711D3F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80F5939-D4E0-46FD-9A5A-5D648E381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633D331-78CB-40A1-B167-8185EC5D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12E4B1-E78E-49E7-AA36-374CC1B084E4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7D46340-CBFC-490F-B44E-7AA8FBF58B05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575C26C-3EBD-4AA9-BA4D-2561E295D65D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35DB6BE-E065-4559-BF5C-36B56B379040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DA54272-CD9D-4F68-BBAB-4F0C0C3EC63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002CE8F-9256-4F2C-B474-58873717119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9C9DE9F-4252-401D-913E-B74C9E326F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FE4E69B-534F-4A80-9E1C-798BEE1B079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564E1C-009C-4832-AE8D-E98286693F0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305DF1C-5801-43F2-A8B9-5351369418C0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06E71C8-0783-4E17-9B34-F51231DD2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908F17-2A89-4B0A-A2EA-692390969FE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BE22751-380F-44F9-BEED-0A553CF87BE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7B27910-846F-4E4E-B588-F5B2E026FE9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6E0501E-134E-46D7-984F-3A382B0BB29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90A83974-CBD7-4A69-9D84-2D3BBDE027A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503E931-00D4-4B0C-BC69-49FE5C76651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732A30-BE2F-4D71-BC37-60F7B44591B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C8EB840-DE7D-4E67-989C-F4D8F50E15B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05D2CC2-53CC-487E-A72E-42B1E9B184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3A12D6B-1D60-4F26-8FB9-74AD5B070BD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1895D00-2D63-443C-95A8-5EB6E5EECBF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AC50652-2A56-4382-95D0-971644EE0FA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A50A374-8880-482D-B54F-F74E0D7BE18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C66364D8-CCC7-4AAF-94BC-766EC160D9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A0DC409-26E2-4453-89FD-745EA849BE7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39ED039-D66C-4A5E-AA35-E7A5FA2E64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72C13DC-161E-49CF-96B5-5383AA052AB7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03067-48DA-458C-99F6-9921C19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1442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6862-507E-4F73-890F-3B77BCFA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9" y="2340131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C0BB-AF05-4753-9159-41A16FBFC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3587" y="6215870"/>
            <a:ext cx="3843779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3/28/2022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62F82-EA1A-4B02-8A64-3B44C0D9D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1078" y="236364"/>
            <a:ext cx="4114800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EF32-1CA9-4CDA-8182-2FB0C30A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3649" y="6215870"/>
            <a:ext cx="979151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63BAC6E0-ADAC-40FB-AF53-88FA5F837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6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28" r:id="rId6"/>
    <p:sldLayoutId id="2147483724" r:id="rId7"/>
    <p:sldLayoutId id="2147483725" r:id="rId8"/>
    <p:sldLayoutId id="2147483726" r:id="rId9"/>
    <p:sldLayoutId id="2147483727" r:id="rId10"/>
    <p:sldLayoutId id="214748372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ime.priimek@student.uni-lj.si" TargetMode="External"/><Relationship Id="rId2" Type="http://schemas.openxmlformats.org/officeDocument/2006/relationships/hyperlink" Target="mailto:xxxxxx@student.uni-lj.s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me.priimek@gmail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73122F-D466-4F08-90FA-0038F7AC21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71201FD-B9B8-44FB-827C-2B72B2C61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ED50380-B737-4843-B657-D1F72ECE0E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838A1CE-8855-4800-8759-A56D50C74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60E8BB7-1962-48A1-AE75-138B858ADF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4B998B9-5288-4CE0-B72D-57048D8248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1CCB6E9-345A-4FF8-A88D-3E5CF21D4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1318E85-96B6-461C-8287-F6CA4968C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6BFD751-AAE9-43DB-8D9F-FBD0019E4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A33B7E8-7994-46BB-A708-1BAEAE9A48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E24BAA5-7F61-4495-857C-97EDFC96FD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616A69CD-5F58-4D4E-8784-EF04768B31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AB01CAAA-9CED-4D6E-94EF-252DDFCB7B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46C2E15-6DB9-400F-A463-3A74881199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548849A-5ABA-4068-B1B8-628853773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026C35F-2E6D-487D-B9F7-C4FEC99C2D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C96CD3E-B1D7-4FEB-A4C4-9D2224756E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5504DA9-0960-480F-A0D1-43F798BA50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D211248-4214-4C32-9181-236A50543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C8DA7D9-8888-4AE1-88A9-070E3D39AD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5EF6DF4-75E2-40AE-898D-8439C1A1B8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EB5A874-B7FD-462A-B169-E7FDB5AA6C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E40B800-A1C4-40CF-B676-3714D7BC62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9DC799A-8E1B-473C-8A5C-61A7E6E17B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241FE59-669C-46CE-BD6B-BCC0E38E39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38A03C7-4888-469E-B83E-68A5A252F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949D6E2-575B-4B3B-9200-F89FF6263A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192BECB-21C3-4E10-BA4A-1A40B32FE2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399FED6-669D-4F33-B077-DCABEE44C4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F0A4E8B-1AAA-4226-98A8-D787BCF2A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9842F70-1987-4D9B-A998-AB1CA140F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52A5A85E-17B3-4952-B61F-2F5B41D631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4B1FC6E2-FA10-41E8-AD12-66A1CF9831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Right Triangle 43">
            <a:extLst>
              <a:ext uri="{FF2B5EF4-FFF2-40B4-BE49-F238E27FC236}">
                <a16:creationId xmlns:a16="http://schemas.microsoft.com/office/drawing/2014/main" id="{27D6616B-CA16-4E7A-AD49-69268088A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79642" y="4239706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08B9BD4-D026-4EE8-BD86-E0A44270E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7" y="3956389"/>
            <a:ext cx="8249723" cy="1101251"/>
          </a:xfrm>
        </p:spPr>
        <p:txBody>
          <a:bodyPr anchor="t">
            <a:normAutofit fontScale="90000"/>
          </a:bodyPr>
          <a:lstStyle/>
          <a:p>
            <a:r>
              <a:rPr lang="sl-SI" b="1" dirty="0"/>
              <a:t>Regularni izrazi v C#</a:t>
            </a:r>
            <a:br>
              <a:rPr lang="sl-SI" b="1" dirty="0"/>
            </a:br>
            <a:endParaRPr lang="sl-SI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E70F179-965D-411F-B48B-31E0F07B55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40800" y="5519313"/>
            <a:ext cx="4609244" cy="776946"/>
          </a:xfrm>
        </p:spPr>
        <p:txBody>
          <a:bodyPr anchor="t">
            <a:normAutofit fontScale="85000" lnSpcReduction="20000"/>
          </a:bodyPr>
          <a:lstStyle/>
          <a:p>
            <a:r>
              <a:rPr lang="sl-SI" dirty="0"/>
              <a:t>Hana Kranjec </a:t>
            </a:r>
            <a:r>
              <a:rPr lang="sl-SI" dirty="0" err="1"/>
              <a:t>Kelbel</a:t>
            </a:r>
            <a:endParaRPr lang="sl-SI" dirty="0"/>
          </a:p>
          <a:p>
            <a:r>
              <a:rPr lang="sl-SI" dirty="0"/>
              <a:t>Programiranje 3</a:t>
            </a:r>
          </a:p>
        </p:txBody>
      </p:sp>
      <p:pic>
        <p:nvPicPr>
          <p:cNvPr id="4" name="Picture 3" descr="Hexagonal background with blue neon lights">
            <a:extLst>
              <a:ext uri="{FF2B5EF4-FFF2-40B4-BE49-F238E27FC236}">
                <a16:creationId xmlns:a16="http://schemas.microsoft.com/office/drawing/2014/main" id="{91613006-585C-E761-4EF8-B83DB2E6A2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0487" b="20270"/>
          <a:stretch/>
        </p:blipFill>
        <p:spPr>
          <a:xfrm>
            <a:off x="-6214" y="10"/>
            <a:ext cx="12214825" cy="3383374"/>
          </a:xfrm>
          <a:custGeom>
            <a:avLst/>
            <a:gdLst/>
            <a:ahLst/>
            <a:cxnLst/>
            <a:rect l="l" t="t" r="r" b="b"/>
            <a:pathLst>
              <a:path w="12214825" h="3383384">
                <a:moveTo>
                  <a:pt x="12213819" y="0"/>
                </a:moveTo>
                <a:cubicBezTo>
                  <a:pt x="12213819" y="29107"/>
                  <a:pt x="12214067" y="89770"/>
                  <a:pt x="12214502" y="174101"/>
                </a:cubicBezTo>
                <a:lnTo>
                  <a:pt x="12214825" y="234681"/>
                </a:lnTo>
                <a:lnTo>
                  <a:pt x="12214825" y="2718323"/>
                </a:lnTo>
                <a:lnTo>
                  <a:pt x="11377417" y="2725712"/>
                </a:lnTo>
                <a:cubicBezTo>
                  <a:pt x="7318291" y="2799276"/>
                  <a:pt x="6189525" y="3387660"/>
                  <a:pt x="3246747" y="3383361"/>
                </a:cubicBezTo>
                <a:cubicBezTo>
                  <a:pt x="2493396" y="3382260"/>
                  <a:pt x="1619330" y="3339570"/>
                  <a:pt x="544071" y="3235389"/>
                </a:cubicBezTo>
                <a:lnTo>
                  <a:pt x="19466" y="3181198"/>
                </a:lnTo>
                <a:cubicBezTo>
                  <a:pt x="22117" y="2650999"/>
                  <a:pt x="12840" y="2122787"/>
                  <a:pt x="3563" y="1594575"/>
                </a:cubicBezTo>
                <a:lnTo>
                  <a:pt x="0" y="1239098"/>
                </a:lnTo>
                <a:lnTo>
                  <a:pt x="0" y="7944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44300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9701D9-97E6-4B24-9D8F-DB6687142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310315"/>
            <a:ext cx="10325000" cy="1442463"/>
          </a:xfrm>
        </p:spPr>
        <p:txBody>
          <a:bodyPr/>
          <a:lstStyle/>
          <a:p>
            <a:r>
              <a:rPr lang="sl-SI" dirty="0"/>
              <a:t>razred Match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1FA572E-B90C-418B-8A80-A1E38E46F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6243" y="2423258"/>
            <a:ext cx="10325000" cy="3564436"/>
          </a:xfrm>
        </p:spPr>
        <p:txBody>
          <a:bodyPr/>
          <a:lstStyle/>
          <a:p>
            <a:r>
              <a:rPr lang="sl-SI" dirty="0"/>
              <a:t>Metoda </a:t>
            </a:r>
            <a:r>
              <a:rPr lang="sl-SI" dirty="0" err="1"/>
              <a:t>Regex.Match</a:t>
            </a:r>
            <a:r>
              <a:rPr lang="sl-SI" dirty="0"/>
              <a:t> pregleda prvo ujemanje vzorca v nizu.</a:t>
            </a:r>
          </a:p>
          <a:p>
            <a:r>
              <a:rPr lang="sl-SI" dirty="0"/>
              <a:t>Vsako naslednje ujemanje v nizu preverimo z metodo </a:t>
            </a:r>
            <a:r>
              <a:rPr lang="en-US" dirty="0" err="1"/>
              <a:t>Match.NextMatch</a:t>
            </a:r>
            <a:r>
              <a:rPr lang="sl-SI" dirty="0"/>
              <a:t>.</a:t>
            </a:r>
          </a:p>
          <a:p>
            <a:r>
              <a:rPr lang="sl-SI" dirty="0"/>
              <a:t>Če se vzorec nima ujemanj v nizu, vrne prazen objekt </a:t>
            </a:r>
            <a:r>
              <a:rPr lang="sl-SI" dirty="0" err="1"/>
              <a:t>MatchCollection</a:t>
            </a:r>
            <a:r>
              <a:rPr lang="sl-SI" dirty="0"/>
              <a:t>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31217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7A82320D-0F58-4BF8-8D53-55B5E15575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7888" y="685800"/>
            <a:ext cx="8467725" cy="5486400"/>
          </a:xfrm>
          <a:prstGeom prst="rect">
            <a:avLst/>
          </a:prstGeom>
        </p:spPr>
      </p:pic>
      <p:sp>
        <p:nvSpPr>
          <p:cNvPr id="6" name="Pravokotnik 5">
            <a:extLst>
              <a:ext uri="{FF2B5EF4-FFF2-40B4-BE49-F238E27FC236}">
                <a16:creationId xmlns:a16="http://schemas.microsoft.com/office/drawing/2014/main" id="{5467185C-C36B-4D3F-AA12-0F510891EBFB}"/>
              </a:ext>
            </a:extLst>
          </p:cNvPr>
          <p:cNvSpPr/>
          <p:nvPr/>
        </p:nvSpPr>
        <p:spPr>
          <a:xfrm>
            <a:off x="3364002" y="4402405"/>
            <a:ext cx="525293" cy="25291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ravokotnik 7">
            <a:extLst>
              <a:ext uri="{FF2B5EF4-FFF2-40B4-BE49-F238E27FC236}">
                <a16:creationId xmlns:a16="http://schemas.microsoft.com/office/drawing/2014/main" id="{385F913E-BDE5-4B24-9C59-E8086403A114}"/>
              </a:ext>
            </a:extLst>
          </p:cNvPr>
          <p:cNvSpPr/>
          <p:nvPr/>
        </p:nvSpPr>
        <p:spPr>
          <a:xfrm>
            <a:off x="3364001" y="4941651"/>
            <a:ext cx="525293" cy="25291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Označba mesta vsebine 2">
            <a:extLst>
              <a:ext uri="{FF2B5EF4-FFF2-40B4-BE49-F238E27FC236}">
                <a16:creationId xmlns:a16="http://schemas.microsoft.com/office/drawing/2014/main" id="{48766B1D-63D3-4F5B-82FB-090C9F341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370" y="1377215"/>
            <a:ext cx="10325000" cy="3564436"/>
          </a:xfrm>
        </p:spPr>
        <p:txBody>
          <a:bodyPr/>
          <a:lstStyle/>
          <a:p>
            <a:r>
              <a:rPr lang="sl-SI" dirty="0" err="1"/>
              <a:t>lasnosti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25051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Slika 21">
            <a:extLst>
              <a:ext uri="{FF2B5EF4-FFF2-40B4-BE49-F238E27FC236}">
                <a16:creationId xmlns:a16="http://schemas.microsoft.com/office/drawing/2014/main" id="{5B68409E-2493-4FAB-9817-266F0DE4B8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56" y="2249581"/>
            <a:ext cx="8423985" cy="2377834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3A25E4DA-660D-487C-BEBA-B716B5308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579" y="371475"/>
            <a:ext cx="10325000" cy="749189"/>
          </a:xfrm>
        </p:spPr>
        <p:txBody>
          <a:bodyPr>
            <a:normAutofit fontScale="90000"/>
          </a:bodyPr>
          <a:lstStyle/>
          <a:p>
            <a:r>
              <a:rPr lang="sl-SI" dirty="0"/>
              <a:t>Primer 1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9813834-5D91-4595-AF90-D06963121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304" y="1540031"/>
            <a:ext cx="10325000" cy="3564436"/>
          </a:xfrm>
        </p:spPr>
        <p:txBody>
          <a:bodyPr>
            <a:normAutofit/>
          </a:bodyPr>
          <a:lstStyle/>
          <a:p>
            <a:r>
              <a:rPr lang="sl-SI" dirty="0"/>
              <a:t>Poiščimo ali niz vsebuje vzorec </a:t>
            </a:r>
            <a:r>
              <a:rPr lang="sl-SI" dirty="0" err="1"/>
              <a:t>ab</a:t>
            </a:r>
            <a:r>
              <a:rPr lang="sl-SI" dirty="0"/>
              <a:t>, </a:t>
            </a:r>
            <a:r>
              <a:rPr lang="sl-SI" dirty="0" err="1"/>
              <a:t>aab</a:t>
            </a:r>
            <a:r>
              <a:rPr lang="sl-SI" dirty="0"/>
              <a:t>, </a:t>
            </a:r>
            <a:r>
              <a:rPr lang="sl-SI" dirty="0" err="1"/>
              <a:t>aaab</a:t>
            </a:r>
            <a:r>
              <a:rPr lang="sl-SI" dirty="0"/>
              <a:t>, </a:t>
            </a:r>
            <a:r>
              <a:rPr lang="sl-SI" dirty="0" err="1"/>
              <a:t>aaaab</a:t>
            </a:r>
            <a:r>
              <a:rPr lang="sl-SI" dirty="0"/>
              <a:t>,..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26A99E5A-BA20-40FA-9CCF-8A2D84D55C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6712" y="4781683"/>
            <a:ext cx="5423705" cy="1396079"/>
          </a:xfrm>
          <a:prstGeom prst="rect">
            <a:avLst/>
          </a:prstGeom>
        </p:spPr>
      </p:pic>
      <p:sp>
        <p:nvSpPr>
          <p:cNvPr id="8" name="Pravokotnik 7">
            <a:extLst>
              <a:ext uri="{FF2B5EF4-FFF2-40B4-BE49-F238E27FC236}">
                <a16:creationId xmlns:a16="http://schemas.microsoft.com/office/drawing/2014/main" id="{7602F50E-6371-448A-9764-3E64CA865054}"/>
              </a:ext>
            </a:extLst>
          </p:cNvPr>
          <p:cNvSpPr/>
          <p:nvPr/>
        </p:nvSpPr>
        <p:spPr>
          <a:xfrm>
            <a:off x="2466496" y="2533909"/>
            <a:ext cx="1742534" cy="3333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ravokotnik 10">
            <a:extLst>
              <a:ext uri="{FF2B5EF4-FFF2-40B4-BE49-F238E27FC236}">
                <a16:creationId xmlns:a16="http://schemas.microsoft.com/office/drawing/2014/main" id="{F23091E4-FAFF-4A49-B35F-EFD42CAE9F80}"/>
              </a:ext>
            </a:extLst>
          </p:cNvPr>
          <p:cNvSpPr/>
          <p:nvPr/>
        </p:nvSpPr>
        <p:spPr>
          <a:xfrm>
            <a:off x="739500" y="5041838"/>
            <a:ext cx="3741054" cy="11106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preverimo ali se ena izmed možnosti vzorca znotraj niza</a:t>
            </a:r>
            <a:endParaRPr lang="sl-SI" dirty="0"/>
          </a:p>
        </p:txBody>
      </p:sp>
      <p:cxnSp>
        <p:nvCxnSpPr>
          <p:cNvPr id="10" name="Raven puščični povezovalnik 9">
            <a:extLst>
              <a:ext uri="{FF2B5EF4-FFF2-40B4-BE49-F238E27FC236}">
                <a16:creationId xmlns:a16="http://schemas.microsoft.com/office/drawing/2014/main" id="{D28AFEE1-32C6-4CC1-BA8C-964DE418C502}"/>
              </a:ext>
            </a:extLst>
          </p:cNvPr>
          <p:cNvCxnSpPr>
            <a:cxnSpLocks/>
          </p:cNvCxnSpPr>
          <p:nvPr/>
        </p:nvCxnSpPr>
        <p:spPr>
          <a:xfrm>
            <a:off x="4399848" y="2700596"/>
            <a:ext cx="5262832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ravokotnik 12">
            <a:extLst>
              <a:ext uri="{FF2B5EF4-FFF2-40B4-BE49-F238E27FC236}">
                <a16:creationId xmlns:a16="http://schemas.microsoft.com/office/drawing/2014/main" id="{C5F91BE8-E102-4C5C-AF86-E3C5391668F7}"/>
              </a:ext>
            </a:extLst>
          </p:cNvPr>
          <p:cNvSpPr/>
          <p:nvPr/>
        </p:nvSpPr>
        <p:spPr>
          <a:xfrm>
            <a:off x="2235954" y="3281707"/>
            <a:ext cx="748146" cy="32976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3" name="Pravokotnik 22">
            <a:extLst>
              <a:ext uri="{FF2B5EF4-FFF2-40B4-BE49-F238E27FC236}">
                <a16:creationId xmlns:a16="http://schemas.microsoft.com/office/drawing/2014/main" id="{0EDAD440-A7A3-46DC-BB4A-173865AB6F77}"/>
              </a:ext>
            </a:extLst>
          </p:cNvPr>
          <p:cNvSpPr/>
          <p:nvPr/>
        </p:nvSpPr>
        <p:spPr>
          <a:xfrm>
            <a:off x="9741115" y="2249581"/>
            <a:ext cx="2144263" cy="11106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vzorec sestavljen iz več ponovitev črke a in enkratne ponovitve črke b</a:t>
            </a:r>
            <a:endParaRPr lang="sl-SI" dirty="0"/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74C4BC93-BFA4-4BFD-8C08-3F862D8C9757}"/>
              </a:ext>
            </a:extLst>
          </p:cNvPr>
          <p:cNvSpPr txBox="1"/>
          <p:nvPr/>
        </p:nvSpPr>
        <p:spPr>
          <a:xfrm>
            <a:off x="3452054" y="2551812"/>
            <a:ext cx="242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FF0000"/>
                </a:solidFill>
                <a:highlight>
                  <a:srgbClr val="000000"/>
                </a:highlight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216289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lika 12">
            <a:extLst>
              <a:ext uri="{FF2B5EF4-FFF2-40B4-BE49-F238E27FC236}">
                <a16:creationId xmlns:a16="http://schemas.microsoft.com/office/drawing/2014/main" id="{04452F45-4D8E-4629-8DA1-A8AB0869C2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353" y="2300295"/>
            <a:ext cx="7503675" cy="250122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C14AD0A-4141-44B1-85CF-D5FF094B1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754" y="137569"/>
            <a:ext cx="10325000" cy="815864"/>
          </a:xfrm>
        </p:spPr>
        <p:txBody>
          <a:bodyPr/>
          <a:lstStyle/>
          <a:p>
            <a:r>
              <a:rPr lang="sl-SI" dirty="0"/>
              <a:t>Primer 2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500C487-657A-49AC-BFAB-F48365585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304" y="1534725"/>
            <a:ext cx="10386496" cy="3564436"/>
          </a:xfrm>
        </p:spPr>
        <p:txBody>
          <a:bodyPr/>
          <a:lstStyle/>
          <a:p>
            <a:r>
              <a:rPr lang="sl-SI" dirty="0"/>
              <a:t>Poiščimo ali je v nizu enomestno število.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BCF657A8-D49B-4975-9FDD-9A443EFF1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6197" y="4801520"/>
            <a:ext cx="5641519" cy="1589755"/>
          </a:xfrm>
          <a:prstGeom prst="rect">
            <a:avLst/>
          </a:prstGeom>
        </p:spPr>
      </p:pic>
      <p:sp>
        <p:nvSpPr>
          <p:cNvPr id="8" name="Pravokotnik 7">
            <a:extLst>
              <a:ext uri="{FF2B5EF4-FFF2-40B4-BE49-F238E27FC236}">
                <a16:creationId xmlns:a16="http://schemas.microsoft.com/office/drawing/2014/main" id="{3AAF7802-A7DA-47AE-9674-5041E06C0D3B}"/>
              </a:ext>
            </a:extLst>
          </p:cNvPr>
          <p:cNvSpPr/>
          <p:nvPr/>
        </p:nvSpPr>
        <p:spPr>
          <a:xfrm>
            <a:off x="3089959" y="2617845"/>
            <a:ext cx="1039562" cy="3333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9" name="Raven puščični povezovalnik 8">
            <a:extLst>
              <a:ext uri="{FF2B5EF4-FFF2-40B4-BE49-F238E27FC236}">
                <a16:creationId xmlns:a16="http://schemas.microsoft.com/office/drawing/2014/main" id="{BFBA78A4-724E-4AFB-A1F0-A257F5450159}"/>
              </a:ext>
            </a:extLst>
          </p:cNvPr>
          <p:cNvCxnSpPr>
            <a:cxnSpLocks/>
          </p:cNvCxnSpPr>
          <p:nvPr/>
        </p:nvCxnSpPr>
        <p:spPr>
          <a:xfrm>
            <a:off x="4134135" y="2784532"/>
            <a:ext cx="5236152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ravokotnik 10">
            <a:extLst>
              <a:ext uri="{FF2B5EF4-FFF2-40B4-BE49-F238E27FC236}">
                <a16:creationId xmlns:a16="http://schemas.microsoft.com/office/drawing/2014/main" id="{195BB41A-972A-42EB-9FBA-FFF908459D5D}"/>
              </a:ext>
            </a:extLst>
          </p:cNvPr>
          <p:cNvSpPr/>
          <p:nvPr/>
        </p:nvSpPr>
        <p:spPr>
          <a:xfrm>
            <a:off x="9461433" y="2413707"/>
            <a:ext cx="2144263" cy="7544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vzorec sestavljen iz ene številke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54175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0A61E6A6-ECE6-4959-BE18-2CDFD9CE5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963" y="2171160"/>
            <a:ext cx="8933765" cy="2416415"/>
          </a:xfrm>
          <a:prstGeom prst="rect">
            <a:avLst/>
          </a:prstGeom>
        </p:spPr>
      </p:pic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D6ED09E-6EC4-4172-BD23-065AABBC9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793" y="1300326"/>
            <a:ext cx="10325000" cy="3564436"/>
          </a:xfrm>
        </p:spPr>
        <p:txBody>
          <a:bodyPr/>
          <a:lstStyle/>
          <a:p>
            <a:r>
              <a:rPr lang="sl-SI" dirty="0"/>
              <a:t>Poiščimo ali se stavek znotraj niza začne z veliko začetnico.</a:t>
            </a:r>
          </a:p>
        </p:txBody>
      </p:sp>
      <p:sp>
        <p:nvSpPr>
          <p:cNvPr id="4" name="Naslov 1">
            <a:extLst>
              <a:ext uri="{FF2B5EF4-FFF2-40B4-BE49-F238E27FC236}">
                <a16:creationId xmlns:a16="http://schemas.microsoft.com/office/drawing/2014/main" id="{306CC29A-99E0-4E1F-AF84-EF6DF4D206FA}"/>
              </a:ext>
            </a:extLst>
          </p:cNvPr>
          <p:cNvSpPr txBox="1">
            <a:spLocks/>
          </p:cNvSpPr>
          <p:nvPr/>
        </p:nvSpPr>
        <p:spPr>
          <a:xfrm>
            <a:off x="376754" y="137569"/>
            <a:ext cx="10325000" cy="8158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dirty="0"/>
              <a:t>Primer 3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E22E0667-C508-4BE7-9C88-1694F4444E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3388" y="2333812"/>
            <a:ext cx="2134351" cy="341406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3583A712-336E-4788-9140-8C83FCD43D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4664964" y="2435382"/>
            <a:ext cx="4932171" cy="152541"/>
          </a:xfrm>
          <a:prstGeom prst="rect">
            <a:avLst/>
          </a:prstGeom>
        </p:spPr>
      </p:pic>
      <p:sp>
        <p:nvSpPr>
          <p:cNvPr id="11" name="Pravokotnik 10">
            <a:extLst>
              <a:ext uri="{FF2B5EF4-FFF2-40B4-BE49-F238E27FC236}">
                <a16:creationId xmlns:a16="http://schemas.microsoft.com/office/drawing/2014/main" id="{85F42595-A731-4590-8704-C62F36C43337}"/>
              </a:ext>
            </a:extLst>
          </p:cNvPr>
          <p:cNvSpPr/>
          <p:nvPr/>
        </p:nvSpPr>
        <p:spPr>
          <a:xfrm>
            <a:off x="9659513" y="1872754"/>
            <a:ext cx="1963289" cy="1411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vzorec sestavljen iz velikih črk abecede</a:t>
            </a:r>
            <a:endParaRPr lang="sl-SI" dirty="0"/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1574042D-7DA4-400C-A8BA-EEF90798B4C2}"/>
              </a:ext>
            </a:extLst>
          </p:cNvPr>
          <p:cNvSpPr txBox="1"/>
          <p:nvPr/>
        </p:nvSpPr>
        <p:spPr>
          <a:xfrm>
            <a:off x="9378353" y="3662653"/>
            <a:ext cx="2878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Zanima nas samo prva črka stavka.</a:t>
            </a:r>
          </a:p>
        </p:txBody>
      </p:sp>
      <p:sp>
        <p:nvSpPr>
          <p:cNvPr id="13" name="Pravokotnik 12">
            <a:extLst>
              <a:ext uri="{FF2B5EF4-FFF2-40B4-BE49-F238E27FC236}">
                <a16:creationId xmlns:a16="http://schemas.microsoft.com/office/drawing/2014/main" id="{867EF991-3D9D-4ACC-BA18-FA440F73E2BD}"/>
              </a:ext>
            </a:extLst>
          </p:cNvPr>
          <p:cNvSpPr/>
          <p:nvPr/>
        </p:nvSpPr>
        <p:spPr>
          <a:xfrm>
            <a:off x="9378353" y="3683128"/>
            <a:ext cx="2632673" cy="6053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18" name="Slika 17">
            <a:extLst>
              <a:ext uri="{FF2B5EF4-FFF2-40B4-BE49-F238E27FC236}">
                <a16:creationId xmlns:a16="http://schemas.microsoft.com/office/drawing/2014/main" id="{CD134941-52AD-49C4-90F2-9E7E04EF4A4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5193" r="37228" b="14836"/>
          <a:stretch/>
        </p:blipFill>
        <p:spPr>
          <a:xfrm>
            <a:off x="6289165" y="4726758"/>
            <a:ext cx="4699205" cy="1181848"/>
          </a:xfrm>
          <a:prstGeom prst="rect">
            <a:avLst/>
          </a:prstGeom>
        </p:spPr>
      </p:pic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B6E4F9A5-7847-4007-90E8-17CEB54ECE4F}"/>
              </a:ext>
            </a:extLst>
          </p:cNvPr>
          <p:cNvSpPr txBox="1"/>
          <p:nvPr/>
        </p:nvSpPr>
        <p:spPr>
          <a:xfrm>
            <a:off x="1135357" y="6077064"/>
            <a:ext cx="64535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dirty="0">
                <a:highlight>
                  <a:srgbClr val="FF0000"/>
                </a:highlight>
              </a:rPr>
              <a:t>Kaj pa če bi želeli popraviti stavek?</a:t>
            </a:r>
          </a:p>
        </p:txBody>
      </p:sp>
    </p:spTree>
    <p:extLst>
      <p:ext uri="{BB962C8B-B14F-4D97-AF65-F5344CB8AC3E}">
        <p14:creationId xmlns:p14="http://schemas.microsoft.com/office/powerpoint/2010/main" val="568582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C9B3AFA-3F4A-4A63-86A3-CFDA9A9A9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706" y="1772094"/>
            <a:ext cx="10325000" cy="4277724"/>
          </a:xfrm>
        </p:spPr>
        <p:txBody>
          <a:bodyPr/>
          <a:lstStyle/>
          <a:p>
            <a:pPr marL="0" indent="0">
              <a:buNone/>
            </a:pPr>
            <a:endParaRPr lang="sl-SI" dirty="0"/>
          </a:p>
          <a:p>
            <a:r>
              <a:rPr lang="sl-SI" dirty="0"/>
              <a:t>V nizu zamenja znake, ki se ujemajo z vzorcem z navedenim nadomestnim nizom.</a:t>
            </a:r>
          </a:p>
          <a:p>
            <a:r>
              <a:rPr lang="sl-SI" b="1" dirty="0" err="1"/>
              <a:t>Regex.Repalce</a:t>
            </a:r>
            <a:r>
              <a:rPr lang="sl-SI" b="1" dirty="0"/>
              <a:t>(</a:t>
            </a:r>
            <a:r>
              <a:rPr lang="sl-SI" b="1" dirty="0" err="1"/>
              <a:t>niz,vzorec,novNiz</a:t>
            </a:r>
            <a:r>
              <a:rPr lang="sl-SI" b="1" dirty="0"/>
              <a:t>)   </a:t>
            </a:r>
            <a:r>
              <a:rPr lang="sl-SI" dirty="0"/>
              <a:t>- ena izmed možnosti</a:t>
            </a:r>
          </a:p>
          <a:p>
            <a:pPr marL="0" indent="0">
              <a:buNone/>
            </a:pPr>
            <a:r>
              <a:rPr lang="sl-SI" dirty="0"/>
              <a:t>                  - parametri : </a:t>
            </a:r>
            <a:r>
              <a:rPr lang="sl-SI" dirty="0" err="1"/>
              <a:t>string</a:t>
            </a:r>
            <a:r>
              <a:rPr lang="sl-SI" dirty="0"/>
              <a:t> niz ; vzorec ; </a:t>
            </a:r>
            <a:r>
              <a:rPr lang="sl-SI" dirty="0" err="1"/>
              <a:t>nadomestniNiz</a:t>
            </a:r>
            <a:endParaRPr lang="sl-SI" dirty="0"/>
          </a:p>
          <a:p>
            <a:pPr marL="0" indent="0">
              <a:buNone/>
            </a:pPr>
            <a:r>
              <a:rPr lang="sl-SI" dirty="0"/>
              <a:t>                  - rezultat : </a:t>
            </a:r>
            <a:r>
              <a:rPr lang="sl-SI" dirty="0" err="1"/>
              <a:t>string</a:t>
            </a:r>
            <a:r>
              <a:rPr lang="sl-SI" dirty="0"/>
              <a:t> </a:t>
            </a:r>
            <a:r>
              <a:rPr lang="sl-SI" dirty="0" err="1"/>
              <a:t>popravljenNiz</a:t>
            </a:r>
            <a:endParaRPr lang="sl-SI" dirty="0"/>
          </a:p>
        </p:txBody>
      </p:sp>
      <p:sp>
        <p:nvSpPr>
          <p:cNvPr id="8" name="Naslov 1">
            <a:extLst>
              <a:ext uri="{FF2B5EF4-FFF2-40B4-BE49-F238E27FC236}">
                <a16:creationId xmlns:a16="http://schemas.microsoft.com/office/drawing/2014/main" id="{D765D228-679A-43D6-B328-F2A5D9345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215" y="822880"/>
            <a:ext cx="10325000" cy="949214"/>
          </a:xfrm>
        </p:spPr>
        <p:txBody>
          <a:bodyPr/>
          <a:lstStyle/>
          <a:p>
            <a:r>
              <a:rPr lang="sl-SI" dirty="0"/>
              <a:t>metoda </a:t>
            </a:r>
            <a:r>
              <a:rPr lang="sl-SI" dirty="0" err="1"/>
              <a:t>Regex.Repalce</a:t>
            </a:r>
            <a:r>
              <a:rPr lang="sl-SI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4647743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448CF669-FF6C-420A-B958-6E53CB67C9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2219" y="362975"/>
            <a:ext cx="7320915" cy="6132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887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04931F52-E407-46FB-8E23-8281C184EE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507" y="743563"/>
            <a:ext cx="8847231" cy="3725702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25E25C6E-F6FC-4874-9F7E-3F5092040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7625" y="4469265"/>
            <a:ext cx="6973944" cy="1295400"/>
          </a:xfrm>
          <a:prstGeom prst="rect">
            <a:avLst/>
          </a:prstGeom>
        </p:spPr>
      </p:pic>
      <p:cxnSp>
        <p:nvCxnSpPr>
          <p:cNvPr id="10" name="Raven puščični povezovalnik 9">
            <a:extLst>
              <a:ext uri="{FF2B5EF4-FFF2-40B4-BE49-F238E27FC236}">
                <a16:creationId xmlns:a16="http://schemas.microsoft.com/office/drawing/2014/main" id="{38171783-93C0-4E96-AAA4-AA8AE0333531}"/>
              </a:ext>
            </a:extLst>
          </p:cNvPr>
          <p:cNvCxnSpPr>
            <a:cxnSpLocks/>
          </p:cNvCxnSpPr>
          <p:nvPr/>
        </p:nvCxnSpPr>
        <p:spPr>
          <a:xfrm flipV="1">
            <a:off x="9087685" y="3036935"/>
            <a:ext cx="445124" cy="45434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Slika 15">
            <a:extLst>
              <a:ext uri="{FF2B5EF4-FFF2-40B4-BE49-F238E27FC236}">
                <a16:creationId xmlns:a16="http://schemas.microsoft.com/office/drawing/2014/main" id="{DA80004A-A2EC-4DDD-A9AC-6DB3C50499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8723" y="3429000"/>
            <a:ext cx="4616985" cy="341406"/>
          </a:xfrm>
          <a:prstGeom prst="rect">
            <a:avLst/>
          </a:prstGeom>
        </p:spPr>
      </p:pic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758ACF61-C311-4ECD-B857-5DAFD9185D0F}"/>
              </a:ext>
            </a:extLst>
          </p:cNvPr>
          <p:cNvSpPr txBox="1"/>
          <p:nvPr/>
        </p:nvSpPr>
        <p:spPr>
          <a:xfrm>
            <a:off x="9655557" y="2475622"/>
            <a:ext cx="25641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niz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vzorec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err="1"/>
              <a:t>nadomestniNiz</a:t>
            </a:r>
            <a:endParaRPr lang="sl-S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Začetna črka v nizu postane velika.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  <a:p>
            <a:endParaRPr lang="sl-SI" dirty="0"/>
          </a:p>
        </p:txBody>
      </p:sp>
      <p:sp>
        <p:nvSpPr>
          <p:cNvPr id="22" name="Pravokotnik 21">
            <a:extLst>
              <a:ext uri="{FF2B5EF4-FFF2-40B4-BE49-F238E27FC236}">
                <a16:creationId xmlns:a16="http://schemas.microsoft.com/office/drawing/2014/main" id="{DBAA26B9-9FB0-4196-AE66-D853A104FD29}"/>
              </a:ext>
            </a:extLst>
          </p:cNvPr>
          <p:cNvSpPr/>
          <p:nvPr/>
        </p:nvSpPr>
        <p:spPr>
          <a:xfrm>
            <a:off x="9570651" y="2210443"/>
            <a:ext cx="2564146" cy="21072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37727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>
            <a:extLst>
              <a:ext uri="{FF2B5EF4-FFF2-40B4-BE49-F238E27FC236}">
                <a16:creationId xmlns:a16="http://schemas.microsoft.com/office/drawing/2014/main" id="{9D348494-B88D-4138-AD7E-DD5FC5140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0693" y="162938"/>
            <a:ext cx="7461857" cy="3178513"/>
          </a:xfrm>
          <a:prstGeom prst="rect">
            <a:avLst/>
          </a:prstGeom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D74349EE-4594-49C5-9341-2F21DA57C46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9860"/>
          <a:stretch/>
        </p:blipFill>
        <p:spPr>
          <a:xfrm>
            <a:off x="1739425" y="3171217"/>
            <a:ext cx="7284392" cy="3686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3689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A03B06DA-1EEC-4946-BCBB-E2E8328BC2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398" y="2083593"/>
            <a:ext cx="7266561" cy="2690813"/>
          </a:xfrm>
          <a:prstGeom prst="rect">
            <a:avLst/>
          </a:prstGeom>
        </p:spPr>
      </p:pic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E9E9EA69-C29A-423E-9181-9FE70CCBAEF6}"/>
              </a:ext>
            </a:extLst>
          </p:cNvPr>
          <p:cNvSpPr txBox="1"/>
          <p:nvPr/>
        </p:nvSpPr>
        <p:spPr>
          <a:xfrm>
            <a:off x="581891" y="1322401"/>
            <a:ext cx="10861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Uporabno:  Izloči odvečne presledke iz niza</a:t>
            </a:r>
          </a:p>
          <a:p>
            <a:r>
              <a:rPr lang="sl-SI" dirty="0"/>
              <a:t>     </a:t>
            </a:r>
          </a:p>
        </p:txBody>
      </p:sp>
      <p:sp>
        <p:nvSpPr>
          <p:cNvPr id="4" name="Pravokotnik 3">
            <a:extLst>
              <a:ext uri="{FF2B5EF4-FFF2-40B4-BE49-F238E27FC236}">
                <a16:creationId xmlns:a16="http://schemas.microsoft.com/office/drawing/2014/main" id="{D2E9ACAF-EA4C-4FCC-B6EF-F5B7E8EA2BE3}"/>
              </a:ext>
            </a:extLst>
          </p:cNvPr>
          <p:cNvSpPr/>
          <p:nvPr/>
        </p:nvSpPr>
        <p:spPr>
          <a:xfrm>
            <a:off x="5643418" y="3428999"/>
            <a:ext cx="840509" cy="3948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7" name="Raven puščični povezovalnik 6">
            <a:extLst>
              <a:ext uri="{FF2B5EF4-FFF2-40B4-BE49-F238E27FC236}">
                <a16:creationId xmlns:a16="http://schemas.microsoft.com/office/drawing/2014/main" id="{024F9A2E-02D3-44B0-AAF7-6BA582E3AF7F}"/>
              </a:ext>
            </a:extLst>
          </p:cNvPr>
          <p:cNvCxnSpPr/>
          <p:nvPr/>
        </p:nvCxnSpPr>
        <p:spPr>
          <a:xfrm flipV="1">
            <a:off x="6483927" y="2272145"/>
            <a:ext cx="2604655" cy="13023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0E8B4348-8CCA-4F65-89AD-A0DA49FE70E1}"/>
              </a:ext>
            </a:extLst>
          </p:cNvPr>
          <p:cNvSpPr txBox="1"/>
          <p:nvPr/>
        </p:nvSpPr>
        <p:spPr>
          <a:xfrm>
            <a:off x="9162473" y="1834211"/>
            <a:ext cx="27154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Vzorec: znak za presledek \s se ponovi le enkrat</a:t>
            </a:r>
          </a:p>
        </p:txBody>
      </p:sp>
      <p:sp>
        <p:nvSpPr>
          <p:cNvPr id="11" name="Pravokotnik 10">
            <a:extLst>
              <a:ext uri="{FF2B5EF4-FFF2-40B4-BE49-F238E27FC236}">
                <a16:creationId xmlns:a16="http://schemas.microsoft.com/office/drawing/2014/main" id="{79BF986B-1ECE-4024-A890-431C0D828914}"/>
              </a:ext>
            </a:extLst>
          </p:cNvPr>
          <p:cNvSpPr/>
          <p:nvPr/>
        </p:nvSpPr>
        <p:spPr>
          <a:xfrm>
            <a:off x="6740813" y="3428999"/>
            <a:ext cx="372629" cy="3948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2" name="Raven puščični povezovalnik 11">
            <a:extLst>
              <a:ext uri="{FF2B5EF4-FFF2-40B4-BE49-F238E27FC236}">
                <a16:creationId xmlns:a16="http://schemas.microsoft.com/office/drawing/2014/main" id="{2ED36A8C-831C-491F-A5D1-1B76EA71C29B}"/>
              </a:ext>
            </a:extLst>
          </p:cNvPr>
          <p:cNvCxnSpPr>
            <a:cxnSpLocks/>
          </p:cNvCxnSpPr>
          <p:nvPr/>
        </p:nvCxnSpPr>
        <p:spPr>
          <a:xfrm>
            <a:off x="7113442" y="3689334"/>
            <a:ext cx="2279940" cy="8364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4B6BFB15-4E58-469F-8E33-0AFCCF933A9A}"/>
              </a:ext>
            </a:extLst>
          </p:cNvPr>
          <p:cNvSpPr txBox="1"/>
          <p:nvPr/>
        </p:nvSpPr>
        <p:spPr>
          <a:xfrm>
            <a:off x="9670472" y="4468001"/>
            <a:ext cx="23460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 nov niz se prepiše niz z enojnimi presledki.</a:t>
            </a:r>
          </a:p>
        </p:txBody>
      </p:sp>
      <p:sp>
        <p:nvSpPr>
          <p:cNvPr id="15" name="Pravokotnik 14">
            <a:extLst>
              <a:ext uri="{FF2B5EF4-FFF2-40B4-BE49-F238E27FC236}">
                <a16:creationId xmlns:a16="http://schemas.microsoft.com/office/drawing/2014/main" id="{A7DE34EE-960C-43EA-94D5-79E652A9FE45}"/>
              </a:ext>
            </a:extLst>
          </p:cNvPr>
          <p:cNvSpPr/>
          <p:nvPr/>
        </p:nvSpPr>
        <p:spPr>
          <a:xfrm>
            <a:off x="9162473" y="1834211"/>
            <a:ext cx="2715491" cy="10663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Pravokotnik 15">
            <a:extLst>
              <a:ext uri="{FF2B5EF4-FFF2-40B4-BE49-F238E27FC236}">
                <a16:creationId xmlns:a16="http://schemas.microsoft.com/office/drawing/2014/main" id="{D00E5063-0AC5-4D9C-8737-2B17324C1062}"/>
              </a:ext>
            </a:extLst>
          </p:cNvPr>
          <p:cNvSpPr/>
          <p:nvPr/>
        </p:nvSpPr>
        <p:spPr>
          <a:xfrm>
            <a:off x="9531927" y="4396509"/>
            <a:ext cx="2429164" cy="10663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6446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A5D860B-CB34-4B9E-9F83-92993DAB9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679" y="1462676"/>
            <a:ext cx="10325000" cy="3564436"/>
          </a:xfrm>
        </p:spPr>
        <p:txBody>
          <a:bodyPr/>
          <a:lstStyle/>
          <a:p>
            <a:pPr lvl="1"/>
            <a:r>
              <a:rPr lang="sl-SI" b="1" dirty="0"/>
              <a:t>Regularni izraz </a:t>
            </a:r>
            <a:r>
              <a:rPr lang="sl-SI" dirty="0"/>
              <a:t>je vzorec, ki se uporablja za razčlenitev in preverjanje, ali se dano vhodno besedilo ujema z danim vzorcem ali ne.  </a:t>
            </a:r>
          </a:p>
          <a:p>
            <a:pPr lvl="1"/>
            <a:r>
              <a:rPr lang="sl-SI" dirty="0"/>
              <a:t>Vzorci so lahko sestavljeni iz poljubnih znakov. </a:t>
            </a:r>
          </a:p>
          <a:p>
            <a:pPr lvl="1"/>
            <a:r>
              <a:rPr lang="sl-SI" dirty="0"/>
              <a:t>Znaki znotraj vzorca opisujejo celotni niz ali pa del niza.</a:t>
            </a: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364736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1EECA5-B89B-4F93-B604-F43548A7C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187" y="877454"/>
            <a:ext cx="10325000" cy="773723"/>
          </a:xfrm>
        </p:spPr>
        <p:txBody>
          <a:bodyPr/>
          <a:lstStyle/>
          <a:p>
            <a:r>
              <a:rPr lang="sl-SI" dirty="0"/>
              <a:t>Primer : veljavna mobilna številka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CECF219-644C-42D9-9AAC-FBA8096D2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728" y="2176785"/>
            <a:ext cx="10325000" cy="3564436"/>
          </a:xfrm>
        </p:spPr>
        <p:txBody>
          <a:bodyPr/>
          <a:lstStyle/>
          <a:p>
            <a:r>
              <a:rPr lang="sl-SI" dirty="0"/>
              <a:t>Vhodni podatki: telefonska številka</a:t>
            </a:r>
          </a:p>
          <a:p>
            <a:r>
              <a:rPr lang="sl-SI" dirty="0"/>
              <a:t>Izhodni: </a:t>
            </a:r>
            <a:r>
              <a:rPr lang="sl-SI" dirty="0" err="1"/>
              <a:t>true</a:t>
            </a:r>
            <a:r>
              <a:rPr lang="sl-SI" dirty="0"/>
              <a:t>/</a:t>
            </a:r>
            <a:r>
              <a:rPr lang="sl-SI" dirty="0" err="1"/>
              <a:t>false</a:t>
            </a:r>
            <a:endParaRPr lang="sl-SI" dirty="0"/>
          </a:p>
          <a:p>
            <a:r>
              <a:rPr lang="sl-SI" dirty="0"/>
              <a:t>Iščemo številko </a:t>
            </a:r>
            <a:r>
              <a:rPr lang="sl-SI" dirty="0" err="1"/>
              <a:t>obilke</a:t>
            </a:r>
            <a:r>
              <a:rPr lang="sl-SI" dirty="0"/>
              <a:t> : +386 xx xxx </a:t>
            </a:r>
            <a:r>
              <a:rPr lang="sl-SI" dirty="0" err="1"/>
              <a:t>xxx</a:t>
            </a:r>
            <a:r>
              <a:rPr lang="sl-SI" dirty="0"/>
              <a:t> | 0xx xxx </a:t>
            </a:r>
            <a:r>
              <a:rPr lang="sl-SI" dirty="0" err="1"/>
              <a:t>xxx</a:t>
            </a:r>
            <a:r>
              <a:rPr lang="sl-SI" dirty="0"/>
              <a:t>  | 0xxxxxxxx  | 0xx-xxx-xxx</a:t>
            </a:r>
          </a:p>
          <a:p>
            <a:endParaRPr lang="sl-SI" dirty="0"/>
          </a:p>
        </p:txBody>
      </p:sp>
      <p:sp>
        <p:nvSpPr>
          <p:cNvPr id="4" name="Pravokotnik 3">
            <a:extLst>
              <a:ext uri="{FF2B5EF4-FFF2-40B4-BE49-F238E27FC236}">
                <a16:creationId xmlns:a16="http://schemas.microsoft.com/office/drawing/2014/main" id="{66B5F674-B2BC-411C-8C4D-4EAA0A2269AF}"/>
              </a:ext>
            </a:extLst>
          </p:cNvPr>
          <p:cNvSpPr/>
          <p:nvPr/>
        </p:nvSpPr>
        <p:spPr>
          <a:xfrm>
            <a:off x="4752109" y="3188855"/>
            <a:ext cx="323273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6" name="Raven puščični povezovalnik 5">
            <a:extLst>
              <a:ext uri="{FF2B5EF4-FFF2-40B4-BE49-F238E27FC236}">
                <a16:creationId xmlns:a16="http://schemas.microsoft.com/office/drawing/2014/main" id="{56593D37-1506-43C3-98FB-1C5F35091A1E}"/>
              </a:ext>
            </a:extLst>
          </p:cNvPr>
          <p:cNvCxnSpPr>
            <a:cxnSpLocks/>
          </p:cNvCxnSpPr>
          <p:nvPr/>
        </p:nvCxnSpPr>
        <p:spPr>
          <a:xfrm>
            <a:off x="4913745" y="3510994"/>
            <a:ext cx="1196799" cy="85503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avokotnik 6">
            <a:extLst>
              <a:ext uri="{FF2B5EF4-FFF2-40B4-BE49-F238E27FC236}">
                <a16:creationId xmlns:a16="http://schemas.microsoft.com/office/drawing/2014/main" id="{77B7F870-060E-49BB-9184-221B63EC66E5}"/>
              </a:ext>
            </a:extLst>
          </p:cNvPr>
          <p:cNvSpPr/>
          <p:nvPr/>
        </p:nvSpPr>
        <p:spPr>
          <a:xfrm>
            <a:off x="5061528" y="4441669"/>
            <a:ext cx="2364509" cy="480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9A9C8911-1A74-4BE5-9CD8-05C034F26267}"/>
              </a:ext>
            </a:extLst>
          </p:cNvPr>
          <p:cNvSpPr txBox="1"/>
          <p:nvPr/>
        </p:nvSpPr>
        <p:spPr>
          <a:xfrm>
            <a:off x="4992254" y="4490160"/>
            <a:ext cx="2613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{40,30,31,41,70, 68,51} </a:t>
            </a:r>
          </a:p>
        </p:txBody>
      </p:sp>
      <p:sp>
        <p:nvSpPr>
          <p:cNvPr id="9" name="Pravokotnik 8">
            <a:extLst>
              <a:ext uri="{FF2B5EF4-FFF2-40B4-BE49-F238E27FC236}">
                <a16:creationId xmlns:a16="http://schemas.microsoft.com/office/drawing/2014/main" id="{5023FB5A-4871-4A16-B23B-C7999CBD17B7}"/>
              </a:ext>
            </a:extLst>
          </p:cNvPr>
          <p:cNvSpPr/>
          <p:nvPr/>
        </p:nvSpPr>
        <p:spPr>
          <a:xfrm>
            <a:off x="6308470" y="3140364"/>
            <a:ext cx="323273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ravokotnik 9">
            <a:extLst>
              <a:ext uri="{FF2B5EF4-FFF2-40B4-BE49-F238E27FC236}">
                <a16:creationId xmlns:a16="http://schemas.microsoft.com/office/drawing/2014/main" id="{3B10DC22-D600-48EF-93B2-664B80A3FA29}"/>
              </a:ext>
            </a:extLst>
          </p:cNvPr>
          <p:cNvSpPr/>
          <p:nvPr/>
        </p:nvSpPr>
        <p:spPr>
          <a:xfrm>
            <a:off x="7833710" y="3175001"/>
            <a:ext cx="235459" cy="2874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ravokotnik 10">
            <a:extLst>
              <a:ext uri="{FF2B5EF4-FFF2-40B4-BE49-F238E27FC236}">
                <a16:creationId xmlns:a16="http://schemas.microsoft.com/office/drawing/2014/main" id="{742A1C13-4F34-40A4-9588-2FEC6F1DB413}"/>
              </a:ext>
            </a:extLst>
          </p:cNvPr>
          <p:cNvSpPr/>
          <p:nvPr/>
        </p:nvSpPr>
        <p:spPr>
          <a:xfrm>
            <a:off x="9290985" y="3188855"/>
            <a:ext cx="235459" cy="273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3" name="Raven puščični povezovalnik 12">
            <a:extLst>
              <a:ext uri="{FF2B5EF4-FFF2-40B4-BE49-F238E27FC236}">
                <a16:creationId xmlns:a16="http://schemas.microsoft.com/office/drawing/2014/main" id="{3133BF30-6600-481C-A763-8FE06721700C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6295644" y="3445164"/>
            <a:ext cx="174463" cy="92059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puščični povezovalnik 15">
            <a:extLst>
              <a:ext uri="{FF2B5EF4-FFF2-40B4-BE49-F238E27FC236}">
                <a16:creationId xmlns:a16="http://schemas.microsoft.com/office/drawing/2014/main" id="{50245FD3-466B-4904-9E36-6B8E7A5BA7C2}"/>
              </a:ext>
            </a:extLst>
          </p:cNvPr>
          <p:cNvCxnSpPr>
            <a:cxnSpLocks/>
          </p:cNvCxnSpPr>
          <p:nvPr/>
        </p:nvCxnSpPr>
        <p:spPr>
          <a:xfrm flipH="1">
            <a:off x="6456668" y="3452092"/>
            <a:ext cx="1494772" cy="93729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puščični povezovalnik 18">
            <a:extLst>
              <a:ext uri="{FF2B5EF4-FFF2-40B4-BE49-F238E27FC236}">
                <a16:creationId xmlns:a16="http://schemas.microsoft.com/office/drawing/2014/main" id="{269AB9EF-3176-4593-A92A-4A978E35E18B}"/>
              </a:ext>
            </a:extLst>
          </p:cNvPr>
          <p:cNvCxnSpPr>
            <a:cxnSpLocks/>
          </p:cNvCxnSpPr>
          <p:nvPr/>
        </p:nvCxnSpPr>
        <p:spPr>
          <a:xfrm flipH="1">
            <a:off x="6631743" y="3469410"/>
            <a:ext cx="2710906" cy="91997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ravokotnik 21">
            <a:extLst>
              <a:ext uri="{FF2B5EF4-FFF2-40B4-BE49-F238E27FC236}">
                <a16:creationId xmlns:a16="http://schemas.microsoft.com/office/drawing/2014/main" id="{59A2EC49-950C-474A-9F43-F03FEC63FB46}"/>
              </a:ext>
            </a:extLst>
          </p:cNvPr>
          <p:cNvSpPr/>
          <p:nvPr/>
        </p:nvSpPr>
        <p:spPr>
          <a:xfrm>
            <a:off x="8438688" y="4441798"/>
            <a:ext cx="701896" cy="480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489E6E41-0B63-49E3-A339-7233047A6781}"/>
              </a:ext>
            </a:extLst>
          </p:cNvPr>
          <p:cNvSpPr txBox="1"/>
          <p:nvPr/>
        </p:nvSpPr>
        <p:spPr>
          <a:xfrm>
            <a:off x="8474360" y="4501168"/>
            <a:ext cx="701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[0,9]</a:t>
            </a:r>
          </a:p>
        </p:txBody>
      </p:sp>
      <p:sp>
        <p:nvSpPr>
          <p:cNvPr id="24" name="Pravokotnik 23">
            <a:extLst>
              <a:ext uri="{FF2B5EF4-FFF2-40B4-BE49-F238E27FC236}">
                <a16:creationId xmlns:a16="http://schemas.microsoft.com/office/drawing/2014/main" id="{797A36FC-E425-4D7E-BF41-8790A1635A2F}"/>
              </a:ext>
            </a:extLst>
          </p:cNvPr>
          <p:cNvSpPr/>
          <p:nvPr/>
        </p:nvSpPr>
        <p:spPr>
          <a:xfrm>
            <a:off x="5138795" y="3197525"/>
            <a:ext cx="796674" cy="3048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6" name="Pravokotnik 25">
            <a:extLst>
              <a:ext uri="{FF2B5EF4-FFF2-40B4-BE49-F238E27FC236}">
                <a16:creationId xmlns:a16="http://schemas.microsoft.com/office/drawing/2014/main" id="{F246F7FE-388D-47E7-9FFB-20D066014D07}"/>
              </a:ext>
            </a:extLst>
          </p:cNvPr>
          <p:cNvSpPr/>
          <p:nvPr/>
        </p:nvSpPr>
        <p:spPr>
          <a:xfrm>
            <a:off x="6670320" y="3147292"/>
            <a:ext cx="848079" cy="3048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7" name="Pravokotnik 26">
            <a:extLst>
              <a:ext uri="{FF2B5EF4-FFF2-40B4-BE49-F238E27FC236}">
                <a16:creationId xmlns:a16="http://schemas.microsoft.com/office/drawing/2014/main" id="{1543013F-7A40-4D7A-99E8-00217A2259E1}"/>
              </a:ext>
            </a:extLst>
          </p:cNvPr>
          <p:cNvSpPr/>
          <p:nvPr/>
        </p:nvSpPr>
        <p:spPr>
          <a:xfrm>
            <a:off x="8092190" y="3155951"/>
            <a:ext cx="796674" cy="3048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8" name="Pravokotnik 27">
            <a:extLst>
              <a:ext uri="{FF2B5EF4-FFF2-40B4-BE49-F238E27FC236}">
                <a16:creationId xmlns:a16="http://schemas.microsoft.com/office/drawing/2014/main" id="{982BA0D4-FAAB-4D41-989C-C00D5887DF80}"/>
              </a:ext>
            </a:extLst>
          </p:cNvPr>
          <p:cNvSpPr/>
          <p:nvPr/>
        </p:nvSpPr>
        <p:spPr>
          <a:xfrm>
            <a:off x="9631728" y="3175001"/>
            <a:ext cx="866671" cy="3048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29" name="Raven puščični povezovalnik 28">
            <a:extLst>
              <a:ext uri="{FF2B5EF4-FFF2-40B4-BE49-F238E27FC236}">
                <a16:creationId xmlns:a16="http://schemas.microsoft.com/office/drawing/2014/main" id="{04EE692F-5D5F-46AF-9A0A-6E78790616E2}"/>
              </a:ext>
            </a:extLst>
          </p:cNvPr>
          <p:cNvCxnSpPr>
            <a:cxnSpLocks/>
            <a:stCxn id="28" idx="2"/>
          </p:cNvCxnSpPr>
          <p:nvPr/>
        </p:nvCxnSpPr>
        <p:spPr>
          <a:xfrm flipH="1">
            <a:off x="8835403" y="3479801"/>
            <a:ext cx="1229661" cy="928814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en puščični povezovalnik 30">
            <a:extLst>
              <a:ext uri="{FF2B5EF4-FFF2-40B4-BE49-F238E27FC236}">
                <a16:creationId xmlns:a16="http://schemas.microsoft.com/office/drawing/2014/main" id="{08F09862-3A23-487A-B37C-78B6FC66A7B1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8431031" y="3467061"/>
            <a:ext cx="358605" cy="974737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ven puščični povezovalnik 32">
            <a:extLst>
              <a:ext uri="{FF2B5EF4-FFF2-40B4-BE49-F238E27FC236}">
                <a16:creationId xmlns:a16="http://schemas.microsoft.com/office/drawing/2014/main" id="{25B95E86-0A25-4A93-B569-DA3CBED473FF}"/>
              </a:ext>
            </a:extLst>
          </p:cNvPr>
          <p:cNvCxnSpPr>
            <a:cxnSpLocks/>
            <a:stCxn id="26" idx="2"/>
          </p:cNvCxnSpPr>
          <p:nvPr/>
        </p:nvCxnSpPr>
        <p:spPr>
          <a:xfrm>
            <a:off x="7094360" y="3452092"/>
            <a:ext cx="1563837" cy="930675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ven puščični povezovalnik 35">
            <a:extLst>
              <a:ext uri="{FF2B5EF4-FFF2-40B4-BE49-F238E27FC236}">
                <a16:creationId xmlns:a16="http://schemas.microsoft.com/office/drawing/2014/main" id="{04D3B4B3-21B1-4CAE-A8E6-6C50051E346B}"/>
              </a:ext>
            </a:extLst>
          </p:cNvPr>
          <p:cNvCxnSpPr>
            <a:cxnSpLocks/>
          </p:cNvCxnSpPr>
          <p:nvPr/>
        </p:nvCxnSpPr>
        <p:spPr>
          <a:xfrm>
            <a:off x="5537132" y="3510994"/>
            <a:ext cx="2976828" cy="855033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43763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6CB038B-72C5-4DEF-BA20-C2D2A6B65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4395" y="1250240"/>
            <a:ext cx="10325000" cy="3564436"/>
          </a:xfrm>
        </p:spPr>
        <p:txBody>
          <a:bodyPr/>
          <a:lstStyle/>
          <a:p>
            <a:r>
              <a:rPr lang="sl-SI" dirty="0"/>
              <a:t>Sestavimo vzorec iz treh možnosti in jih ločimo z znakom |</a:t>
            </a:r>
          </a:p>
          <a:p>
            <a:endParaRPr lang="sl-SI" dirty="0"/>
          </a:p>
        </p:txBody>
      </p:sp>
      <p:graphicFrame>
        <p:nvGraphicFramePr>
          <p:cNvPr id="5" name="Tabela 5">
            <a:extLst>
              <a:ext uri="{FF2B5EF4-FFF2-40B4-BE49-F238E27FC236}">
                <a16:creationId xmlns:a16="http://schemas.microsoft.com/office/drawing/2014/main" id="{326E1D00-B7A8-419D-9446-56A8CE02FA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272360"/>
              </p:ext>
            </p:extLst>
          </p:nvPr>
        </p:nvGraphicFramePr>
        <p:xfrm>
          <a:off x="737260" y="2431590"/>
          <a:ext cx="10411031" cy="1994819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993069">
                  <a:extLst>
                    <a:ext uri="{9D8B030D-6E8A-4147-A177-3AD203B41FA5}">
                      <a16:colId xmlns:a16="http://schemas.microsoft.com/office/drawing/2014/main" val="421439550"/>
                    </a:ext>
                  </a:extLst>
                </a:gridCol>
                <a:gridCol w="6417962">
                  <a:extLst>
                    <a:ext uri="{9D8B030D-6E8A-4147-A177-3AD203B41FA5}">
                      <a16:colId xmlns:a16="http://schemas.microsoft.com/office/drawing/2014/main" val="4123375312"/>
                    </a:ext>
                  </a:extLst>
                </a:gridCol>
              </a:tblGrid>
              <a:tr h="412224">
                <a:tc>
                  <a:txBody>
                    <a:bodyPr/>
                    <a:lstStyle/>
                    <a:p>
                      <a:r>
                        <a:rPr lang="sl-SI" dirty="0"/>
                        <a:t>Mobilna številka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vzorec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707603"/>
                  </a:ext>
                </a:extLst>
              </a:tr>
              <a:tr h="325810">
                <a:tc>
                  <a:txBody>
                    <a:bodyPr/>
                    <a:lstStyle/>
                    <a:p>
                      <a:r>
                        <a:rPr lang="sl-SI" dirty="0"/>
                        <a:t>+386 xx xxx </a:t>
                      </a:r>
                      <a:r>
                        <a:rPr lang="sl-SI" dirty="0" err="1"/>
                        <a:t>xxx</a:t>
                      </a:r>
                      <a:r>
                        <a:rPr lang="sl-SI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^[+][386]{3}\s[40,30,31,41,70, 68,51]{2}\s[0-9]{3}\s[0-9]{3}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036491"/>
                  </a:ext>
                </a:extLst>
              </a:tr>
              <a:tr h="423892">
                <a:tc>
                  <a:txBody>
                    <a:bodyPr/>
                    <a:lstStyle/>
                    <a:p>
                      <a:r>
                        <a:rPr lang="sl-SI" dirty="0"/>
                        <a:t>0xx xxx </a:t>
                      </a:r>
                      <a:r>
                        <a:rPr lang="sl-SI" dirty="0" err="1"/>
                        <a:t>xxx</a:t>
                      </a:r>
                      <a:r>
                        <a:rPr lang="sl-SI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^[0][40,30,31,41,70, 68,51]{2}\s[0-9]{3}\s[0-9]{3}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030932"/>
                  </a:ext>
                </a:extLst>
              </a:tr>
              <a:tr h="427183">
                <a:tc>
                  <a:txBody>
                    <a:bodyPr/>
                    <a:lstStyle/>
                    <a:p>
                      <a:r>
                        <a:rPr lang="sl-SI" dirty="0"/>
                        <a:t>0xxxxxxxx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^[0][40,30,31,41,70, 68,51]{2}[0-9]{6}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680058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549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9744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C3B7215-66B7-488A-9A84-1A9DAFD57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833" y="1139404"/>
            <a:ext cx="10325000" cy="20725176"/>
          </a:xfrm>
        </p:spPr>
        <p:txBody>
          <a:bodyPr/>
          <a:lstStyle/>
          <a:p>
            <a:r>
              <a:rPr lang="sl-SI" dirty="0"/>
              <a:t>1. naloga: Preveri ali je veljavna EMŠO številka.</a:t>
            </a:r>
          </a:p>
          <a:p>
            <a:pPr marL="0" indent="0">
              <a:buNone/>
            </a:pPr>
            <a:endParaRPr lang="sl-SI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EMŠO številka : dolžine 13 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dirty="0"/>
          </a:p>
          <a:p>
            <a:pPr>
              <a:buFont typeface="Wingdings" panose="05000000000000000000" pitchFamily="2" charset="2"/>
              <a:buChar char="Ø"/>
            </a:pPr>
            <a:endParaRPr lang="sl-SI" dirty="0"/>
          </a:p>
          <a:p>
            <a:pPr>
              <a:buFont typeface="Wingdings" panose="05000000000000000000" pitchFamily="2" charset="2"/>
              <a:buChar char="Ø"/>
            </a:pPr>
            <a:endParaRPr lang="sl-SI" dirty="0"/>
          </a:p>
          <a:p>
            <a:pPr>
              <a:buFont typeface="Wingdings" panose="05000000000000000000" pitchFamily="2" charset="2"/>
              <a:buChar char="Ø"/>
            </a:pPr>
            <a:endParaRPr lang="sl-SI" dirty="0"/>
          </a:p>
          <a:p>
            <a:pPr>
              <a:buFont typeface="Wingdings" panose="05000000000000000000" pitchFamily="2" charset="2"/>
              <a:buChar char="Ø"/>
            </a:pPr>
            <a:endParaRPr lang="sl-SI" dirty="0"/>
          </a:p>
          <a:p>
            <a:pPr marL="0" indent="0">
              <a:buNone/>
            </a:pPr>
            <a:r>
              <a:rPr lang="sl-SI" sz="1800" dirty="0">
                <a:solidFill>
                  <a:srgbClr val="800000"/>
                </a:solidFill>
                <a:latin typeface="Cascadia Mono" panose="020B0609020000020004" pitchFamily="49" charset="0"/>
              </a:rPr>
              <a:t>                </a:t>
            </a:r>
          </a:p>
          <a:p>
            <a:pPr marL="0" indent="0">
              <a:buNone/>
            </a:pPr>
            <a:r>
              <a:rPr lang="sl-SI" sz="1800" dirty="0">
                <a:solidFill>
                  <a:srgbClr val="800000"/>
                </a:solidFill>
                <a:latin typeface="Cascadia Mono" panose="020B0609020000020004" pitchFamily="49" charset="0"/>
              </a:rPr>
              <a:t>       </a:t>
            </a:r>
            <a:endParaRPr lang="sl-SI" dirty="0"/>
          </a:p>
        </p:txBody>
      </p:sp>
      <p:pic>
        <p:nvPicPr>
          <p:cNvPr id="7" name="Slika 6" descr="Slika, ki vsebuje besede miza&#10;&#10;Opis je samodejno ustvarjen">
            <a:extLst>
              <a:ext uri="{FF2B5EF4-FFF2-40B4-BE49-F238E27FC236}">
                <a16:creationId xmlns:a16="http://schemas.microsoft.com/office/drawing/2014/main" id="{3F9588E2-32AB-4FCF-BF52-AC8496CBBE4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434" b="-36249"/>
          <a:stretch/>
        </p:blipFill>
        <p:spPr>
          <a:xfrm>
            <a:off x="1026899" y="2992877"/>
            <a:ext cx="8953500" cy="1736387"/>
          </a:xfrm>
          <a:prstGeom prst="rect">
            <a:avLst/>
          </a:prstGeom>
        </p:spPr>
      </p:pic>
      <p:sp>
        <p:nvSpPr>
          <p:cNvPr id="8" name="PoljeZBesedilom 7">
            <a:extLst>
              <a:ext uri="{FF2B5EF4-FFF2-40B4-BE49-F238E27FC236}">
                <a16:creationId xmlns:a16="http://schemas.microsoft.com/office/drawing/2014/main" id="{C0EDE41D-A6DA-4440-8CF3-6207EF1B728E}"/>
              </a:ext>
            </a:extLst>
          </p:cNvPr>
          <p:cNvSpPr txBox="1"/>
          <p:nvPr/>
        </p:nvSpPr>
        <p:spPr>
          <a:xfrm>
            <a:off x="1139132" y="4653709"/>
            <a:ext cx="1756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[0,3]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8DAA73EB-24BD-409D-BB5B-C31A7B49A46C}"/>
              </a:ext>
            </a:extLst>
          </p:cNvPr>
          <p:cNvSpPr txBox="1"/>
          <p:nvPr/>
        </p:nvSpPr>
        <p:spPr>
          <a:xfrm>
            <a:off x="1777951" y="4657747"/>
            <a:ext cx="1756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[0,9]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DA3411EE-9957-4C63-8AA7-12F7DC86FABD}"/>
              </a:ext>
            </a:extLst>
          </p:cNvPr>
          <p:cNvSpPr txBox="1"/>
          <p:nvPr/>
        </p:nvSpPr>
        <p:spPr>
          <a:xfrm>
            <a:off x="2363549" y="4683854"/>
            <a:ext cx="1756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{0,1}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570C27FC-A1C5-4C64-9A5F-B5F0234A9C81}"/>
              </a:ext>
            </a:extLst>
          </p:cNvPr>
          <p:cNvSpPr txBox="1"/>
          <p:nvPr/>
        </p:nvSpPr>
        <p:spPr>
          <a:xfrm>
            <a:off x="5795076" y="4629468"/>
            <a:ext cx="1756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897E2878-DE1F-4811-BAB8-2D614E7DDAB3}"/>
              </a:ext>
            </a:extLst>
          </p:cNvPr>
          <p:cNvSpPr txBox="1"/>
          <p:nvPr/>
        </p:nvSpPr>
        <p:spPr>
          <a:xfrm>
            <a:off x="6514172" y="4629655"/>
            <a:ext cx="1756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0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EA52081A-C29D-4320-AE37-9859F4B22C0E}"/>
              </a:ext>
            </a:extLst>
          </p:cNvPr>
          <p:cNvSpPr txBox="1"/>
          <p:nvPr/>
        </p:nvSpPr>
        <p:spPr>
          <a:xfrm>
            <a:off x="7151291" y="4647895"/>
            <a:ext cx="1756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{0,5}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A108D168-69FA-40FB-A838-CBF78185F930}"/>
              </a:ext>
            </a:extLst>
          </p:cNvPr>
          <p:cNvSpPr txBox="1"/>
          <p:nvPr/>
        </p:nvSpPr>
        <p:spPr>
          <a:xfrm>
            <a:off x="8474439" y="4544598"/>
            <a:ext cx="1756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[0-9]</a:t>
            </a:r>
          </a:p>
        </p:txBody>
      </p:sp>
      <p:cxnSp>
        <p:nvCxnSpPr>
          <p:cNvPr id="18" name="Raven puščični povezovalnik 17">
            <a:extLst>
              <a:ext uri="{FF2B5EF4-FFF2-40B4-BE49-F238E27FC236}">
                <a16:creationId xmlns:a16="http://schemas.microsoft.com/office/drawing/2014/main" id="{3C5F7167-22B8-49F0-ACDF-E2A6D7EB21A2}"/>
              </a:ext>
            </a:extLst>
          </p:cNvPr>
          <p:cNvCxnSpPr/>
          <p:nvPr/>
        </p:nvCxnSpPr>
        <p:spPr>
          <a:xfrm>
            <a:off x="1405106" y="4130215"/>
            <a:ext cx="0" cy="429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en puščični povezovalnik 19">
            <a:extLst>
              <a:ext uri="{FF2B5EF4-FFF2-40B4-BE49-F238E27FC236}">
                <a16:creationId xmlns:a16="http://schemas.microsoft.com/office/drawing/2014/main" id="{CA6AE4DE-F3E4-46DB-B794-A78D368C44E5}"/>
              </a:ext>
            </a:extLst>
          </p:cNvPr>
          <p:cNvCxnSpPr/>
          <p:nvPr/>
        </p:nvCxnSpPr>
        <p:spPr>
          <a:xfrm>
            <a:off x="2017246" y="4067960"/>
            <a:ext cx="0" cy="429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en puščični povezovalnik 20">
            <a:extLst>
              <a:ext uri="{FF2B5EF4-FFF2-40B4-BE49-F238E27FC236}">
                <a16:creationId xmlns:a16="http://schemas.microsoft.com/office/drawing/2014/main" id="{C7EDC8BA-74C7-4F93-9443-4822A2B2810E}"/>
              </a:ext>
            </a:extLst>
          </p:cNvPr>
          <p:cNvCxnSpPr/>
          <p:nvPr/>
        </p:nvCxnSpPr>
        <p:spPr>
          <a:xfrm>
            <a:off x="2656065" y="4135811"/>
            <a:ext cx="0" cy="429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uščični povezovalnik 22">
            <a:extLst>
              <a:ext uri="{FF2B5EF4-FFF2-40B4-BE49-F238E27FC236}">
                <a16:creationId xmlns:a16="http://schemas.microsoft.com/office/drawing/2014/main" id="{6F19F1D1-35CA-489D-9F91-785D321BECA6}"/>
              </a:ext>
            </a:extLst>
          </p:cNvPr>
          <p:cNvCxnSpPr/>
          <p:nvPr/>
        </p:nvCxnSpPr>
        <p:spPr>
          <a:xfrm>
            <a:off x="5945944" y="4130214"/>
            <a:ext cx="0" cy="429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en puščični povezovalnik 23">
            <a:extLst>
              <a:ext uri="{FF2B5EF4-FFF2-40B4-BE49-F238E27FC236}">
                <a16:creationId xmlns:a16="http://schemas.microsoft.com/office/drawing/2014/main" id="{AF4C9EDC-0CB1-4218-A86B-FCDFFB829E9C}"/>
              </a:ext>
            </a:extLst>
          </p:cNvPr>
          <p:cNvCxnSpPr/>
          <p:nvPr/>
        </p:nvCxnSpPr>
        <p:spPr>
          <a:xfrm>
            <a:off x="6673190" y="4130214"/>
            <a:ext cx="0" cy="429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en puščični povezovalnik 25">
            <a:extLst>
              <a:ext uri="{FF2B5EF4-FFF2-40B4-BE49-F238E27FC236}">
                <a16:creationId xmlns:a16="http://schemas.microsoft.com/office/drawing/2014/main" id="{65E2D56C-890F-48E3-AC8B-D5165385FAC1}"/>
              </a:ext>
            </a:extLst>
          </p:cNvPr>
          <p:cNvCxnSpPr/>
          <p:nvPr/>
        </p:nvCxnSpPr>
        <p:spPr>
          <a:xfrm>
            <a:off x="7408141" y="4159142"/>
            <a:ext cx="0" cy="429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Desni zaviti oklepaj 29">
            <a:extLst>
              <a:ext uri="{FF2B5EF4-FFF2-40B4-BE49-F238E27FC236}">
                <a16:creationId xmlns:a16="http://schemas.microsoft.com/office/drawing/2014/main" id="{5BAC706D-2C83-499B-AC49-802C687C5BE2}"/>
              </a:ext>
            </a:extLst>
          </p:cNvPr>
          <p:cNvSpPr/>
          <p:nvPr/>
        </p:nvSpPr>
        <p:spPr>
          <a:xfrm rot="5400000">
            <a:off x="3882074" y="3170815"/>
            <a:ext cx="304800" cy="24119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1" name="Desni zaviti oklepaj 30">
            <a:extLst>
              <a:ext uri="{FF2B5EF4-FFF2-40B4-BE49-F238E27FC236}">
                <a16:creationId xmlns:a16="http://schemas.microsoft.com/office/drawing/2014/main" id="{75B5409E-6EA6-42EE-A90E-646C1325A800}"/>
              </a:ext>
            </a:extLst>
          </p:cNvPr>
          <p:cNvSpPr/>
          <p:nvPr/>
        </p:nvSpPr>
        <p:spPr>
          <a:xfrm rot="5400000">
            <a:off x="8660243" y="3440377"/>
            <a:ext cx="304800" cy="17562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9A906390-EACD-469F-B101-5209BBDACAA7}"/>
              </a:ext>
            </a:extLst>
          </p:cNvPr>
          <p:cNvSpPr txBox="1"/>
          <p:nvPr/>
        </p:nvSpPr>
        <p:spPr>
          <a:xfrm>
            <a:off x="3653739" y="4638443"/>
            <a:ext cx="1756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[0-9]</a:t>
            </a:r>
          </a:p>
        </p:txBody>
      </p:sp>
      <p:sp>
        <p:nvSpPr>
          <p:cNvPr id="22" name="Naslov 1">
            <a:extLst>
              <a:ext uri="{FF2B5EF4-FFF2-40B4-BE49-F238E27FC236}">
                <a16:creationId xmlns:a16="http://schemas.microsoft.com/office/drawing/2014/main" id="{194497BD-4D0C-4E97-B344-D9386841F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417" y="199148"/>
            <a:ext cx="10325000" cy="773723"/>
          </a:xfrm>
        </p:spPr>
        <p:txBody>
          <a:bodyPr/>
          <a:lstStyle/>
          <a:p>
            <a:r>
              <a:rPr lang="sl-SI" dirty="0"/>
              <a:t>Nalogi:</a:t>
            </a:r>
          </a:p>
        </p:txBody>
      </p:sp>
    </p:spTree>
    <p:extLst>
      <p:ext uri="{BB962C8B-B14F-4D97-AF65-F5344CB8AC3E}">
        <p14:creationId xmlns:p14="http://schemas.microsoft.com/office/powerpoint/2010/main" val="3737371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FF027BF-CF76-433E-854E-1801CF8DE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551" y="880786"/>
            <a:ext cx="10325000" cy="3564436"/>
          </a:xfrm>
        </p:spPr>
        <p:txBody>
          <a:bodyPr/>
          <a:lstStyle/>
          <a:p>
            <a:r>
              <a:rPr lang="sl-SI" dirty="0"/>
              <a:t>2.naloga: Preveri ali je študent vnesel pravilno zapisan e-mail.</a:t>
            </a:r>
          </a:p>
        </p:txBody>
      </p:sp>
      <p:sp>
        <p:nvSpPr>
          <p:cNvPr id="4" name="Označba mesta vsebine 2">
            <a:extLst>
              <a:ext uri="{FF2B5EF4-FFF2-40B4-BE49-F238E27FC236}">
                <a16:creationId xmlns:a16="http://schemas.microsoft.com/office/drawing/2014/main" id="{CADAD15A-B57F-48C8-BD9C-14AC54AE52DD}"/>
              </a:ext>
            </a:extLst>
          </p:cNvPr>
          <p:cNvSpPr txBox="1">
            <a:spLocks/>
          </p:cNvSpPr>
          <p:nvPr/>
        </p:nvSpPr>
        <p:spPr>
          <a:xfrm>
            <a:off x="598715" y="1440873"/>
            <a:ext cx="11214594" cy="17117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l-SI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E-mail oblike:   </a:t>
            </a:r>
            <a:r>
              <a:rPr lang="sl-SI" sz="1600" dirty="0">
                <a:hlinkClick r:id="rId2"/>
              </a:rPr>
              <a:t>xxxxxx@student.uni-lj.si</a:t>
            </a:r>
            <a:r>
              <a:rPr lang="sl-SI" sz="1600" dirty="0"/>
              <a:t> , </a:t>
            </a:r>
            <a:r>
              <a:rPr lang="sl-SI" sz="1600" dirty="0">
                <a:hlinkClick r:id="rId3"/>
              </a:rPr>
              <a:t>ime.priimek@student.uni-lj.si</a:t>
            </a:r>
            <a:r>
              <a:rPr lang="sl-SI" sz="1600" dirty="0"/>
              <a:t> ,  xxxxxx</a:t>
            </a:r>
            <a:r>
              <a:rPr lang="sl-SI" sz="1600" dirty="0">
                <a:hlinkClick r:id="rId4"/>
              </a:rPr>
              <a:t>@gmail.com</a:t>
            </a:r>
            <a:r>
              <a:rPr lang="sl-SI" sz="1600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err="1">
                <a:solidFill>
                  <a:schemeClr val="tx1"/>
                </a:solidFill>
              </a:rPr>
              <a:t>gmail</a:t>
            </a:r>
            <a:r>
              <a:rPr lang="sl-SI" dirty="0">
                <a:solidFill>
                  <a:schemeClr val="tx1"/>
                </a:solidFill>
              </a:rPr>
              <a:t> : dolžine 6 do 30 znakov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                    vsebuje le male črke, številke in piko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>
                <a:solidFill>
                  <a:schemeClr val="tx1"/>
                </a:solidFill>
              </a:rPr>
              <a:t>FMF nov e-mail: dolžine 6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                    vsebuje dve mali črki in 4 znake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>
                <a:solidFill>
                  <a:schemeClr val="tx1"/>
                </a:solidFill>
              </a:rPr>
              <a:t>FMF stari e-mail: dolžine od 6 do 30 znakov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                    vsebuje male črke in piko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sl-SI" sz="1800" dirty="0">
                <a:solidFill>
                  <a:srgbClr val="800000"/>
                </a:solidFill>
              </a:rPr>
              <a:t>      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85875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BE239EC-0297-4386-BB73-F32689BE5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858982"/>
            <a:ext cx="10325000" cy="903032"/>
          </a:xfrm>
        </p:spPr>
        <p:txBody>
          <a:bodyPr/>
          <a:lstStyle/>
          <a:p>
            <a:r>
              <a:rPr lang="sl-SI" dirty="0"/>
              <a:t>Zakaj uporabiti regularne izraze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CF6FC2B-4347-44B6-983D-7007CA700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6097" y="2434582"/>
            <a:ext cx="10325000" cy="3564436"/>
          </a:xfrm>
        </p:spPr>
        <p:txBody>
          <a:bodyPr/>
          <a:lstStyle/>
          <a:p>
            <a:r>
              <a:rPr lang="sl-SI" dirty="0"/>
              <a:t>Poznamo niz, zanima nas ali določen podniz obstaja ali pa bi radi podniz malo spremenili. </a:t>
            </a:r>
          </a:p>
          <a:p>
            <a:r>
              <a:rPr lang="sl-SI" dirty="0"/>
              <a:t>Preprosto iskanje podniza s pomočjo vzorca.</a:t>
            </a:r>
          </a:p>
          <a:p>
            <a:endParaRPr lang="sl-SI" dirty="0"/>
          </a:p>
          <a:p>
            <a:r>
              <a:rPr lang="sl-SI" dirty="0"/>
              <a:t>Zanima nas je uporabnik vnesel pravilno telefonsko številko, elektronski naslov, poštno številko,… </a:t>
            </a:r>
          </a:p>
          <a:p>
            <a:r>
              <a:rPr lang="sl-SI" dirty="0"/>
              <a:t>Želimo odstraniti odvečne presledke, prehod v novo vrsto,…</a:t>
            </a:r>
          </a:p>
        </p:txBody>
      </p:sp>
    </p:spTree>
    <p:extLst>
      <p:ext uri="{BB962C8B-B14F-4D97-AF65-F5344CB8AC3E}">
        <p14:creationId xmlns:p14="http://schemas.microsoft.com/office/powerpoint/2010/main" val="3110775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32AD2D-4FB4-4CCF-8FB8-15884E008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443" y="458096"/>
            <a:ext cx="10325000" cy="1442463"/>
          </a:xfrm>
        </p:spPr>
        <p:txBody>
          <a:bodyPr/>
          <a:lstStyle/>
          <a:p>
            <a:r>
              <a:rPr lang="sl-SI" dirty="0"/>
              <a:t>razred </a:t>
            </a:r>
            <a:r>
              <a:rPr lang="sl-SI" dirty="0" err="1"/>
              <a:t>Regex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FC6535F-8354-4219-A531-1162CED2B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0898" y="2607985"/>
            <a:ext cx="10325000" cy="3564436"/>
          </a:xfrm>
        </p:spPr>
        <p:txBody>
          <a:bodyPr/>
          <a:lstStyle/>
          <a:p>
            <a:r>
              <a:rPr lang="sl-SI" dirty="0"/>
              <a:t>Za </a:t>
            </a:r>
            <a:r>
              <a:rPr lang="sl-SI" dirty="0" err="1"/>
              <a:t>Regular</a:t>
            </a:r>
            <a:r>
              <a:rPr lang="sl-SI" dirty="0"/>
              <a:t> </a:t>
            </a:r>
            <a:r>
              <a:rPr lang="sl-SI" dirty="0" err="1"/>
              <a:t>Expression</a:t>
            </a:r>
            <a:r>
              <a:rPr lang="sl-SI" dirty="0"/>
              <a:t> uporabimo kar krajšavo </a:t>
            </a:r>
            <a:r>
              <a:rPr lang="en-US" dirty="0"/>
              <a:t>Regex</a:t>
            </a:r>
            <a:r>
              <a:rPr lang="sl-SI" dirty="0"/>
              <a:t>.</a:t>
            </a:r>
          </a:p>
          <a:p>
            <a:r>
              <a:rPr lang="sl-SI" dirty="0"/>
              <a:t>Razred </a:t>
            </a:r>
            <a:r>
              <a:rPr lang="sl-SI" dirty="0" err="1"/>
              <a:t>Regex</a:t>
            </a:r>
            <a:r>
              <a:rPr lang="sl-SI" dirty="0"/>
              <a:t> najdemo v imenskem prostoru </a:t>
            </a:r>
            <a:r>
              <a:rPr lang="sl-SI" dirty="0" err="1"/>
              <a:t>System.Text.RegularExpression</a:t>
            </a:r>
            <a:r>
              <a:rPr lang="sl-SI" dirty="0"/>
              <a:t>.</a:t>
            </a:r>
          </a:p>
          <a:p>
            <a:r>
              <a:rPr lang="sl-SI" b="1" dirty="0" err="1"/>
              <a:t>Regex</a:t>
            </a:r>
            <a:r>
              <a:rPr lang="sl-SI" b="1" dirty="0"/>
              <a:t> vzorec = </a:t>
            </a:r>
            <a:r>
              <a:rPr lang="sl-SI" b="1" dirty="0" err="1"/>
              <a:t>new</a:t>
            </a:r>
            <a:r>
              <a:rPr lang="sl-SI" b="1" dirty="0"/>
              <a:t> </a:t>
            </a:r>
            <a:r>
              <a:rPr lang="sl-SI" b="1" dirty="0" err="1"/>
              <a:t>Regex</a:t>
            </a:r>
            <a:r>
              <a:rPr lang="sl-SI" b="1" dirty="0"/>
              <a:t>(@“vzorec“);</a:t>
            </a:r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20707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23E45A-56FA-4461-8826-D7FD46DB4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464" y="540389"/>
            <a:ext cx="10325000" cy="764487"/>
          </a:xfrm>
        </p:spPr>
        <p:txBody>
          <a:bodyPr/>
          <a:lstStyle/>
          <a:p>
            <a:r>
              <a:rPr lang="sl-SI" dirty="0"/>
              <a:t>vzorec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B9CCA1B-F8DE-4A6F-A402-DD0B0DF3E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500" y="1518094"/>
            <a:ext cx="10325000" cy="3564436"/>
          </a:xfrm>
        </p:spPr>
        <p:txBody>
          <a:bodyPr/>
          <a:lstStyle/>
          <a:p>
            <a:r>
              <a:rPr lang="sl-SI" dirty="0"/>
              <a:t>vzorec je zaporedje znakov</a:t>
            </a:r>
          </a:p>
          <a:p>
            <a:r>
              <a:rPr lang="sl-SI" dirty="0"/>
              <a:t>pišemo znotraj zavitih oklepajev</a:t>
            </a:r>
          </a:p>
          <a:p>
            <a:r>
              <a:rPr lang="sl-SI" dirty="0"/>
              <a:t>vzorec lahko delno ustreza nizu ali pa v celoti</a:t>
            </a:r>
          </a:p>
          <a:p>
            <a:pPr marL="0" indent="0">
              <a:buNone/>
            </a:pPr>
            <a:r>
              <a:rPr lang="sl-SI" dirty="0"/>
              <a:t>                  „</a:t>
            </a:r>
            <a:r>
              <a:rPr lang="sl-SI" dirty="0" err="1"/>
              <a:t>ab</a:t>
            </a:r>
            <a:r>
              <a:rPr lang="sl-SI" dirty="0"/>
              <a:t>“ ustreza nizu a, </a:t>
            </a:r>
            <a:r>
              <a:rPr lang="sl-SI" dirty="0" err="1"/>
              <a:t>aba</a:t>
            </a:r>
            <a:r>
              <a:rPr lang="sl-SI" dirty="0"/>
              <a:t>, </a:t>
            </a:r>
            <a:r>
              <a:rPr lang="sl-SI" dirty="0" err="1"/>
              <a:t>baaaab</a:t>
            </a:r>
            <a:r>
              <a:rPr lang="sl-SI" dirty="0"/>
              <a:t>, </a:t>
            </a:r>
            <a:r>
              <a:rPr lang="sl-SI" dirty="0" err="1"/>
              <a:t>abababa</a:t>
            </a:r>
            <a:r>
              <a:rPr lang="sl-SI" dirty="0"/>
              <a:t>,…</a:t>
            </a:r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  <p:sp>
        <p:nvSpPr>
          <p:cNvPr id="4" name="Naslov 1">
            <a:extLst>
              <a:ext uri="{FF2B5EF4-FFF2-40B4-BE49-F238E27FC236}">
                <a16:creationId xmlns:a16="http://schemas.microsoft.com/office/drawing/2014/main" id="{EFE1BCEE-B5B9-4F75-94AA-BAAD35262D98}"/>
              </a:ext>
            </a:extLst>
          </p:cNvPr>
          <p:cNvSpPr txBox="1">
            <a:spLocks/>
          </p:cNvSpPr>
          <p:nvPr/>
        </p:nvSpPr>
        <p:spPr>
          <a:xfrm>
            <a:off x="619464" y="3709624"/>
            <a:ext cx="10325000" cy="7866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dirty="0"/>
              <a:t>sintaksa</a:t>
            </a:r>
          </a:p>
        </p:txBody>
      </p:sp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D244FC03-14A7-4A09-A39F-6D0E2B09BD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019084"/>
              </p:ext>
            </p:extLst>
          </p:nvPr>
        </p:nvGraphicFramePr>
        <p:xfrm>
          <a:off x="1031174" y="4703403"/>
          <a:ext cx="10129652" cy="1747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53332">
                  <a:extLst>
                    <a:ext uri="{9D8B030D-6E8A-4147-A177-3AD203B41FA5}">
                      <a16:colId xmlns:a16="http://schemas.microsoft.com/office/drawing/2014/main" val="3302658009"/>
                    </a:ext>
                  </a:extLst>
                </a:gridCol>
                <a:gridCol w="3711493">
                  <a:extLst>
                    <a:ext uri="{9D8B030D-6E8A-4147-A177-3AD203B41FA5}">
                      <a16:colId xmlns:a16="http://schemas.microsoft.com/office/drawing/2014/main" val="2041005965"/>
                    </a:ext>
                  </a:extLst>
                </a:gridCol>
                <a:gridCol w="1228437">
                  <a:extLst>
                    <a:ext uri="{9D8B030D-6E8A-4147-A177-3AD203B41FA5}">
                      <a16:colId xmlns:a16="http://schemas.microsoft.com/office/drawing/2014/main" val="1673994385"/>
                    </a:ext>
                  </a:extLst>
                </a:gridCol>
                <a:gridCol w="3836390">
                  <a:extLst>
                    <a:ext uri="{9D8B030D-6E8A-4147-A177-3AD203B41FA5}">
                      <a16:colId xmlns:a16="http://schemas.microsoft.com/office/drawing/2014/main" val="2527257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sl-SI"/>
                        <a:t>znak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opis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znak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opis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02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\W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Znak črka, številka ali 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\D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Znak, ki ni število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824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\s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Vsi znaki ki niso črke, števila ali 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\i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Velika ali mala črka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034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\S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Presledek, tabulator, prehod v novo vrsto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\d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Znak za število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023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769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685B54-3B9F-46E4-9E5D-99FEF76E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352" y="726279"/>
            <a:ext cx="10325000" cy="786681"/>
          </a:xfrm>
        </p:spPr>
        <p:txBody>
          <a:bodyPr/>
          <a:lstStyle/>
          <a:p>
            <a:r>
              <a:rPr lang="sl-SI" dirty="0"/>
              <a:t>Sintaksa: razred znakov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3B1B48ED-A72C-44EB-84D8-F775E5E683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6170408"/>
              </p:ext>
            </p:extLst>
          </p:nvPr>
        </p:nvGraphicFramePr>
        <p:xfrm>
          <a:off x="849027" y="4025964"/>
          <a:ext cx="10563497" cy="21057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21518">
                  <a:extLst>
                    <a:ext uri="{9D8B030D-6E8A-4147-A177-3AD203B41FA5}">
                      <a16:colId xmlns:a16="http://schemas.microsoft.com/office/drawing/2014/main" val="291762995"/>
                    </a:ext>
                  </a:extLst>
                </a:gridCol>
                <a:gridCol w="4241472">
                  <a:extLst>
                    <a:ext uri="{9D8B030D-6E8A-4147-A177-3AD203B41FA5}">
                      <a16:colId xmlns:a16="http://schemas.microsoft.com/office/drawing/2014/main" val="1198358570"/>
                    </a:ext>
                  </a:extLst>
                </a:gridCol>
                <a:gridCol w="1332914">
                  <a:extLst>
                    <a:ext uri="{9D8B030D-6E8A-4147-A177-3AD203B41FA5}">
                      <a16:colId xmlns:a16="http://schemas.microsoft.com/office/drawing/2014/main" val="1211728521"/>
                    </a:ext>
                  </a:extLst>
                </a:gridCol>
                <a:gridCol w="3667593">
                  <a:extLst>
                    <a:ext uri="{9D8B030D-6E8A-4147-A177-3AD203B41FA5}">
                      <a16:colId xmlns:a16="http://schemas.microsoft.com/office/drawing/2014/main" val="13887612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769124"/>
                  </a:ext>
                </a:extLst>
              </a:tr>
              <a:tr h="459837">
                <a:tc>
                  <a:txBody>
                    <a:bodyPr/>
                    <a:lstStyle/>
                    <a:p>
                      <a:r>
                        <a:rPr lang="sl-SI" dirty="0"/>
                        <a:t>[0-9]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poljubna števila med 0 in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[^0-9]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Ni število med 0 in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628585"/>
                  </a:ext>
                </a:extLst>
              </a:tr>
              <a:tr h="494191">
                <a:tc>
                  <a:txBody>
                    <a:bodyPr/>
                    <a:lstStyle/>
                    <a:p>
                      <a:r>
                        <a:rPr lang="sl-SI" dirty="0"/>
                        <a:t>[a-z]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poljubna črka med a in 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[^a-z]</a:t>
                      </a:r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Ni poljubna mala črka med a in 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641106"/>
                  </a:ext>
                </a:extLst>
              </a:tr>
              <a:tr h="494191">
                <a:tc>
                  <a:txBody>
                    <a:bodyPr/>
                    <a:lstStyle/>
                    <a:p>
                      <a:r>
                        <a:rPr lang="sl-SI" dirty="0"/>
                        <a:t>[A-Z]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poljubna črka med A in 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[^A-Z]</a:t>
                      </a:r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Ni poljubna velika črka med A in Z.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800186"/>
                  </a:ext>
                </a:extLst>
              </a:tr>
            </a:tbl>
          </a:graphicData>
        </a:graphic>
      </p:graphicFrame>
      <p:sp>
        <p:nvSpPr>
          <p:cNvPr id="6" name="Označba mesta vsebine 2">
            <a:extLst>
              <a:ext uri="{FF2B5EF4-FFF2-40B4-BE49-F238E27FC236}">
                <a16:creationId xmlns:a16="http://schemas.microsoft.com/office/drawing/2014/main" id="{EFA08726-A120-4BB5-9E14-D5CF5406A5B5}"/>
              </a:ext>
            </a:extLst>
          </p:cNvPr>
          <p:cNvSpPr txBox="1">
            <a:spLocks/>
          </p:cNvSpPr>
          <p:nvPr/>
        </p:nvSpPr>
        <p:spPr>
          <a:xfrm>
            <a:off x="1357027" y="2164884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/>
              <a:t>zanima nas ali niz vsebuje števila, poljubno črko,…</a:t>
            </a:r>
          </a:p>
          <a:p>
            <a:r>
              <a:rPr lang="sl-SI" dirty="0"/>
              <a:t>množico znakov zapišemo med oglate oklepaje</a:t>
            </a:r>
          </a:p>
          <a:p>
            <a:r>
              <a:rPr lang="sl-SI" dirty="0"/>
              <a:t>zanikamo z znakom ^</a:t>
            </a:r>
          </a:p>
        </p:txBody>
      </p:sp>
    </p:spTree>
    <p:extLst>
      <p:ext uri="{BB962C8B-B14F-4D97-AF65-F5344CB8AC3E}">
        <p14:creationId xmlns:p14="http://schemas.microsoft.com/office/powerpoint/2010/main" val="4216100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5">
            <a:extLst>
              <a:ext uri="{FF2B5EF4-FFF2-40B4-BE49-F238E27FC236}">
                <a16:creationId xmlns:a16="http://schemas.microsoft.com/office/drawing/2014/main" id="{B57113A2-0799-4ED3-B9CE-7E497F47D7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8596423"/>
              </p:ext>
            </p:extLst>
          </p:nvPr>
        </p:nvGraphicFramePr>
        <p:xfrm>
          <a:off x="690563" y="1567543"/>
          <a:ext cx="6174694" cy="380646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05563">
                  <a:extLst>
                    <a:ext uri="{9D8B030D-6E8A-4147-A177-3AD203B41FA5}">
                      <a16:colId xmlns:a16="http://schemas.microsoft.com/office/drawing/2014/main" val="645305749"/>
                    </a:ext>
                  </a:extLst>
                </a:gridCol>
                <a:gridCol w="4569131">
                  <a:extLst>
                    <a:ext uri="{9D8B030D-6E8A-4147-A177-3AD203B41FA5}">
                      <a16:colId xmlns:a16="http://schemas.microsoft.com/office/drawing/2014/main" val="688183178"/>
                    </a:ext>
                  </a:extLst>
                </a:gridCol>
              </a:tblGrid>
              <a:tr h="468901">
                <a:tc>
                  <a:txBody>
                    <a:bodyPr/>
                    <a:lstStyle/>
                    <a:p>
                      <a:r>
                        <a:rPr lang="sl-SI" dirty="0"/>
                        <a:t>Znak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opis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473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* ,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Ujemanje 0 ali n-krat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6785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|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Logični operator ali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915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Znak pred njim se pojavi vsaj enkrat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446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{n}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Število ponovitev znaka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998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{,n}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Do n ponovitev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725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{n,}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Vsaj n ponovitev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053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{</a:t>
                      </a:r>
                      <a:r>
                        <a:rPr lang="sl-SI" dirty="0" err="1"/>
                        <a:t>n,m</a:t>
                      </a:r>
                      <a:r>
                        <a:rPr lang="sl-SI" dirty="0"/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Število ponovitev med n in 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159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^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Znak na začetku niza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988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Znak na koncu niza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2810687"/>
                  </a:ext>
                </a:extLst>
              </a:tr>
            </a:tbl>
          </a:graphicData>
        </a:graphic>
      </p:graphicFrame>
      <p:sp>
        <p:nvSpPr>
          <p:cNvPr id="4" name="Naslov 1">
            <a:extLst>
              <a:ext uri="{FF2B5EF4-FFF2-40B4-BE49-F238E27FC236}">
                <a16:creationId xmlns:a16="http://schemas.microsoft.com/office/drawing/2014/main" id="{D9D5606F-F260-4743-88C5-CD5472A25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563" y="508000"/>
            <a:ext cx="10325100" cy="760639"/>
          </a:xfrm>
        </p:spPr>
        <p:txBody>
          <a:bodyPr>
            <a:normAutofit fontScale="90000"/>
          </a:bodyPr>
          <a:lstStyle/>
          <a:p>
            <a:r>
              <a:rPr lang="sl-SI" dirty="0"/>
              <a:t>sintaksa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96FD94D2-D10A-483E-B21C-87BA84213969}"/>
              </a:ext>
            </a:extLst>
          </p:cNvPr>
          <p:cNvSpPr txBox="1"/>
          <p:nvPr/>
        </p:nvSpPr>
        <p:spPr>
          <a:xfrm>
            <a:off x="7973146" y="1987554"/>
            <a:ext cx="3528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Vzorec “(</a:t>
            </a:r>
            <a:r>
              <a:rPr lang="sl-SI" dirty="0" err="1"/>
              <a:t>ab</a:t>
            </a:r>
            <a:r>
              <a:rPr lang="sl-SI" dirty="0"/>
              <a:t>)* “ ustreza nizu </a:t>
            </a:r>
          </a:p>
          <a:p>
            <a:r>
              <a:rPr lang="sl-SI" dirty="0" err="1"/>
              <a:t>ab</a:t>
            </a:r>
            <a:r>
              <a:rPr lang="sl-SI" dirty="0"/>
              <a:t>, </a:t>
            </a:r>
            <a:r>
              <a:rPr lang="sl-SI" dirty="0" err="1"/>
              <a:t>abab</a:t>
            </a:r>
            <a:r>
              <a:rPr lang="sl-SI" dirty="0"/>
              <a:t>, </a:t>
            </a:r>
            <a:r>
              <a:rPr lang="sl-SI" dirty="0" err="1"/>
              <a:t>abababab</a:t>
            </a:r>
            <a:r>
              <a:rPr lang="sl-SI" dirty="0"/>
              <a:t>,…</a:t>
            </a:r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531AEF9D-1BD5-485D-ABCA-17657C8CDBEF}"/>
              </a:ext>
            </a:extLst>
          </p:cNvPr>
          <p:cNvSpPr/>
          <p:nvPr/>
        </p:nvSpPr>
        <p:spPr>
          <a:xfrm>
            <a:off x="7869381" y="1819564"/>
            <a:ext cx="3777673" cy="9823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D1A9BA5F-2358-48BA-9C55-10CA52E4C7CE}"/>
              </a:ext>
            </a:extLst>
          </p:cNvPr>
          <p:cNvSpPr txBox="1"/>
          <p:nvPr/>
        </p:nvSpPr>
        <p:spPr>
          <a:xfrm>
            <a:off x="7924799" y="4056125"/>
            <a:ext cx="36668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Zanima nas ali “-+*?“ ustreza nizu, zato zapišemo vzorec</a:t>
            </a:r>
          </a:p>
          <a:p>
            <a:r>
              <a:rPr lang="sl-SI" dirty="0"/>
              <a:t>“/-/+/*/?“ </a:t>
            </a:r>
          </a:p>
          <a:p>
            <a:endParaRPr lang="sl-SI" dirty="0"/>
          </a:p>
        </p:txBody>
      </p:sp>
      <p:sp>
        <p:nvSpPr>
          <p:cNvPr id="9" name="Pravokotnik 8">
            <a:extLst>
              <a:ext uri="{FF2B5EF4-FFF2-40B4-BE49-F238E27FC236}">
                <a16:creationId xmlns:a16="http://schemas.microsoft.com/office/drawing/2014/main" id="{11480551-A4B9-4821-AD0A-AA159FFD7592}"/>
              </a:ext>
            </a:extLst>
          </p:cNvPr>
          <p:cNvSpPr/>
          <p:nvPr/>
        </p:nvSpPr>
        <p:spPr>
          <a:xfrm>
            <a:off x="7848454" y="4056125"/>
            <a:ext cx="3777673" cy="9823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71819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C193C26-7DA6-417D-87B9-3B8ADD41C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500" y="2697462"/>
            <a:ext cx="10325000" cy="3564436"/>
          </a:xfrm>
        </p:spPr>
        <p:txBody>
          <a:bodyPr/>
          <a:lstStyle/>
          <a:p>
            <a:r>
              <a:rPr lang="sl-SI" dirty="0"/>
              <a:t>Išče v vhodnem nizu podniz, ki se ujema z vzorcem in vrne prvo pojavitev kot en sam objekt Match. </a:t>
            </a:r>
          </a:p>
          <a:p>
            <a:r>
              <a:rPr lang="sl-SI" b="1" dirty="0" err="1"/>
              <a:t>Regex.Match</a:t>
            </a:r>
            <a:r>
              <a:rPr lang="sl-SI" b="1" dirty="0"/>
              <a:t>(niz)  </a:t>
            </a:r>
            <a:r>
              <a:rPr lang="sl-SI" dirty="0"/>
              <a:t>- ena izmed možnosti</a:t>
            </a:r>
          </a:p>
          <a:p>
            <a:pPr marL="0" indent="0">
              <a:buNone/>
            </a:pPr>
            <a:r>
              <a:rPr lang="sl-SI" dirty="0"/>
              <a:t>                 - parametri: </a:t>
            </a:r>
            <a:r>
              <a:rPr lang="sl-SI" dirty="0" err="1"/>
              <a:t>string</a:t>
            </a:r>
            <a:r>
              <a:rPr lang="sl-SI" dirty="0"/>
              <a:t> niz</a:t>
            </a:r>
          </a:p>
          <a:p>
            <a:pPr marL="0" indent="0">
              <a:buNone/>
            </a:pPr>
            <a:r>
              <a:rPr lang="sl-SI" dirty="0"/>
              <a:t>	    - rezultat: Match objekt, kateri ima informacije o ujemanju </a:t>
            </a:r>
          </a:p>
          <a:p>
            <a:endParaRPr lang="sl-SI" dirty="0"/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735E6E55-7D33-4CAC-88A9-1C241296D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661" y="886691"/>
            <a:ext cx="10325000" cy="949214"/>
          </a:xfrm>
        </p:spPr>
        <p:txBody>
          <a:bodyPr/>
          <a:lstStyle/>
          <a:p>
            <a:r>
              <a:rPr lang="sl-SI" dirty="0"/>
              <a:t>metoda </a:t>
            </a:r>
            <a:r>
              <a:rPr lang="sl-SI" dirty="0" err="1"/>
              <a:t>Regex.Match</a:t>
            </a:r>
            <a:r>
              <a:rPr lang="sl-SI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452721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2E9EED0A-8BCB-4004-BBCE-0FD643D74B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326" y="1134589"/>
            <a:ext cx="10135351" cy="432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368117"/>
      </p:ext>
    </p:extLst>
  </p:cSld>
  <p:clrMapOvr>
    <a:masterClrMapping/>
  </p:clrMapOvr>
</p:sld>
</file>

<file path=ppt/theme/theme1.xml><?xml version="1.0" encoding="utf-8"?>
<a:theme xmlns:a="http://schemas.openxmlformats.org/drawingml/2006/main" name="Cosine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50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ineVTI" id="{4F4449D5-5E9D-4D83-9E2A-939F9CF20276}" vid="{03166EA1-370F-4321-A61E-8851365B4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907</Words>
  <Application>Microsoft Office PowerPoint</Application>
  <PresentationFormat>Širokozaslonsko</PresentationFormat>
  <Paragraphs>169</Paragraphs>
  <Slides>23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23</vt:i4>
      </vt:variant>
    </vt:vector>
  </HeadingPairs>
  <TitlesOfParts>
    <vt:vector size="28" baseType="lpstr">
      <vt:lpstr>Arial</vt:lpstr>
      <vt:lpstr>Cascadia Mono</vt:lpstr>
      <vt:lpstr>Grandview</vt:lpstr>
      <vt:lpstr>Wingdings</vt:lpstr>
      <vt:lpstr>CosineVTI</vt:lpstr>
      <vt:lpstr>Regularni izrazi v C# </vt:lpstr>
      <vt:lpstr>PowerPointova predstavitev</vt:lpstr>
      <vt:lpstr>Zakaj uporabiti regularne izraze</vt:lpstr>
      <vt:lpstr>razred Regex</vt:lpstr>
      <vt:lpstr>vzorec</vt:lpstr>
      <vt:lpstr>Sintaksa: razred znakov</vt:lpstr>
      <vt:lpstr>sintaksa</vt:lpstr>
      <vt:lpstr>metoda Regex.Match()</vt:lpstr>
      <vt:lpstr>PowerPointova predstavitev</vt:lpstr>
      <vt:lpstr>razred Match</vt:lpstr>
      <vt:lpstr>PowerPointova predstavitev</vt:lpstr>
      <vt:lpstr>Primer 1</vt:lpstr>
      <vt:lpstr>Primer 2</vt:lpstr>
      <vt:lpstr>PowerPointova predstavitev</vt:lpstr>
      <vt:lpstr>metoda Regex.Repalce()</vt:lpstr>
      <vt:lpstr>PowerPointova predstavitev</vt:lpstr>
      <vt:lpstr>PowerPointova predstavitev</vt:lpstr>
      <vt:lpstr>PowerPointova predstavitev</vt:lpstr>
      <vt:lpstr>PowerPointova predstavitev</vt:lpstr>
      <vt:lpstr>Primer : veljavna mobilna številka</vt:lpstr>
      <vt:lpstr>PowerPointova predstavitev</vt:lpstr>
      <vt:lpstr>Nalogi: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Regular Expression in C#</dc:title>
  <dc:creator>l k</dc:creator>
  <cp:lastModifiedBy>l k</cp:lastModifiedBy>
  <cp:revision>7</cp:revision>
  <dcterms:created xsi:type="dcterms:W3CDTF">2022-03-26T13:26:28Z</dcterms:created>
  <dcterms:modified xsi:type="dcterms:W3CDTF">2022-03-28T05:46:41Z</dcterms:modified>
</cp:coreProperties>
</file>