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75" r:id="rId3"/>
    <p:sldId id="256" r:id="rId4"/>
    <p:sldId id="257" r:id="rId5"/>
    <p:sldId id="281" r:id="rId6"/>
    <p:sldId id="283" r:id="rId7"/>
    <p:sldId id="285" r:id="rId8"/>
    <p:sldId id="258" r:id="rId9"/>
    <p:sldId id="259" r:id="rId10"/>
    <p:sldId id="287" r:id="rId11"/>
    <p:sldId id="260" r:id="rId12"/>
    <p:sldId id="289" r:id="rId13"/>
    <p:sldId id="290" r:id="rId14"/>
    <p:sldId id="291" r:id="rId15"/>
  </p:sldIdLst>
  <p:sldSz cx="9144000" cy="6858000" type="screen4x3"/>
  <p:notesSz cx="6858000" cy="9144000"/>
  <p:custDataLst>
    <p:tags r:id="rId16"/>
  </p:custDataLst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2" autoAdjust="0"/>
    <p:restoredTop sz="94686" autoAdjust="0"/>
  </p:normalViewPr>
  <p:slideViewPr>
    <p:cSldViewPr>
      <p:cViewPr varScale="1">
        <p:scale>
          <a:sx n="94" d="100"/>
          <a:sy n="94" d="100"/>
        </p:scale>
        <p:origin x="87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1AE5-4E7A-470E-B405-9DB3E92422DF}" type="datetimeFigureOut">
              <a:rPr lang="sl-SI" smtClean="0"/>
              <a:pPr/>
              <a:t>13.11.2015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70229-EFDC-4728-A4A9-021B37B5314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1AE5-4E7A-470E-B405-9DB3E92422DF}" type="datetimeFigureOut">
              <a:rPr lang="sl-SI" smtClean="0"/>
              <a:pPr/>
              <a:t>13.11.2015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70229-EFDC-4728-A4A9-021B37B5314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1AE5-4E7A-470E-B405-9DB3E92422DF}" type="datetimeFigureOut">
              <a:rPr lang="sl-SI" smtClean="0"/>
              <a:pPr/>
              <a:t>13.11.2015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70229-EFDC-4728-A4A9-021B37B5314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1AE5-4E7A-470E-B405-9DB3E92422DF}" type="datetimeFigureOut">
              <a:rPr lang="sl-SI" smtClean="0"/>
              <a:pPr/>
              <a:t>13.11.2015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70229-EFDC-4728-A4A9-021B37B5314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1AE5-4E7A-470E-B405-9DB3E92422DF}" type="datetimeFigureOut">
              <a:rPr lang="sl-SI" smtClean="0"/>
              <a:pPr/>
              <a:t>13.11.2015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70229-EFDC-4728-A4A9-021B37B5314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1AE5-4E7A-470E-B405-9DB3E92422DF}" type="datetimeFigureOut">
              <a:rPr lang="sl-SI" smtClean="0"/>
              <a:pPr/>
              <a:t>13.11.2015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70229-EFDC-4728-A4A9-021B37B5314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1AE5-4E7A-470E-B405-9DB3E92422DF}" type="datetimeFigureOut">
              <a:rPr lang="sl-SI" smtClean="0"/>
              <a:pPr/>
              <a:t>13.11.2015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70229-EFDC-4728-A4A9-021B37B5314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1AE5-4E7A-470E-B405-9DB3E92422DF}" type="datetimeFigureOut">
              <a:rPr lang="sl-SI" smtClean="0"/>
              <a:pPr/>
              <a:t>13.11.2015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70229-EFDC-4728-A4A9-021B37B5314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1AE5-4E7A-470E-B405-9DB3E92422DF}" type="datetimeFigureOut">
              <a:rPr lang="sl-SI" smtClean="0"/>
              <a:pPr/>
              <a:t>13.11.2015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70229-EFDC-4728-A4A9-021B37B5314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1AE5-4E7A-470E-B405-9DB3E92422DF}" type="datetimeFigureOut">
              <a:rPr lang="sl-SI" smtClean="0"/>
              <a:pPr/>
              <a:t>13.11.2015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70229-EFDC-4728-A4A9-021B37B5314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1AE5-4E7A-470E-B405-9DB3E92422DF}" type="datetimeFigureOut">
              <a:rPr lang="sl-SI" smtClean="0"/>
              <a:pPr/>
              <a:t>13.11.2015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70229-EFDC-4728-A4A9-021B37B5314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41AE5-4E7A-470E-B405-9DB3E92422DF}" type="datetimeFigureOut">
              <a:rPr lang="sl-SI" smtClean="0"/>
              <a:pPr/>
              <a:t>13.11.2015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70229-EFDC-4728-A4A9-021B37B53148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qlite.org/autoinc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Ustvarimo bazo</a:t>
            </a:r>
            <a:endParaRPr lang="sl-S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Zgled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CREATE TABLE 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kupec</a:t>
            </a:r>
            <a:br>
              <a:rPr lang="sl-SI" sz="2400" dirty="0">
                <a:latin typeface="Courier New" pitchFamily="49" charset="0"/>
                <a:cs typeface="Courier New" pitchFamily="49" charset="0"/>
              </a:rPr>
            </a:br>
            <a:r>
              <a:rPr lang="en-US" sz="2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 zap_stevilka 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SERIAL,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/>
            </a:r>
            <a:br>
              <a:rPr lang="sl-SI" sz="2400" dirty="0">
                <a:latin typeface="Courier New" pitchFamily="49" charset="0"/>
                <a:cs typeface="Courier New" pitchFamily="49" charset="0"/>
              </a:rPr>
            </a:br>
            <a:r>
              <a:rPr lang="sl-SI" sz="2400" dirty="0">
                <a:latin typeface="Courier New" pitchFamily="49" charset="0"/>
                <a:cs typeface="Courier New" pitchFamily="49" charset="0"/>
              </a:rPr>
              <a:t>   oznaka char(7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) UNIQUE, 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/>
            </a:r>
            <a:br>
              <a:rPr lang="sl-SI" sz="2400" dirty="0">
                <a:latin typeface="Courier New" pitchFamily="49" charset="0"/>
                <a:cs typeface="Courier New" pitchFamily="49" charset="0"/>
              </a:rPr>
            </a:br>
            <a:r>
              <a:rPr lang="sl-SI" sz="2400" dirty="0">
                <a:latin typeface="Courier New" pitchFamily="49" charset="0"/>
                <a:cs typeface="Courier New" pitchFamily="49" charset="0"/>
              </a:rPr>
              <a:t>   ime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char(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2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0)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DEFAULT 'Janez'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,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br>
              <a:rPr lang="sl-SI" sz="2400" dirty="0">
                <a:latin typeface="Courier New" pitchFamily="49" charset="0"/>
                <a:cs typeface="Courier New" pitchFamily="49" charset="0"/>
              </a:rPr>
            </a:br>
            <a:r>
              <a:rPr lang="sl-SI" sz="2400" dirty="0">
                <a:latin typeface="Courier New" pitchFamily="49" charset="0"/>
                <a:cs typeface="Courier New" pitchFamily="49" charset="0"/>
              </a:rPr>
              <a:t>   priimek varchar(30),</a:t>
            </a:r>
            <a:br>
              <a:rPr lang="sl-SI" sz="2400" dirty="0">
                <a:latin typeface="Courier New" pitchFamily="49" charset="0"/>
                <a:cs typeface="Courier New" pitchFamily="49" charset="0"/>
              </a:rPr>
            </a:br>
            <a:r>
              <a:rPr lang="sl-SI" sz="2400" dirty="0">
                <a:latin typeface="Courier New" pitchFamily="49" charset="0"/>
                <a:cs typeface="Courier New" pitchFamily="49" charset="0"/>
              </a:rPr>
              <a:t>   ulica varchar(30) DEFAULT 'ni podatka',</a:t>
            </a:r>
            <a:br>
              <a:rPr lang="sl-SI" sz="2400" dirty="0">
                <a:latin typeface="Courier New" pitchFamily="49" charset="0"/>
                <a:cs typeface="Courier New" pitchFamily="49" charset="0"/>
              </a:rPr>
            </a:br>
            <a:r>
              <a:rPr lang="sl-SI" sz="2400" dirty="0">
                <a:latin typeface="Courier New" pitchFamily="49" charset="0"/>
                <a:cs typeface="Courier New" pitchFamily="49" charset="0"/>
              </a:rPr>
              <a:t>   postna_stevilka char(4) 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UNIQUE,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/>
            </a:r>
            <a:br>
              <a:rPr lang="sl-SI" sz="2400" dirty="0">
                <a:latin typeface="Courier New" pitchFamily="49" charset="0"/>
                <a:cs typeface="Courier New" pitchFamily="49" charset="0"/>
              </a:rPr>
            </a:br>
            <a:r>
              <a:rPr lang="sl-SI" sz="2400" dirty="0">
                <a:latin typeface="Courier New" pitchFamily="49" charset="0"/>
                <a:cs typeface="Courier New" pitchFamily="49" charset="0"/>
              </a:rPr>
              <a:t>   datum_rojstva date</a:t>
            </a:r>
            <a:br>
              <a:rPr lang="sl-SI" sz="2400" dirty="0">
                <a:latin typeface="Courier New" pitchFamily="49" charset="0"/>
                <a:cs typeface="Courier New" pitchFamily="49" charset="0"/>
              </a:rPr>
            </a:br>
            <a:r>
              <a:rPr lang="sl-SI" sz="2400" dirty="0">
                <a:latin typeface="Courier New" pitchFamily="49" charset="0"/>
                <a:cs typeface="Courier New" pitchFamily="49" charset="0"/>
              </a:rPr>
              <a:t>) </a:t>
            </a:r>
          </a:p>
          <a:p>
            <a:pPr marL="0" indent="0">
              <a:buNone/>
            </a:pP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11340927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Zagotavlja, da vrednosti v stolpcu zadoščajo določenemu pogoju</a:t>
            </a:r>
          </a:p>
          <a:p>
            <a:r>
              <a:rPr lang="sl-SI" dirty="0" smtClean="0"/>
              <a:t>Denimo, da ne poslujemo s kupci, katerih priimek nima vsaj 3 črke</a:t>
            </a:r>
          </a:p>
          <a:p>
            <a:endParaRPr lang="sl-SI" dirty="0" smtClean="0"/>
          </a:p>
          <a:p>
            <a:endParaRPr lang="sl-SI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Zgled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CREATE TABLE 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kupec</a:t>
            </a:r>
            <a:br>
              <a:rPr lang="sl-SI" sz="2400" dirty="0">
                <a:latin typeface="Courier New" pitchFamily="49" charset="0"/>
                <a:cs typeface="Courier New" pitchFamily="49" charset="0"/>
              </a:rPr>
            </a:br>
            <a:r>
              <a:rPr lang="en-US" sz="2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 zap_stevilka 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SERIAL,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/>
            </a:r>
            <a:br>
              <a:rPr lang="sl-SI" sz="2400" dirty="0">
                <a:latin typeface="Courier New" pitchFamily="49" charset="0"/>
                <a:cs typeface="Courier New" pitchFamily="49" charset="0"/>
              </a:rPr>
            </a:br>
            <a:r>
              <a:rPr lang="sl-SI" sz="2400" dirty="0">
                <a:latin typeface="Courier New" pitchFamily="49" charset="0"/>
                <a:cs typeface="Courier New" pitchFamily="49" charset="0"/>
              </a:rPr>
              <a:t>   oznaka char(7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) UNIQUE, 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/>
            </a:r>
            <a:br>
              <a:rPr lang="sl-SI" sz="2400" dirty="0">
                <a:latin typeface="Courier New" pitchFamily="49" charset="0"/>
                <a:cs typeface="Courier New" pitchFamily="49" charset="0"/>
              </a:rPr>
            </a:br>
            <a:r>
              <a:rPr lang="sl-SI" sz="2400" dirty="0">
                <a:latin typeface="Courier New" pitchFamily="49" charset="0"/>
                <a:cs typeface="Courier New" pitchFamily="49" charset="0"/>
              </a:rPr>
              <a:t>   ime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char(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2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0)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DEFAULT 'Janez'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,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br>
              <a:rPr lang="sl-SI" sz="2400" dirty="0">
                <a:latin typeface="Courier New" pitchFamily="49" charset="0"/>
                <a:cs typeface="Courier New" pitchFamily="49" charset="0"/>
              </a:rPr>
            </a:br>
            <a:r>
              <a:rPr lang="sl-SI" sz="2400" dirty="0">
                <a:latin typeface="Courier New" pitchFamily="49" charset="0"/>
                <a:cs typeface="Courier New" pitchFamily="49" charset="0"/>
              </a:rPr>
              <a:t>   priimek varchar(30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) </a:t>
            </a:r>
            <a:br>
              <a:rPr lang="sl-SI" sz="24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    CHECK (LENGTH(priimek) &gt; 2),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/>
            </a:r>
            <a:br>
              <a:rPr lang="sl-SI" sz="2400" dirty="0">
                <a:latin typeface="Courier New" pitchFamily="49" charset="0"/>
                <a:cs typeface="Courier New" pitchFamily="49" charset="0"/>
              </a:rPr>
            </a:br>
            <a:r>
              <a:rPr lang="sl-SI" sz="2400" dirty="0">
                <a:latin typeface="Courier New" pitchFamily="49" charset="0"/>
                <a:cs typeface="Courier New" pitchFamily="49" charset="0"/>
              </a:rPr>
              <a:t>   ulica varchar(30) DEFAULT 'ni podatka',</a:t>
            </a:r>
            <a:br>
              <a:rPr lang="sl-SI" sz="2400" dirty="0">
                <a:latin typeface="Courier New" pitchFamily="49" charset="0"/>
                <a:cs typeface="Courier New" pitchFamily="49" charset="0"/>
              </a:rPr>
            </a:br>
            <a:r>
              <a:rPr lang="sl-SI" sz="2400" dirty="0">
                <a:latin typeface="Courier New" pitchFamily="49" charset="0"/>
                <a:cs typeface="Courier New" pitchFamily="49" charset="0"/>
              </a:rPr>
              <a:t>   postna_stevilka char(4) 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UNIQUE,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/>
            </a:r>
            <a:br>
              <a:rPr lang="sl-SI" sz="2400" dirty="0">
                <a:latin typeface="Courier New" pitchFamily="49" charset="0"/>
                <a:cs typeface="Courier New" pitchFamily="49" charset="0"/>
              </a:rPr>
            </a:br>
            <a:r>
              <a:rPr lang="sl-SI" sz="2400" dirty="0">
                <a:latin typeface="Courier New" pitchFamily="49" charset="0"/>
                <a:cs typeface="Courier New" pitchFamily="49" charset="0"/>
              </a:rPr>
              <a:t>   datum_rojstva date</a:t>
            </a:r>
            <a:br>
              <a:rPr lang="sl-SI" sz="2400" dirty="0">
                <a:latin typeface="Courier New" pitchFamily="49" charset="0"/>
                <a:cs typeface="Courier New" pitchFamily="49" charset="0"/>
              </a:rPr>
            </a:br>
            <a:r>
              <a:rPr lang="sl-SI" sz="2400" dirty="0">
                <a:latin typeface="Courier New" pitchFamily="49" charset="0"/>
                <a:cs typeface="Courier New" pitchFamily="49" charset="0"/>
              </a:rPr>
              <a:t>) </a:t>
            </a:r>
          </a:p>
          <a:p>
            <a:pPr marL="0" indent="0">
              <a:buNone/>
            </a:pP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10606264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Zgled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Ime in priimek skupaj pa ne smeta biti daljša kot 9 znakov:</a:t>
            </a:r>
          </a:p>
          <a:p>
            <a:pPr marL="0" indent="0">
              <a:buNone/>
            </a:pPr>
            <a:endParaRPr lang="sl-SI" sz="20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CREATE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TABLE 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kupec</a:t>
            </a:r>
            <a:br>
              <a:rPr lang="sl-SI" sz="2000" dirty="0">
                <a:latin typeface="Courier New" pitchFamily="49" charset="0"/>
                <a:cs typeface="Courier New" pitchFamily="49" charset="0"/>
              </a:rPr>
            </a:br>
            <a:r>
              <a:rPr lang="en-US" sz="20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  zap_stevilka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SERIAL,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sl-SI" sz="2000" dirty="0">
                <a:latin typeface="Courier New" pitchFamily="49" charset="0"/>
                <a:cs typeface="Courier New" pitchFamily="49" charset="0"/>
              </a:rPr>
            </a:br>
            <a:r>
              <a:rPr lang="sl-SI" sz="2000" dirty="0">
                <a:latin typeface="Courier New" pitchFamily="49" charset="0"/>
                <a:cs typeface="Courier New" pitchFamily="49" charset="0"/>
              </a:rPr>
              <a:t>   oznaka char(7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) UNIQUE, 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sl-SI" sz="2000" dirty="0">
                <a:latin typeface="Courier New" pitchFamily="49" charset="0"/>
                <a:cs typeface="Courier New" pitchFamily="49" charset="0"/>
              </a:rPr>
            </a:br>
            <a:r>
              <a:rPr lang="sl-SI" sz="2000" dirty="0">
                <a:latin typeface="Courier New" pitchFamily="49" charset="0"/>
                <a:cs typeface="Courier New" pitchFamily="49" charset="0"/>
              </a:rPr>
              <a:t>   ime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char(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2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0)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 DEFAULT 'Janez'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,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 </a:t>
            </a:r>
            <a:br>
              <a:rPr lang="sl-SI" sz="2000" dirty="0">
                <a:latin typeface="Courier New" pitchFamily="49" charset="0"/>
                <a:cs typeface="Courier New" pitchFamily="49" charset="0"/>
              </a:rPr>
            </a:br>
            <a:r>
              <a:rPr lang="sl-SI" sz="2000" dirty="0">
                <a:latin typeface="Courier New" pitchFamily="49" charset="0"/>
                <a:cs typeface="Courier New" pitchFamily="49" charset="0"/>
              </a:rPr>
              <a:t>   priimek varchar(30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) </a:t>
            </a:r>
            <a:br>
              <a:rPr lang="sl-SI" sz="20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 CHECK (</a:t>
            </a:r>
            <a:br>
              <a:rPr lang="sl-SI" sz="20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   LENGTH(priimek) &gt; 2</a:t>
            </a:r>
          </a:p>
          <a:p>
            <a:pPr marL="0" indent="0"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   AND 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LENGTH(priimek)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+ LENGTH(ime) &lt; 9</a:t>
            </a:r>
            <a:endParaRPr lang="sl-SI" sz="20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  ),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sl-SI" sz="2000" dirty="0">
                <a:latin typeface="Courier New" pitchFamily="49" charset="0"/>
                <a:cs typeface="Courier New" pitchFamily="49" charset="0"/>
              </a:rPr>
            </a:br>
            <a:r>
              <a:rPr lang="sl-SI" sz="2000" dirty="0">
                <a:latin typeface="Courier New" pitchFamily="49" charset="0"/>
                <a:cs typeface="Courier New" pitchFamily="49" charset="0"/>
              </a:rPr>
              <a:t>   ulica varchar(30) DEFAULT 'ni podatka',</a:t>
            </a:r>
            <a:br>
              <a:rPr lang="sl-SI" sz="2000" dirty="0">
                <a:latin typeface="Courier New" pitchFamily="49" charset="0"/>
                <a:cs typeface="Courier New" pitchFamily="49" charset="0"/>
              </a:rPr>
            </a:br>
            <a:r>
              <a:rPr lang="sl-SI" sz="2000" dirty="0">
                <a:latin typeface="Courier New" pitchFamily="49" charset="0"/>
                <a:cs typeface="Courier New" pitchFamily="49" charset="0"/>
              </a:rPr>
              <a:t>   postna_stevilka char(4)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UNIQUE,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sl-SI" sz="2000" dirty="0">
                <a:latin typeface="Courier New" pitchFamily="49" charset="0"/>
                <a:cs typeface="Courier New" pitchFamily="49" charset="0"/>
              </a:rPr>
            </a:br>
            <a:r>
              <a:rPr lang="sl-SI" sz="2000" dirty="0">
                <a:latin typeface="Courier New" pitchFamily="49" charset="0"/>
                <a:cs typeface="Courier New" pitchFamily="49" charset="0"/>
              </a:rPr>
              <a:t>   datum_rojstva date</a:t>
            </a:r>
            <a:br>
              <a:rPr lang="sl-SI" sz="2000" dirty="0">
                <a:latin typeface="Courier New" pitchFamily="49" charset="0"/>
                <a:cs typeface="Courier New" pitchFamily="49" charset="0"/>
              </a:rPr>
            </a:br>
            <a:r>
              <a:rPr lang="sl-SI" sz="2000" dirty="0">
                <a:latin typeface="Courier New" pitchFamily="49" charset="0"/>
                <a:cs typeface="Courier New" pitchFamily="49" charset="0"/>
              </a:rPr>
              <a:t>) </a:t>
            </a:r>
          </a:p>
          <a:p>
            <a:pPr marL="0" indent="0">
              <a:buNone/>
            </a:pPr>
            <a:endParaRPr lang="sl-SI" sz="2000" dirty="0"/>
          </a:p>
        </p:txBody>
      </p:sp>
    </p:spTree>
    <p:extLst>
      <p:ext uri="{BB962C8B-B14F-4D97-AF65-F5344CB8AC3E}">
        <p14:creationId xmlns:p14="http://schemas.microsoft.com/office/powerpoint/2010/main" val="25245291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Zgled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DEMO </a:t>
            </a:r>
            <a:r>
              <a:rPr lang="sl-SI" smtClean="0"/>
              <a:t>kršenja omejitev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816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Ustvarimo bazo</a:t>
            </a:r>
            <a:endParaRPr lang="sl-S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SQL</a:t>
            </a:r>
          </a:p>
          <a:p>
            <a:pPr lvl="1"/>
            <a:r>
              <a:rPr lang="sl-SI" dirty="0" smtClean="0"/>
              <a:t>CREATE DATABASE </a:t>
            </a:r>
            <a:r>
              <a:rPr lang="sl-SI" dirty="0" err="1" smtClean="0"/>
              <a:t>imeBaze</a:t>
            </a:r>
            <a:endParaRPr lang="sl-SI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Create</a:t>
            </a:r>
            <a:r>
              <a:rPr lang="sl-SI" dirty="0" smtClean="0"/>
              <a:t> table</a:t>
            </a:r>
            <a:endParaRPr lang="sl-SI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/>
              <a:t>Ustvarimo tabelo</a:t>
            </a:r>
            <a:endParaRPr lang="sl-SI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Sintaksa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CREATE TABLE </a:t>
            </a:r>
            <a:r>
              <a:rPr lang="sl-SI" b="1" dirty="0" smtClean="0">
                <a:latin typeface="Courier New" pitchFamily="49" charset="0"/>
                <a:cs typeface="Courier New" pitchFamily="49" charset="0"/>
              </a:rPr>
              <a:t>ime_tabele</a:t>
            </a:r>
            <a:br>
              <a:rPr lang="sl-SI" b="1" dirty="0" smtClean="0">
                <a:latin typeface="Courier New" pitchFamily="49" charset="0"/>
                <a:cs typeface="Courier New" pitchFamily="49" charset="0"/>
              </a:rPr>
            </a:br>
            <a:r>
              <a:rPr lang="sl-SI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b="1" dirty="0" smtClean="0">
                <a:latin typeface="Courier New" pitchFamily="49" charset="0"/>
                <a:cs typeface="Courier New" pitchFamily="49" charset="0"/>
              </a:rPr>
              <a:t>st1   tip_podatkov_v_st1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,</a:t>
            </a:r>
            <a:r>
              <a:rPr lang="sl-SI" b="1" dirty="0">
                <a:latin typeface="Courier New" pitchFamily="49" charset="0"/>
                <a:cs typeface="Courier New" pitchFamily="49" charset="0"/>
              </a:rPr>
              <a:t/>
            </a:r>
            <a:br>
              <a:rPr lang="sl-SI" b="1" dirty="0">
                <a:latin typeface="Courier New" pitchFamily="49" charset="0"/>
                <a:cs typeface="Courier New" pitchFamily="49" charset="0"/>
              </a:rPr>
            </a:br>
            <a:r>
              <a:rPr lang="sl-SI" b="1" dirty="0" smtClean="0">
                <a:latin typeface="Courier New" pitchFamily="49" charset="0"/>
                <a:cs typeface="Courier New" pitchFamily="49" charset="0"/>
              </a:rPr>
              <a:t>     st2   tip_podatkov_v_st2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,</a:t>
            </a:r>
            <a:r>
              <a:rPr lang="sl-SI" b="1" dirty="0">
                <a:latin typeface="Courier New" pitchFamily="49" charset="0"/>
                <a:cs typeface="Courier New" pitchFamily="49" charset="0"/>
              </a:rPr>
              <a:t/>
            </a:r>
            <a:br>
              <a:rPr lang="sl-SI" b="1" dirty="0">
                <a:latin typeface="Courier New" pitchFamily="49" charset="0"/>
                <a:cs typeface="Courier New" pitchFamily="49" charset="0"/>
              </a:rPr>
            </a:br>
            <a:r>
              <a:rPr lang="sl-SI" b="1" dirty="0">
                <a:latin typeface="Courier New" pitchFamily="49" charset="0"/>
                <a:cs typeface="Courier New" pitchFamily="49" charset="0"/>
              </a:rPr>
              <a:t>     </a:t>
            </a:r>
            <a:r>
              <a:rPr lang="sl-SI" b="1" dirty="0" smtClean="0">
                <a:latin typeface="Courier New" pitchFamily="49" charset="0"/>
                <a:cs typeface="Courier New" pitchFamily="49" charset="0"/>
              </a:rPr>
              <a:t>...</a:t>
            </a:r>
            <a:br>
              <a:rPr lang="sl-SI" b="1" dirty="0" smtClean="0">
                <a:latin typeface="Courier New" pitchFamily="49" charset="0"/>
                <a:cs typeface="Courier New" pitchFamily="49" charset="0"/>
              </a:rPr>
            </a:br>
            <a:r>
              <a:rPr lang="sl-SI" b="1" dirty="0" smtClean="0">
                <a:latin typeface="Courier New" pitchFamily="49" charset="0"/>
                <a:cs typeface="Courier New" pitchFamily="49" charset="0"/>
              </a:rPr>
              <a:t>   )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sl-SI" dirty="0" smtClean="0"/>
              <a:t>Različni RDBMS ji so različno "občutljivi" na male/velike črke v imenih tabel in stolpcev</a:t>
            </a:r>
          </a:p>
          <a:p>
            <a:r>
              <a:rPr lang="sl-SI" dirty="0" smtClean="0"/>
              <a:t>Najmanj težav: same male črke</a:t>
            </a:r>
          </a:p>
          <a:p>
            <a:r>
              <a:rPr lang="sl-SI" dirty="0" smtClean="0"/>
              <a:t>Zgled</a:t>
            </a:r>
            <a:endParaRPr lang="en-US" dirty="0" smtClean="0"/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CREATE TABLE </a:t>
            </a:r>
            <a:r>
              <a:rPr lang="sl-SI" b="1" dirty="0" smtClean="0">
                <a:latin typeface="Courier New" pitchFamily="49" charset="0"/>
                <a:cs typeface="Courier New" pitchFamily="49" charset="0"/>
              </a:rPr>
              <a:t>kupec</a:t>
            </a:r>
            <a:br>
              <a:rPr lang="sl-SI" b="1" dirty="0" smtClean="0">
                <a:latin typeface="Courier New" pitchFamily="49" charset="0"/>
                <a:cs typeface="Courier New" pitchFamily="49" charset="0"/>
              </a:rPr>
            </a:b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b="1" dirty="0" smtClean="0">
                <a:latin typeface="Courier New" pitchFamily="49" charset="0"/>
                <a:cs typeface="Courier New" pitchFamily="49" charset="0"/>
              </a:rPr>
              <a:t>  zap_stevilka int,</a:t>
            </a:r>
            <a:br>
              <a:rPr lang="sl-SI" b="1" dirty="0" smtClean="0">
                <a:latin typeface="Courier New" pitchFamily="49" charset="0"/>
                <a:cs typeface="Courier New" pitchFamily="49" charset="0"/>
              </a:rPr>
            </a:br>
            <a:r>
              <a:rPr lang="sl-SI" b="1" dirty="0" smtClean="0">
                <a:latin typeface="Courier New" pitchFamily="49" charset="0"/>
                <a:cs typeface="Courier New" pitchFamily="49" charset="0"/>
              </a:rPr>
              <a:t>   oznaka char(7),</a:t>
            </a:r>
            <a:br>
              <a:rPr lang="sl-SI" b="1" dirty="0" smtClean="0">
                <a:latin typeface="Courier New" pitchFamily="49" charset="0"/>
                <a:cs typeface="Courier New" pitchFamily="49" charset="0"/>
              </a:rPr>
            </a:br>
            <a:r>
              <a:rPr lang="sl-SI" b="1" dirty="0" smtClean="0">
                <a:latin typeface="Courier New" pitchFamily="49" charset="0"/>
                <a:cs typeface="Courier New" pitchFamily="49" charset="0"/>
              </a:rPr>
              <a:t>   ime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b="1" dirty="0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char(</a:t>
            </a:r>
            <a:r>
              <a:rPr lang="sl-SI" b="1" dirty="0" smtClean="0">
                <a:latin typeface="Courier New" pitchFamily="49" charset="0"/>
                <a:cs typeface="Courier New" pitchFamily="49" charset="0"/>
              </a:rPr>
              <a:t>2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0),</a:t>
            </a:r>
            <a:r>
              <a:rPr lang="sl-SI" b="1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sl-SI" b="1" dirty="0" smtClean="0">
                <a:latin typeface="Courier New" pitchFamily="49" charset="0"/>
                <a:cs typeface="Courier New" pitchFamily="49" charset="0"/>
              </a:rPr>
            </a:br>
            <a:r>
              <a:rPr lang="sl-SI" b="1" dirty="0" smtClean="0">
                <a:latin typeface="Courier New" pitchFamily="49" charset="0"/>
                <a:cs typeface="Courier New" pitchFamily="49" charset="0"/>
              </a:rPr>
              <a:t>   priimek varchar(30),</a:t>
            </a:r>
            <a:br>
              <a:rPr lang="sl-SI" b="1" dirty="0" smtClean="0">
                <a:latin typeface="Courier New" pitchFamily="49" charset="0"/>
                <a:cs typeface="Courier New" pitchFamily="49" charset="0"/>
              </a:rPr>
            </a:br>
            <a:r>
              <a:rPr lang="sl-SI" b="1" dirty="0" smtClean="0">
                <a:latin typeface="Courier New" pitchFamily="49" charset="0"/>
                <a:cs typeface="Courier New" pitchFamily="49" charset="0"/>
              </a:rPr>
              <a:t>   ulica varchar(30),</a:t>
            </a:r>
            <a:br>
              <a:rPr lang="sl-SI" b="1" dirty="0" smtClean="0">
                <a:latin typeface="Courier New" pitchFamily="49" charset="0"/>
                <a:cs typeface="Courier New" pitchFamily="49" charset="0"/>
              </a:rPr>
            </a:br>
            <a:r>
              <a:rPr lang="sl-SI" b="1" dirty="0" smtClean="0">
                <a:latin typeface="Courier New" pitchFamily="49" charset="0"/>
                <a:cs typeface="Courier New" pitchFamily="49" charset="0"/>
              </a:rPr>
              <a:t>   postna_stevilka char(4),</a:t>
            </a:r>
            <a:br>
              <a:rPr lang="sl-SI" b="1" dirty="0" smtClean="0">
                <a:latin typeface="Courier New" pitchFamily="49" charset="0"/>
                <a:cs typeface="Courier New" pitchFamily="49" charset="0"/>
              </a:rPr>
            </a:br>
            <a:r>
              <a:rPr lang="sl-SI" b="1" dirty="0" smtClean="0">
                <a:latin typeface="Courier New" pitchFamily="49" charset="0"/>
                <a:cs typeface="Courier New" pitchFamily="49" charset="0"/>
              </a:rPr>
              <a:t>   datum_rojstva date</a:t>
            </a:r>
            <a:br>
              <a:rPr lang="sl-SI" b="1" dirty="0" smtClean="0">
                <a:latin typeface="Courier New" pitchFamily="49" charset="0"/>
                <a:cs typeface="Courier New" pitchFamily="49" charset="0"/>
              </a:rPr>
            </a:br>
            <a:r>
              <a:rPr lang="sl-SI" b="1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b="1" dirty="0" smtClean="0">
                <a:latin typeface="Courier New" pitchFamily="49" charset="0"/>
                <a:cs typeface="Courier New" pitchFamily="49" charset="0"/>
              </a:rPr>
            </a:br>
            <a:endParaRPr lang="en-US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Privzete vrednosti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sl-SI" dirty="0" smtClean="0"/>
              <a:t>Včasih so določene vrednosti stolpca zelo pogoste.</a:t>
            </a:r>
          </a:p>
          <a:p>
            <a:pPr lvl="1"/>
            <a:r>
              <a:rPr lang="sl-SI" dirty="0" smtClean="0"/>
              <a:t>Večina kupcev je Janezov in prihajajo iz Nakla, njihovega naslova pa običajno ne poznamo</a:t>
            </a:r>
          </a:p>
          <a:p>
            <a:pPr lvl="1"/>
            <a:r>
              <a:rPr lang="sl-SI" dirty="0" smtClean="0"/>
              <a:t>Lahko določimo privzeto vrednost</a:t>
            </a:r>
          </a:p>
          <a:p>
            <a:r>
              <a:rPr lang="sl-SI" dirty="0" smtClean="0"/>
              <a:t>Privzeta vrednost se uporabi, če pri vstavljanju podatka ne navedemo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CREATE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TABLE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kupec</a:t>
            </a:r>
            <a:br>
              <a:rPr lang="sl-SI" dirty="0">
                <a:latin typeface="Courier New" pitchFamily="49" charset="0"/>
                <a:cs typeface="Courier New" pitchFamily="49" charset="0"/>
              </a:rPr>
            </a:b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zap_stevilka int,</a:t>
            </a:r>
            <a:br>
              <a:rPr lang="sl-SI" dirty="0" smtClean="0">
                <a:latin typeface="Courier New" pitchFamily="49" charset="0"/>
                <a:cs typeface="Courier New" pitchFamily="49" charset="0"/>
              </a:rPr>
            </a:br>
            <a:r>
              <a:rPr lang="sl-SI" dirty="0" smtClean="0">
                <a:latin typeface="Courier New" pitchFamily="49" charset="0"/>
                <a:cs typeface="Courier New" pitchFamily="49" charset="0"/>
              </a:rPr>
              <a:t>   oznaka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char(7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),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/>
            </a:r>
            <a:br>
              <a:rPr lang="sl-SI" dirty="0">
                <a:latin typeface="Courier New" pitchFamily="49" charset="0"/>
                <a:cs typeface="Courier New" pitchFamily="49" charset="0"/>
              </a:rPr>
            </a:br>
            <a:r>
              <a:rPr lang="sl-SI" dirty="0">
                <a:latin typeface="Courier New" pitchFamily="49" charset="0"/>
                <a:cs typeface="Courier New" pitchFamily="49" charset="0"/>
              </a:rPr>
              <a:t>   ime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char(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2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0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DEFAULT 'Janez'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/>
            </a:r>
            <a:br>
              <a:rPr lang="sl-SI" dirty="0">
                <a:latin typeface="Courier New" pitchFamily="49" charset="0"/>
                <a:cs typeface="Courier New" pitchFamily="49" charset="0"/>
              </a:rPr>
            </a:br>
            <a:r>
              <a:rPr lang="sl-SI" dirty="0">
                <a:latin typeface="Courier New" pitchFamily="49" charset="0"/>
                <a:cs typeface="Courier New" pitchFamily="49" charset="0"/>
              </a:rPr>
              <a:t>   priimek varchar(30),</a:t>
            </a:r>
            <a:br>
              <a:rPr lang="sl-SI" dirty="0">
                <a:latin typeface="Courier New" pitchFamily="49" charset="0"/>
                <a:cs typeface="Courier New" pitchFamily="49" charset="0"/>
              </a:rPr>
            </a:br>
            <a:r>
              <a:rPr lang="sl-SI" dirty="0">
                <a:latin typeface="Courier New" pitchFamily="49" charset="0"/>
                <a:cs typeface="Courier New" pitchFamily="49" charset="0"/>
              </a:rPr>
              <a:t>   ulica varchar(30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) DEFAULT 'ni podatka',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/>
            </a:r>
            <a:br>
              <a:rPr lang="sl-SI" dirty="0">
                <a:latin typeface="Courier New" pitchFamily="49" charset="0"/>
                <a:cs typeface="Courier New" pitchFamily="49" charset="0"/>
              </a:rPr>
            </a:br>
            <a:r>
              <a:rPr lang="sl-SI" dirty="0">
                <a:latin typeface="Courier New" pitchFamily="49" charset="0"/>
                <a:cs typeface="Courier New" pitchFamily="49" charset="0"/>
              </a:rPr>
              <a:t>   postna_stevilka char(4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) DEFAULT '4202',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/>
            </a:r>
            <a:br>
              <a:rPr lang="sl-SI" dirty="0">
                <a:latin typeface="Courier New" pitchFamily="49" charset="0"/>
                <a:cs typeface="Courier New" pitchFamily="49" charset="0"/>
              </a:rPr>
            </a:br>
            <a:r>
              <a:rPr lang="sl-SI" dirty="0">
                <a:latin typeface="Courier New" pitchFamily="49" charset="0"/>
                <a:cs typeface="Courier New" pitchFamily="49" charset="0"/>
              </a:rPr>
              <a:t>   datum_rojstva date</a:t>
            </a:r>
            <a:br>
              <a:rPr lang="sl-SI" dirty="0">
                <a:latin typeface="Courier New" pitchFamily="49" charset="0"/>
                <a:cs typeface="Courier New" pitchFamily="49" charset="0"/>
              </a:rPr>
            </a:br>
            <a:r>
              <a:rPr lang="sl-SI" dirty="0">
                <a:latin typeface="Courier New" pitchFamily="49" charset="0"/>
                <a:cs typeface="Courier New" pitchFamily="49" charset="0"/>
              </a:rPr>
              <a:t>) 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dirty="0" smtClean="0">
                <a:cs typeface="Courier New" pitchFamily="49" charset="0"/>
              </a:rPr>
              <a:t>Stolpcu lahko tudi naročimo, da naj dobiva avtomatsko novo številko </a:t>
            </a:r>
          </a:p>
          <a:p>
            <a:pPr lvl="1"/>
            <a:r>
              <a:rPr lang="sl-SI" dirty="0" smtClean="0">
                <a:cs typeface="Courier New" pitchFamily="49" charset="0"/>
              </a:rPr>
              <a:t>prvi vnos 1, drugi 2, ...</a:t>
            </a:r>
          </a:p>
          <a:p>
            <a:pPr lvl="1"/>
            <a:r>
              <a:rPr lang="sl-SI" dirty="0" smtClean="0">
                <a:cs typeface="Courier New" pitchFamily="49" charset="0"/>
              </a:rPr>
              <a:t>AUTO INCREMENT</a:t>
            </a:r>
          </a:p>
          <a:p>
            <a:r>
              <a:rPr lang="sl-SI" dirty="0" smtClean="0">
                <a:cs typeface="Courier New" pitchFamily="49" charset="0"/>
              </a:rPr>
              <a:t>Lahko tudi postavimo omejitve na tip informacije</a:t>
            </a:r>
          </a:p>
          <a:p>
            <a:pPr lvl="1"/>
            <a:r>
              <a:rPr lang="sl-SI" dirty="0" smtClean="0"/>
              <a:t>Različni tipi omejitev</a:t>
            </a:r>
            <a:endParaRPr lang="en-US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89480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Avtomatsko številčenje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 smtClean="0"/>
              <a:t>Vsak RDBMS po svoje</a:t>
            </a:r>
          </a:p>
          <a:p>
            <a:r>
              <a:rPr lang="sl-SI" dirty="0" smtClean="0"/>
              <a:t>PostgreSQL  SERIAL</a:t>
            </a:r>
          </a:p>
          <a:p>
            <a:pPr lvl="1"/>
            <a:r>
              <a:rPr lang="sl-SI" dirty="0" smtClean="0"/>
              <a:t>Kar se potem dejansko prevede v uporabo zaporedij (glej demo)</a:t>
            </a:r>
          </a:p>
          <a:p>
            <a:r>
              <a:rPr lang="sl-SI" dirty="0"/>
              <a:t>SQLITE3 (INTEGER PRIMARY KEY) </a:t>
            </a:r>
            <a:r>
              <a:rPr lang="sl-SI" dirty="0">
                <a:hlinkClick r:id="rId2"/>
              </a:rPr>
              <a:t>http://</a:t>
            </a:r>
            <a:r>
              <a:rPr lang="sl-SI" dirty="0" smtClean="0">
                <a:hlinkClick r:id="rId2"/>
              </a:rPr>
              <a:t>www.sqlite.org/autoinc.html</a:t>
            </a:r>
            <a:r>
              <a:rPr lang="sl-SI" dirty="0" smtClean="0"/>
              <a:t> </a:t>
            </a:r>
          </a:p>
          <a:p>
            <a:r>
              <a:rPr lang="sl-SI" dirty="0" smtClean="0"/>
              <a:t>MySQL  AUTO_INCREMENT</a:t>
            </a:r>
          </a:p>
          <a:p>
            <a:r>
              <a:rPr lang="sl-SI" dirty="0" smtClean="0"/>
              <a:t>MS SQL  IDENTITY</a:t>
            </a:r>
          </a:p>
          <a:p>
            <a:r>
              <a:rPr lang="sl-SI" dirty="0" smtClean="0"/>
              <a:t>ORACLE ... Preko zaporedij 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78748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Zgled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CREATE TABLE 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kupec</a:t>
            </a:r>
            <a:br>
              <a:rPr lang="sl-SI" sz="2400" dirty="0">
                <a:latin typeface="Courier New" pitchFamily="49" charset="0"/>
                <a:cs typeface="Courier New" pitchFamily="49" charset="0"/>
              </a:rPr>
            </a:br>
            <a:r>
              <a:rPr lang="en-US" sz="2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 zap_stevilka 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SERIAL,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/>
            </a:r>
            <a:br>
              <a:rPr lang="sl-SI" sz="2400" dirty="0">
                <a:latin typeface="Courier New" pitchFamily="49" charset="0"/>
                <a:cs typeface="Courier New" pitchFamily="49" charset="0"/>
              </a:rPr>
            </a:br>
            <a:r>
              <a:rPr lang="sl-SI" sz="2400" dirty="0">
                <a:latin typeface="Courier New" pitchFamily="49" charset="0"/>
                <a:cs typeface="Courier New" pitchFamily="49" charset="0"/>
              </a:rPr>
              <a:t>   oznaka char(7), </a:t>
            </a:r>
            <a:br>
              <a:rPr lang="sl-SI" sz="2400" dirty="0">
                <a:latin typeface="Courier New" pitchFamily="49" charset="0"/>
                <a:cs typeface="Courier New" pitchFamily="49" charset="0"/>
              </a:rPr>
            </a:br>
            <a:r>
              <a:rPr lang="sl-SI" sz="2400" dirty="0">
                <a:latin typeface="Courier New" pitchFamily="49" charset="0"/>
                <a:cs typeface="Courier New" pitchFamily="49" charset="0"/>
              </a:rPr>
              <a:t>   ime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char(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2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0)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DEFAULT 'Janez'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,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br>
              <a:rPr lang="sl-SI" sz="2400" dirty="0">
                <a:latin typeface="Courier New" pitchFamily="49" charset="0"/>
                <a:cs typeface="Courier New" pitchFamily="49" charset="0"/>
              </a:rPr>
            </a:br>
            <a:r>
              <a:rPr lang="sl-SI" sz="2400" dirty="0">
                <a:latin typeface="Courier New" pitchFamily="49" charset="0"/>
                <a:cs typeface="Courier New" pitchFamily="49" charset="0"/>
              </a:rPr>
              <a:t>   priimek varchar(30),</a:t>
            </a:r>
            <a:br>
              <a:rPr lang="sl-SI" sz="2400" dirty="0">
                <a:latin typeface="Courier New" pitchFamily="49" charset="0"/>
                <a:cs typeface="Courier New" pitchFamily="49" charset="0"/>
              </a:rPr>
            </a:br>
            <a:r>
              <a:rPr lang="sl-SI" sz="2400" dirty="0">
                <a:latin typeface="Courier New" pitchFamily="49" charset="0"/>
                <a:cs typeface="Courier New" pitchFamily="49" charset="0"/>
              </a:rPr>
              <a:t>   ulica varchar(30) DEFAULT 'ni podatka',</a:t>
            </a:r>
            <a:br>
              <a:rPr lang="sl-SI" sz="2400" dirty="0">
                <a:latin typeface="Courier New" pitchFamily="49" charset="0"/>
                <a:cs typeface="Courier New" pitchFamily="49" charset="0"/>
              </a:rPr>
            </a:br>
            <a:r>
              <a:rPr lang="sl-SI" sz="2400" dirty="0">
                <a:latin typeface="Courier New" pitchFamily="49" charset="0"/>
                <a:cs typeface="Courier New" pitchFamily="49" charset="0"/>
              </a:rPr>
              <a:t>   postna_stevilka char(4) DEFAULT '4202',</a:t>
            </a:r>
            <a:br>
              <a:rPr lang="sl-SI" sz="2400" dirty="0">
                <a:latin typeface="Courier New" pitchFamily="49" charset="0"/>
                <a:cs typeface="Courier New" pitchFamily="49" charset="0"/>
              </a:rPr>
            </a:br>
            <a:r>
              <a:rPr lang="sl-SI" sz="2400" dirty="0">
                <a:latin typeface="Courier New" pitchFamily="49" charset="0"/>
                <a:cs typeface="Courier New" pitchFamily="49" charset="0"/>
              </a:rPr>
              <a:t>   datum_rojstva date</a:t>
            </a:r>
            <a:br>
              <a:rPr lang="sl-SI" sz="2400" dirty="0">
                <a:latin typeface="Courier New" pitchFamily="49" charset="0"/>
                <a:cs typeface="Courier New" pitchFamily="49" charset="0"/>
              </a:rPr>
            </a:br>
            <a:r>
              <a:rPr lang="sl-SI" sz="2400" dirty="0">
                <a:latin typeface="Courier New" pitchFamily="49" charset="0"/>
                <a:cs typeface="Courier New" pitchFamily="49" charset="0"/>
              </a:rPr>
              <a:t>) </a:t>
            </a:r>
          </a:p>
          <a:p>
            <a:pPr marL="0" indent="0">
              <a:buNone/>
            </a:pP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10937815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Omejitve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l-SI" dirty="0" smtClean="0"/>
              <a:t>Ko vstavljamo (ali spreminjamo) podatke, lahko RDBMS avtomatsko preveri, da se držimo omejitev, predpisanih ob tvorbi tabele</a:t>
            </a:r>
          </a:p>
          <a:p>
            <a:r>
              <a:rPr lang="sl-SI" dirty="0" smtClean="0"/>
              <a:t>Ključne besede:</a:t>
            </a:r>
          </a:p>
          <a:p>
            <a:pPr lvl="1"/>
            <a:r>
              <a:rPr lang="en-US" dirty="0" smtClean="0"/>
              <a:t>UNIQUE</a:t>
            </a:r>
            <a:endParaRPr lang="sl-SI" dirty="0" smtClean="0"/>
          </a:p>
          <a:p>
            <a:pPr lvl="2"/>
            <a:r>
              <a:rPr lang="sl-SI" dirty="0" smtClean="0"/>
              <a:t>Vse vrednosti v stolpcu morajo biti različne</a:t>
            </a:r>
            <a:endParaRPr lang="en-US" dirty="0" smtClean="0"/>
          </a:p>
          <a:p>
            <a:pPr lvl="1"/>
            <a:r>
              <a:rPr lang="en-US" dirty="0" smtClean="0"/>
              <a:t>CHECK</a:t>
            </a:r>
            <a:endParaRPr lang="sl-SI" dirty="0" smtClean="0"/>
          </a:p>
          <a:p>
            <a:pPr lvl="2"/>
            <a:r>
              <a:rPr lang="sl-SI" dirty="0" smtClean="0"/>
              <a:t>Vrednost mora izpolnjevati določen pogoj</a:t>
            </a:r>
            <a:endParaRPr lang="en-US" dirty="0" smtClean="0"/>
          </a:p>
          <a:p>
            <a:pPr lvl="1"/>
            <a:r>
              <a:rPr lang="en-US" dirty="0" smtClean="0"/>
              <a:t>Primary Key: </a:t>
            </a:r>
            <a:endParaRPr lang="sl-SI" dirty="0" smtClean="0"/>
          </a:p>
          <a:p>
            <a:pPr lvl="2"/>
            <a:r>
              <a:rPr lang="sl-SI" dirty="0" smtClean="0"/>
              <a:t>Stolpec je primarni ključ</a:t>
            </a:r>
            <a:endParaRPr lang="en-US" dirty="0" smtClean="0"/>
          </a:p>
          <a:p>
            <a:pPr lvl="1"/>
            <a:r>
              <a:rPr lang="en-US" dirty="0" smtClean="0"/>
              <a:t>Foreign Key</a:t>
            </a:r>
            <a:endParaRPr lang="sl-SI" dirty="0" smtClean="0"/>
          </a:p>
          <a:p>
            <a:pPr lvl="2"/>
            <a:r>
              <a:rPr lang="sl-SI" dirty="0" smtClean="0"/>
              <a:t>Stolpec je tuji ključ. Izpolnjena mora biti "referenčna integriteta"</a:t>
            </a:r>
          </a:p>
          <a:p>
            <a:pPr lvl="1"/>
            <a:r>
              <a:rPr lang="en-US" dirty="0" smtClean="0"/>
              <a:t>NOT NULL</a:t>
            </a:r>
            <a:endParaRPr lang="sl-SI" dirty="0" smtClean="0"/>
          </a:p>
          <a:p>
            <a:pPr lvl="2"/>
            <a:r>
              <a:rPr lang="sl-SI" dirty="0" smtClean="0"/>
              <a:t>podatek moramo obvezno imeti </a:t>
            </a:r>
          </a:p>
          <a:p>
            <a:r>
              <a:rPr lang="sl-SI" dirty="0" smtClean="0"/>
              <a:t>Spet vsak RDBMS malo po svoje</a:t>
            </a: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endParaRPr lang="sl-SI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UNIQUE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l-SI" dirty="0" smtClean="0"/>
              <a:t>Zagotoviti, da so vse vrednosti v stoplcu različne</a:t>
            </a:r>
          </a:p>
          <a:p>
            <a:r>
              <a:rPr lang="sl-SI" dirty="0" smtClean="0"/>
              <a:t>Lahko predpišemo za več stolpcev </a:t>
            </a:r>
          </a:p>
          <a:p>
            <a:r>
              <a:rPr lang="sl-SI" dirty="0" smtClean="0"/>
              <a:t>Če je stolpec primarni ključ, avtomatsko velja UNIQUE</a:t>
            </a:r>
          </a:p>
          <a:p>
            <a:pPr lvl="1"/>
            <a:r>
              <a:rPr lang="sl-SI" dirty="0" smtClean="0"/>
              <a:t>obratno pa seveda ne</a:t>
            </a:r>
          </a:p>
          <a:p>
            <a:pPr lvl="1"/>
            <a:r>
              <a:rPr lang="sl-SI" dirty="0" smtClean="0"/>
              <a:t>NULL?</a:t>
            </a:r>
          </a:p>
          <a:p>
            <a:r>
              <a:rPr lang="sl-SI" dirty="0" smtClean="0"/>
              <a:t>Denimo, da hočemo, da so vse oznake kupcev različne in da vedno poslujemo le z enim kupcem iz vsakega mesta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Ustvarimo bazo&amp;quot;&quot;/&gt;&lt;property id=&quot;20307&quot; value=&quot;274&quot;/&gt;&lt;/object&gt;&lt;object type=&quot;3&quot; unique_id=&quot;10004&quot;&gt;&lt;property id=&quot;20148&quot; value=&quot;5&quot;/&gt;&lt;property id=&quot;20300&quot; value=&quot;Slide 2 - &amp;quot;Ustvarimo bazo&amp;quot;&quot;/&gt;&lt;property id=&quot;20307&quot; value=&quot;275&quot;/&gt;&lt;/object&gt;&lt;object type=&quot;3&quot; unique_id=&quot;10012&quot;&gt;&lt;property id=&quot;20148&quot; value=&quot;5&quot;/&gt;&lt;property id=&quot;20300&quot; value=&quot;Slide 3 - &amp;quot;Create table&amp;quot;&quot;/&gt;&lt;property id=&quot;20307&quot; value=&quot;256&quot;/&gt;&lt;/object&gt;&lt;object type=&quot;3&quot; unique_id=&quot;10013&quot;&gt;&lt;property id=&quot;20148&quot; value=&quot;5&quot;/&gt;&lt;property id=&quot;20300&quot; value=&quot;Slide 4 - &amp;quot;Sintaksa&amp;quot;&quot;/&gt;&lt;property id=&quot;20307&quot; value=&quot;257&quot;/&gt;&lt;/object&gt;&lt;object type=&quot;3&quot; unique_id=&quot;10014&quot;&gt;&lt;property id=&quot;20148&quot; value=&quot;5&quot;/&gt;&lt;property id=&quot;20300&quot; value=&quot;Slide 5 - &amp;quot;Privzete vrednosti&amp;quot;&quot;/&gt;&lt;property id=&quot;20307&quot; value=&quot;281&quot;/&gt;&lt;/object&gt;&lt;object type=&quot;3&quot; unique_id=&quot;10015&quot;&gt;&lt;property id=&quot;20148&quot; value=&quot;5&quot;/&gt;&lt;property id=&quot;20300&quot; value=&quot;Slide 6 - &amp;quot;Avtomatsko številčenje&amp;quot;&quot;/&gt;&lt;property id=&quot;20307&quot; value=&quot;283&quot;/&gt;&lt;/object&gt;&lt;object type=&quot;3&quot; unique_id=&quot;10016&quot;&gt;&lt;property id=&quot;20148&quot; value=&quot;5&quot;/&gt;&lt;property id=&quot;20300&quot; value=&quot;Slide 7 - &amp;quot;Zgled&amp;quot;&quot;/&gt;&lt;property id=&quot;20307&quot; value=&quot;285&quot;/&gt;&lt;/object&gt;&lt;object type=&quot;3&quot; unique_id=&quot;10017&quot;&gt;&lt;property id=&quot;20148&quot; value=&quot;5&quot;/&gt;&lt;property id=&quot;20300&quot; value=&quot;Slide 8 - &amp;quot;Omejitve&amp;quot;&quot;/&gt;&lt;property id=&quot;20307&quot; value=&quot;258&quot;/&gt;&lt;/object&gt;&lt;object type=&quot;3&quot; unique_id=&quot;10018&quot;&gt;&lt;property id=&quot;20148&quot; value=&quot;5&quot;/&gt;&lt;property id=&quot;20300&quot; value=&quot;Slide 9 - &amp;quot;UNIQUE&amp;quot;&quot;/&gt;&lt;property id=&quot;20307&quot; value=&quot;259&quot;/&gt;&lt;/object&gt;&lt;object type=&quot;3&quot; unique_id=&quot;10019&quot;&gt;&lt;property id=&quot;20148&quot; value=&quot;5&quot;/&gt;&lt;property id=&quot;20300&quot; value=&quot;Slide 10 - &amp;quot;Zgled&amp;quot;&quot;/&gt;&lt;property id=&quot;20307&quot; value=&quot;287&quot;/&gt;&lt;/object&gt;&lt;object type=&quot;3&quot; unique_id=&quot;10020&quot;&gt;&lt;property id=&quot;20148&quot; value=&quot;5&quot;/&gt;&lt;property id=&quot;20300&quot; value=&quot;Slide 11 - &amp;quot;CHECK&amp;quot;&quot;/&gt;&lt;property id=&quot;20307&quot; value=&quot;260&quot;/&gt;&lt;/object&gt;&lt;object type=&quot;3&quot; unique_id=&quot;10021&quot;&gt;&lt;property id=&quot;20148&quot; value=&quot;5&quot;/&gt;&lt;property id=&quot;20300&quot; value=&quot;Slide 12 - &amp;quot;Zgled&amp;quot;&quot;/&gt;&lt;property id=&quot;20307&quot; value=&quot;289&quot;/&gt;&lt;/object&gt;&lt;object type=&quot;3&quot; unique_id=&quot;10022&quot;&gt;&lt;property id=&quot;20148&quot; value=&quot;5&quot;/&gt;&lt;property id=&quot;20300&quot; value=&quot;Slide 13 - &amp;quot;Zgled&amp;quot;&quot;/&gt;&lt;property id=&quot;20307&quot; value=&quot;290&quot;/&gt;&lt;/object&gt;&lt;object type=&quot;3&quot; unique_id=&quot;10067&quot;&gt;&lt;property id=&quot;20148&quot; value=&quot;5&quot;/&gt;&lt;property id=&quot;20300&quot; value=&quot;Slide 14 - &amp;quot;Zgled&amp;quot;&quot;/&gt;&lt;property id=&quot;20307&quot; value=&quot;291&quot;/&gt;&lt;/object&gt;&lt;/object&gt;&lt;object type=&quot;8&quot; unique_id=&quot;10044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2644</TotalTime>
  <Words>279</Words>
  <Application>Microsoft Office PowerPoint</Application>
  <PresentationFormat>On-screen Show (4:3)</PresentationFormat>
  <Paragraphs>68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Courier New</vt:lpstr>
      <vt:lpstr>Office Theme</vt:lpstr>
      <vt:lpstr>Ustvarimo bazo</vt:lpstr>
      <vt:lpstr>Ustvarimo bazo</vt:lpstr>
      <vt:lpstr>Create table</vt:lpstr>
      <vt:lpstr>Sintaksa</vt:lpstr>
      <vt:lpstr>Privzete vrednosti</vt:lpstr>
      <vt:lpstr>Avtomatsko številčenje</vt:lpstr>
      <vt:lpstr>Zgled</vt:lpstr>
      <vt:lpstr>Omejitve</vt:lpstr>
      <vt:lpstr>UNIQUE</vt:lpstr>
      <vt:lpstr>Zgled</vt:lpstr>
      <vt:lpstr>CHECK</vt:lpstr>
      <vt:lpstr>Zgled</vt:lpstr>
      <vt:lpstr>Zgled</vt:lpstr>
      <vt:lpstr>Zgled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Create table</dc:title>
  <dc:creator>Matija Lokar</dc:creator>
  <cp:lastModifiedBy>Lokar, Matija</cp:lastModifiedBy>
  <cp:revision>269</cp:revision>
  <dcterms:created xsi:type="dcterms:W3CDTF">2011-03-01T13:58:24Z</dcterms:created>
  <dcterms:modified xsi:type="dcterms:W3CDTF">2015-11-13T12:26:17Z</dcterms:modified>
</cp:coreProperties>
</file>