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58" r:id="rId9"/>
    <p:sldId id="265" r:id="rId10"/>
    <p:sldId id="270" r:id="rId11"/>
    <p:sldId id="267" r:id="rId12"/>
    <p:sldId id="269" r:id="rId13"/>
    <p:sldId id="266" r:id="rId14"/>
    <p:sldId id="268" r:id="rId15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138" y="3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9A9A-B4B0-4B32-B8CD-2E25E95134C4}" type="datetimeFigureOut">
              <a:rPr lang="en-US" smtClean="0"/>
              <a:t>5/7/2020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783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E721-B01C-4D5D-A3CA-2E5518383F10}" type="datetimeFigureOut">
              <a:rPr lang="en-US" smtClean="0"/>
              <a:t>5/7/2020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235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3FEF9-69D0-4F8C-A336-59491FBEDC47}" type="datetimeFigureOut">
              <a:rPr lang="en-US" smtClean="0"/>
              <a:t>5/7/2020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58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21DC-8981-44E6-BC8C-2BA8F673FFBB}" type="datetimeFigureOut">
              <a:rPr lang="en-US" smtClean="0"/>
              <a:t>5/7/2020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172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5D3-0140-4E75-8D7F-C0623D06DFD7}" type="datetimeFigureOut">
              <a:rPr lang="en-US" smtClean="0"/>
              <a:t>5/7/2020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738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66F9-5B40-48E0-8DFD-99EF944CDD22}" type="datetimeFigureOut">
              <a:rPr lang="en-US" smtClean="0"/>
              <a:t>5/7/2020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4796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98D6B-2C72-4E21-9893-A649C6E2A47D}" type="datetimeFigureOut">
              <a:rPr lang="en-US" smtClean="0"/>
              <a:t>5/7/2020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346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811C9-A66C-49F0-970E-F7B68D9109A0}" type="datetimeFigureOut">
              <a:rPr lang="en-US" smtClean="0"/>
              <a:t>5/7/2020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8367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1AE78-96A2-4A23-B183-3B6DB4374FE7}" type="datetimeFigureOut">
              <a:rPr lang="en-US" smtClean="0"/>
              <a:t>5/7/2020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788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E0757-B101-4811-9189-10EB2F458E2D}" type="datetimeFigureOut">
              <a:rPr lang="en-US" smtClean="0"/>
              <a:t>5/7/2020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562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C078-589F-40E3-816C-EE21D62B5BBA}" type="datetimeFigureOut">
              <a:rPr lang="en-US" smtClean="0"/>
              <a:t>5/7/2020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935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04436-CA73-4D53-89B4-2A5C7347BF2F}" type="datetimeFigureOut">
              <a:rPr lang="en-US" smtClean="0"/>
              <a:t>5/7/2020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406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Posebne metode</a:t>
            </a:r>
            <a:br>
              <a:rPr lang="sl-SI" dirty="0" smtClean="0"/>
            </a:br>
            <a:r>
              <a:rPr lang="sl-SI" dirty="0" smtClean="0"/>
              <a:t>+, *, len(), [], … </a:t>
            </a: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err="1" smtClean="0"/>
              <a:t>Magic</a:t>
            </a:r>
            <a:r>
              <a:rPr lang="sl-SI" dirty="0" smtClean="0"/>
              <a:t> </a:t>
            </a:r>
            <a:r>
              <a:rPr lang="sl-SI" dirty="0" err="1" smtClean="0"/>
              <a:t>methods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130952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__str__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Ni težav …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092762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__</a:t>
            </a:r>
            <a:r>
              <a:rPr lang="sl-SI" dirty="0" err="1" smtClean="0"/>
              <a:t>add</a:t>
            </a:r>
            <a:r>
              <a:rPr lang="sl-SI" dirty="0" smtClean="0"/>
              <a:t>__</a:t>
            </a:r>
            <a:endParaRPr lang="sl-S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o1 + o2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o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1.__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add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__(o2)</a:t>
            </a:r>
          </a:p>
          <a:p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__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add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__(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obj2):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'''vrne nov objekt tipa R'''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dol =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self.dolzina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obj2.dolzina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# predpostavimo enakost enot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Dol_M(dol,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self.enota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</a:p>
          <a:p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5361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__mul__</a:t>
            </a:r>
            <a:endParaRPr lang="sl-S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o1 * 5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o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1.__mul__(5)</a:t>
            </a:r>
          </a:p>
          <a:p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__mul__(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faktor):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'''vrne nov objekt tipa Dol_M'''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dol =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self.dolzina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* faktor</a:t>
            </a: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sl-SI" smtClean="0">
                <a:latin typeface="Courier New" panose="02070309020205020404" pitchFamily="49" charset="0"/>
                <a:cs typeface="Courier New" panose="02070309020205020404" pitchFamily="49" charset="0"/>
              </a:rPr>
              <a:t> Dol_M(dol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self.enota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</a:p>
          <a:p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3976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DEMO</a:t>
            </a:r>
            <a:endParaRPr lang="sl-S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53964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Kaj pa </a:t>
            </a:r>
            <a:endParaRPr lang="sl-S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5 * dol1</a:t>
            </a:r>
          </a:p>
          <a:p>
            <a:r>
              <a:rPr lang="sl-SI" dirty="0" smtClean="0"/>
              <a:t>???</a:t>
            </a:r>
          </a:p>
          <a:p>
            <a:endParaRPr lang="sl-SI" dirty="0"/>
          </a:p>
          <a:p>
            <a:r>
              <a:rPr lang="sl-SI" dirty="0" smtClean="0"/>
              <a:t>__</a:t>
            </a:r>
            <a:r>
              <a:rPr lang="sl-SI" dirty="0" err="1" smtClean="0"/>
              <a:t>rmul</a:t>
            </a:r>
            <a:r>
              <a:rPr lang="sl-SI" dirty="0" smtClean="0"/>
              <a:t>__</a:t>
            </a:r>
          </a:p>
          <a:p>
            <a:endParaRPr lang="sl-SI" dirty="0"/>
          </a:p>
          <a:p>
            <a:r>
              <a:rPr lang="sl-SI" dirty="0" smtClean="0"/>
              <a:t>Ali pa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dol1 * "bla"</a:t>
            </a:r>
            <a:r>
              <a:rPr lang="sl-SI" dirty="0" smtClean="0"/>
              <a:t>?</a:t>
            </a:r>
          </a:p>
          <a:p>
            <a:r>
              <a:rPr lang="sl-SI" dirty="0" smtClean="0"/>
              <a:t>Kaj pa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dol1 + nekaj</a:t>
            </a:r>
            <a:r>
              <a:rPr lang="sl-SI" dirty="0" smtClean="0"/>
              <a:t>?</a:t>
            </a:r>
          </a:p>
          <a:p>
            <a:pPr lvl="1"/>
            <a:r>
              <a:rPr lang="sl-SI" dirty="0" smtClean="0"/>
              <a:t>In nekaj ni tipa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</a:p>
          <a:p>
            <a:pPr lvl="1"/>
            <a:r>
              <a:rPr lang="sl-SI" dirty="0" smtClean="0"/>
              <a:t>Spodobi se preveriti drugi tip!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061225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Problem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V programju, ki ga pišemo, moramo precej računati z različnimi dolžinskimi merami: seštevati, odštevati … </a:t>
            </a:r>
          </a:p>
          <a:p>
            <a:r>
              <a:rPr lang="sl-SI" dirty="0" smtClean="0"/>
              <a:t>Glavna težava je v tem, da so enote dokaj različne: mm, km, </a:t>
            </a:r>
            <a:r>
              <a:rPr lang="sl-SI" dirty="0" err="1" smtClean="0"/>
              <a:t>yardi</a:t>
            </a:r>
            <a:r>
              <a:rPr lang="sl-SI" dirty="0" smtClean="0"/>
              <a:t>, čevlji, …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081086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Razred Dol_M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Dolžina (vrednost): 12, 7.6, 0.0023  torej </a:t>
            </a:r>
            <a:r>
              <a:rPr lang="sl-SI" dirty="0" err="1" smtClean="0"/>
              <a:t>float</a:t>
            </a:r>
            <a:endParaRPr lang="sl-SI" dirty="0" smtClean="0"/>
          </a:p>
          <a:p>
            <a:r>
              <a:rPr lang="sl-SI" dirty="0" smtClean="0"/>
              <a:t>Enota: spisek dovoljenih ('mm', '</a:t>
            </a:r>
            <a:r>
              <a:rPr lang="sl-SI" dirty="0" err="1" smtClean="0"/>
              <a:t>dm</a:t>
            </a:r>
            <a:r>
              <a:rPr lang="sl-SI" dirty="0" smtClean="0"/>
              <a:t>', '</a:t>
            </a:r>
            <a:r>
              <a:rPr lang="sl-SI" dirty="0" err="1" smtClean="0"/>
              <a:t>yd</a:t>
            </a:r>
            <a:r>
              <a:rPr lang="sl-SI" dirty="0" smtClean="0"/>
              <a:t>', 'in', 'mi' …)</a:t>
            </a:r>
          </a:p>
          <a:p>
            <a:endParaRPr lang="sl-SI" dirty="0"/>
          </a:p>
          <a:p>
            <a:r>
              <a:rPr lang="sl-SI" dirty="0" smtClean="0"/>
              <a:t>Lastnosti:</a:t>
            </a:r>
          </a:p>
          <a:p>
            <a:pPr lvl="1"/>
            <a:r>
              <a:rPr lang="sl-SI" dirty="0" smtClean="0"/>
              <a:t>Dolžina, vrednost tipa </a:t>
            </a:r>
            <a:r>
              <a:rPr lang="sl-SI" dirty="0" err="1" smtClean="0"/>
              <a:t>float</a:t>
            </a:r>
            <a:r>
              <a:rPr lang="sl-SI" dirty="0" smtClean="0"/>
              <a:t> &gt;= 0, branje/pisanje</a:t>
            </a:r>
          </a:p>
          <a:p>
            <a:pPr lvl="1"/>
            <a:r>
              <a:rPr lang="sl-SI" dirty="0" smtClean="0"/>
              <a:t>Enota: niz, iz spiska dovoljenih, </a:t>
            </a:r>
            <a:r>
              <a:rPr lang="sl-SI" dirty="0"/>
              <a:t>branje/pisanje</a:t>
            </a:r>
          </a:p>
          <a:p>
            <a:pPr marL="457200" lvl="1" indent="0">
              <a:buNone/>
            </a:pPr>
            <a:endParaRPr lang="sl-SI" dirty="0" smtClean="0"/>
          </a:p>
          <a:p>
            <a:pPr lvl="1"/>
            <a:endParaRPr lang="sl-SI" dirty="0" smtClean="0"/>
          </a:p>
          <a:p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290438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__</a:t>
            </a:r>
            <a:r>
              <a:rPr lang="sl-SI" dirty="0" err="1" smtClean="0"/>
              <a:t>init</a:t>
            </a:r>
            <a:r>
              <a:rPr lang="sl-SI" dirty="0" smtClean="0"/>
              <a:t>__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Preimenujemo razred v Dol_M</a:t>
            </a:r>
          </a:p>
          <a:p>
            <a:r>
              <a:rPr lang="sl-SI" dirty="0" smtClean="0"/>
              <a:t>Objekte bi radi ustvarili kot:</a:t>
            </a:r>
          </a:p>
          <a:p>
            <a:pPr lvl="1"/>
            <a:r>
              <a:rPr lang="sl-SI" dirty="0" smtClean="0"/>
              <a:t>Dol_M(12, 'cm')</a:t>
            </a:r>
          </a:p>
          <a:p>
            <a:pPr lvl="1"/>
            <a:r>
              <a:rPr lang="sl-SI" dirty="0" smtClean="0"/>
              <a:t>Dol_M(3.6, 'in')</a:t>
            </a:r>
          </a:p>
          <a:p>
            <a:pPr lvl="1"/>
            <a:r>
              <a:rPr lang="sl-SI" dirty="0" smtClean="0"/>
              <a:t>Dol_M("3.6 mm")</a:t>
            </a:r>
          </a:p>
          <a:p>
            <a:r>
              <a:rPr lang="sl-SI" dirty="0" smtClean="0"/>
              <a:t>Način hranjenja:</a:t>
            </a:r>
          </a:p>
          <a:p>
            <a:pPr lvl="1"/>
            <a:r>
              <a:rPr lang="sl-SI" dirty="0" smtClean="0"/>
              <a:t>Dve spremenljivki: _</a:t>
            </a:r>
            <a:r>
              <a:rPr lang="sl-SI" dirty="0" err="1" smtClean="0"/>
              <a:t>vr</a:t>
            </a:r>
            <a:r>
              <a:rPr lang="sl-SI" dirty="0" smtClean="0"/>
              <a:t>, _enota</a:t>
            </a:r>
          </a:p>
          <a:p>
            <a:pPr lvl="1"/>
            <a:endParaRPr lang="sl-SI" dirty="0" smtClean="0"/>
          </a:p>
          <a:p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1789491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__</a:t>
            </a:r>
            <a:r>
              <a:rPr lang="sl-SI" dirty="0" err="1" smtClean="0"/>
              <a:t>init</a:t>
            </a:r>
            <a:r>
              <a:rPr lang="sl-SI" dirty="0" smtClean="0"/>
              <a:t>__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Drugi parameter – privzeta vrednost None</a:t>
            </a:r>
          </a:p>
          <a:p>
            <a:r>
              <a:rPr lang="sl-SI" dirty="0" smtClean="0"/>
              <a:t>Ravnanje (katera oblika) – odvisno od tipa prvega parametra</a:t>
            </a:r>
          </a:p>
          <a:p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__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__(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vr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en = None):</a:t>
            </a:r>
            <a:b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isinstance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vr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str):</a:t>
            </a:r>
            <a:b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….</a:t>
            </a:r>
          </a:p>
          <a:p>
            <a:endParaRPr lang="sl-SI" dirty="0"/>
          </a:p>
          <a:p>
            <a:r>
              <a:rPr lang="sl-SI" dirty="0" smtClean="0"/>
              <a:t>DEMO – </a:t>
            </a:r>
            <a:r>
              <a:rPr lang="sl-SI" dirty="0" err="1" smtClean="0"/>
              <a:t>init</a:t>
            </a:r>
            <a:r>
              <a:rPr lang="sl-SI" dirty="0" smtClean="0"/>
              <a:t> / obe lastnosti 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178167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71849" y="1582341"/>
            <a:ext cx="11615351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__</a:t>
            </a:r>
            <a:r>
              <a:rPr lang="sl-SI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</a:t>
            </a:r>
            <a:r>
              <a:rPr lang="sl-SI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sl-SI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</a:t>
            </a:r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en = None):</a:t>
            </a:r>
          </a:p>
          <a:p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sl-SI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sl-SI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isinstance</a:t>
            </a:r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</a:t>
            </a:r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str): # Dol_M("12 cm")</a:t>
            </a:r>
          </a:p>
          <a:p>
            <a:r>
              <a:rPr lang="sl-SI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# </a:t>
            </a:r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en mora biti None</a:t>
            </a:r>
          </a:p>
          <a:p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sl-SI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en is not None:</a:t>
            </a:r>
          </a:p>
          <a:p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sl-SI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raise</a:t>
            </a:r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AttributeError</a:t>
            </a:r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("Napačna oblika")</a:t>
            </a:r>
          </a:p>
          <a:p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pod = </a:t>
            </a:r>
            <a:r>
              <a:rPr lang="sl-SI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vr.split</a:t>
            </a:r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(' ')</a:t>
            </a:r>
          </a:p>
          <a:p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 podatka zložimo v </a:t>
            </a:r>
            <a:r>
              <a:rPr lang="sl-SI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</a:t>
            </a:r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in en</a:t>
            </a:r>
          </a:p>
          <a:p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sl-SI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</a:t>
            </a:r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sl-SI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(pod[0])</a:t>
            </a:r>
          </a:p>
          <a:p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en = pod[1]</a:t>
            </a:r>
          </a:p>
          <a:p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# sta </a:t>
            </a:r>
            <a:r>
              <a:rPr lang="sl-SI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</a:t>
            </a:r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in en pravilne oblike - oboje preverimo v </a:t>
            </a:r>
            <a:r>
              <a:rPr lang="sl-SI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lastnostih</a:t>
            </a:r>
          </a:p>
          <a:p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# obe možnosti smo prevedli v skupno obliko</a:t>
            </a:r>
            <a:endParaRPr lang="sl-SI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sl-SI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self.enota</a:t>
            </a:r>
            <a:r>
              <a:rPr lang="sl-SI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= en</a:t>
            </a:r>
          </a:p>
          <a:p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sl-SI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self.dolzina</a:t>
            </a:r>
            <a:r>
              <a:rPr lang="sl-SI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sl-SI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</a:t>
            </a:r>
            <a:endParaRPr lang="sl-SI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878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Lastnosti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enota in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dolzina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8958" y="2070590"/>
            <a:ext cx="4839661" cy="4181928"/>
          </a:xfr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sl-SI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@</a:t>
            </a:r>
            <a:r>
              <a:rPr lang="sl-SI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property</a:t>
            </a:r>
            <a:endParaRPr lang="sl-SI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sl-SI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enota(</a:t>
            </a:r>
            <a:r>
              <a:rPr lang="sl-SI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marL="0" indent="0">
              <a:buNone/>
            </a:pPr>
            <a:r>
              <a:rPr lang="sl-SI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._enota</a:t>
            </a:r>
          </a:p>
          <a:p>
            <a:pPr marL="0" indent="0">
              <a:buNone/>
            </a:pPr>
            <a:r>
              <a:rPr lang="sl-SI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@</a:t>
            </a:r>
            <a:r>
              <a:rPr lang="sl-SI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enota.setter</a:t>
            </a:r>
            <a:endParaRPr lang="sl-SI" sz="2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sl-SI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enota(</a:t>
            </a:r>
            <a:r>
              <a:rPr lang="sl-SI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en):</a:t>
            </a:r>
          </a:p>
          <a:p>
            <a:pPr marL="0" indent="0">
              <a:buNone/>
            </a:pPr>
            <a:r>
              <a:rPr lang="sl-SI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._enota = en </a:t>
            </a:r>
            <a:endParaRPr lang="sl-SI" sz="2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# </a:t>
            </a:r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kasneje bomo dopolnili </a:t>
            </a:r>
            <a:r>
              <a:rPr lang="sl-SI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</a:p>
          <a:p>
            <a:pPr marL="0" indent="0">
              <a:buNone/>
            </a:pPr>
            <a:r>
              <a:rPr lang="sl-SI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# kontrolami</a:t>
            </a:r>
            <a:endParaRPr lang="sl-SI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</a:p>
          <a:p>
            <a:pPr marL="0" indent="0">
              <a:buNone/>
            </a:pPr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8619" y="2070589"/>
            <a:ext cx="7199240" cy="4181929"/>
          </a:xfr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@</a:t>
            </a:r>
            <a:r>
              <a:rPr lang="sl-SI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property</a:t>
            </a:r>
            <a:endParaRPr lang="sl-SI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sl-SI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dolzina</a:t>
            </a:r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marL="0" indent="0">
              <a:buNone/>
            </a:pPr>
            <a:r>
              <a:rPr lang="sl-SI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._</a:t>
            </a:r>
            <a:r>
              <a:rPr lang="sl-SI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</a:t>
            </a:r>
            <a:endParaRPr lang="sl-SI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@</a:t>
            </a:r>
            <a:r>
              <a:rPr lang="sl-SI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dolzina.setter</a:t>
            </a:r>
            <a:endParaRPr lang="sl-SI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sl-SI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dolzina</a:t>
            </a:r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sl-SI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</a:t>
            </a:r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marL="0" indent="0">
              <a:buNone/>
            </a:pPr>
            <a:r>
              <a:rPr lang="sl-SI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 je pravi tip in pozitiven</a:t>
            </a:r>
          </a:p>
          <a:p>
            <a:pPr marL="0" indent="0">
              <a:buNone/>
            </a:pPr>
            <a:r>
              <a:rPr lang="sl-SI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 pozor na vrstni red!</a:t>
            </a:r>
          </a:p>
          <a:p>
            <a:pPr marL="0" indent="0">
              <a:buNone/>
            </a:pPr>
            <a:r>
              <a:rPr lang="sl-SI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not </a:t>
            </a:r>
            <a:r>
              <a:rPr lang="sl-SI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isinstance</a:t>
            </a:r>
            <a:r>
              <a:rPr lang="sl-SI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</a:t>
            </a:r>
            <a:r>
              <a:rPr lang="sl-SI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(</a:t>
            </a:r>
            <a:r>
              <a:rPr lang="sl-SI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l-SI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sl-SI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r>
              <a:rPr lang="sl-SI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)) or </a:t>
            </a:r>
            <a:r>
              <a:rPr lang="sl-SI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</a:t>
            </a:r>
            <a:r>
              <a:rPr lang="sl-SI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 0:</a:t>
            </a:r>
            <a:endParaRPr lang="sl-SI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sl-SI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raise</a:t>
            </a:r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AttributeError</a:t>
            </a:r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("Napačna dolžina")</a:t>
            </a:r>
          </a:p>
          <a:p>
            <a:pPr marL="0" indent="0">
              <a:buNone/>
            </a:pPr>
            <a:r>
              <a:rPr lang="sl-SI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._</a:t>
            </a:r>
            <a:r>
              <a:rPr lang="sl-SI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</a:t>
            </a:r>
            <a:r>
              <a:rPr lang="sl-SI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sl-SI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</a:t>
            </a:r>
            <a:endParaRPr lang="sl-SI" sz="2000" b="1" dirty="0"/>
          </a:p>
        </p:txBody>
      </p:sp>
    </p:spTree>
    <p:extLst>
      <p:ext uri="{BB962C8B-B14F-4D97-AF65-F5344CB8AC3E}">
        <p14:creationId xmlns:p14="http://schemas.microsoft.com/office/powerpoint/2010/main" val="229681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Operacije nad objekti tipa Dol_M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 smtClean="0"/>
              <a:t>Dol_M(12, 'cm') </a:t>
            </a:r>
            <a:r>
              <a:rPr lang="sl-SI" dirty="0" smtClean="0">
                <a:solidFill>
                  <a:srgbClr val="FF0000"/>
                </a:solidFill>
              </a:rPr>
              <a:t>+</a:t>
            </a:r>
            <a:r>
              <a:rPr lang="sl-SI" dirty="0" smtClean="0"/>
              <a:t> Dol_M(5, 'cm') </a:t>
            </a:r>
            <a:r>
              <a:rPr lang="sl-SI" dirty="0" smtClean="0">
                <a:sym typeface="Wingdings" panose="05000000000000000000" pitchFamily="2" charset="2"/>
              </a:rPr>
              <a:t> Dol_M(17, 'cm')</a:t>
            </a:r>
          </a:p>
          <a:p>
            <a:r>
              <a:rPr lang="sl-SI" dirty="0"/>
              <a:t>Dol_M(12, 'cm') </a:t>
            </a:r>
            <a:r>
              <a:rPr lang="sl-SI" dirty="0" smtClean="0">
                <a:solidFill>
                  <a:srgbClr val="FF0000"/>
                </a:solidFill>
              </a:rPr>
              <a:t>*</a:t>
            </a:r>
            <a:r>
              <a:rPr lang="sl-SI" dirty="0" smtClean="0"/>
              <a:t> 4 </a:t>
            </a:r>
            <a:r>
              <a:rPr lang="sl-SI" dirty="0" smtClean="0">
                <a:sym typeface="Wingdings" panose="05000000000000000000" pitchFamily="2" charset="2"/>
              </a:rPr>
              <a:t> Dol_M(48, </a:t>
            </a:r>
            <a:r>
              <a:rPr lang="sl-SI" dirty="0">
                <a:sym typeface="Wingdings" panose="05000000000000000000" pitchFamily="2" charset="2"/>
              </a:rPr>
              <a:t>'cm</a:t>
            </a:r>
            <a:r>
              <a:rPr lang="sl-SI" dirty="0" smtClean="0">
                <a:sym typeface="Wingdings" panose="05000000000000000000" pitchFamily="2" charset="2"/>
              </a:rPr>
              <a:t>')</a:t>
            </a:r>
          </a:p>
          <a:p>
            <a:r>
              <a:rPr lang="sl-SI" dirty="0"/>
              <a:t>Dol_M(12, </a:t>
            </a:r>
            <a:r>
              <a:rPr lang="sl-SI" dirty="0" smtClean="0"/>
              <a:t>'mm</a:t>
            </a:r>
            <a:r>
              <a:rPr lang="sl-SI" dirty="0"/>
              <a:t>') </a:t>
            </a:r>
            <a:r>
              <a:rPr lang="sl-SI" dirty="0">
                <a:solidFill>
                  <a:srgbClr val="FF0000"/>
                </a:solidFill>
              </a:rPr>
              <a:t>+</a:t>
            </a:r>
            <a:r>
              <a:rPr lang="sl-SI" dirty="0"/>
              <a:t> </a:t>
            </a:r>
            <a:r>
              <a:rPr lang="sl-SI" dirty="0" smtClean="0"/>
              <a:t>Dol_M(5.126, </a:t>
            </a:r>
            <a:r>
              <a:rPr lang="sl-SI" dirty="0"/>
              <a:t>'cm') </a:t>
            </a:r>
            <a:r>
              <a:rPr lang="sl-SI" dirty="0">
                <a:sym typeface="Wingdings" panose="05000000000000000000" pitchFamily="2" charset="2"/>
              </a:rPr>
              <a:t> </a:t>
            </a:r>
            <a:r>
              <a:rPr lang="sl-SI" dirty="0" smtClean="0">
                <a:sym typeface="Wingdings" panose="05000000000000000000" pitchFamily="2" charset="2"/>
              </a:rPr>
              <a:t>Dol_M(63.26, 'mm</a:t>
            </a:r>
            <a:r>
              <a:rPr lang="sl-SI" dirty="0">
                <a:sym typeface="Wingdings" panose="05000000000000000000" pitchFamily="2" charset="2"/>
              </a:rPr>
              <a:t>')</a:t>
            </a:r>
          </a:p>
          <a:p>
            <a:endParaRPr lang="sl-SI" dirty="0" smtClean="0">
              <a:sym typeface="Wingdings" panose="05000000000000000000" pitchFamily="2" charset="2"/>
            </a:endParaRPr>
          </a:p>
          <a:p>
            <a:r>
              <a:rPr lang="sl-SI" dirty="0" smtClean="0">
                <a:solidFill>
                  <a:srgbClr val="FF0000"/>
                </a:solidFill>
                <a:sym typeface="Wingdings" panose="05000000000000000000" pitchFamily="2" charset="2"/>
              </a:rPr>
              <a:t>str</a:t>
            </a:r>
            <a:r>
              <a:rPr lang="sl-SI" dirty="0" smtClean="0">
                <a:sym typeface="Wingdings" panose="05000000000000000000" pitchFamily="2" charset="2"/>
              </a:rPr>
              <a:t>(</a:t>
            </a:r>
            <a:r>
              <a:rPr lang="sl-SI" dirty="0" smtClean="0"/>
              <a:t>Dol_M(12</a:t>
            </a:r>
            <a:r>
              <a:rPr lang="sl-SI" dirty="0"/>
              <a:t>, 'cm</a:t>
            </a:r>
            <a:r>
              <a:rPr lang="sl-SI" dirty="0" smtClean="0"/>
              <a:t>')) </a:t>
            </a:r>
            <a:r>
              <a:rPr lang="sl-SI" dirty="0" smtClean="0">
                <a:sym typeface="Wingdings" panose="05000000000000000000" pitchFamily="2" charset="2"/>
              </a:rPr>
              <a:t> '12 cm'</a:t>
            </a:r>
          </a:p>
          <a:p>
            <a:endParaRPr lang="sl-SI" dirty="0" smtClean="0">
              <a:sym typeface="Wingdings" panose="05000000000000000000" pitchFamily="2" charset="2"/>
            </a:endParaRPr>
          </a:p>
          <a:p>
            <a:r>
              <a:rPr lang="sl-SI" dirty="0" smtClean="0">
                <a:sym typeface="Wingdings" panose="05000000000000000000" pitchFamily="2" charset="2"/>
              </a:rPr>
              <a:t>Dol_M(48</a:t>
            </a:r>
            <a:r>
              <a:rPr lang="sl-SI" dirty="0">
                <a:sym typeface="Wingdings" panose="05000000000000000000" pitchFamily="2" charset="2"/>
              </a:rPr>
              <a:t>, 'cm</a:t>
            </a:r>
            <a:r>
              <a:rPr lang="sl-SI" dirty="0" smtClean="0">
                <a:sym typeface="Wingdings" panose="05000000000000000000" pitchFamily="2" charset="2"/>
              </a:rPr>
              <a:t>').</a:t>
            </a:r>
            <a:r>
              <a:rPr lang="sl-SI" dirty="0" smtClean="0">
                <a:solidFill>
                  <a:srgbClr val="FF0000"/>
                </a:solidFill>
                <a:sym typeface="Wingdings" panose="05000000000000000000" pitchFamily="2" charset="2"/>
              </a:rPr>
              <a:t>pretvori</a:t>
            </a:r>
            <a:r>
              <a:rPr lang="sl-SI" dirty="0" smtClean="0">
                <a:sym typeface="Wingdings" panose="05000000000000000000" pitchFamily="2" charset="2"/>
              </a:rPr>
              <a:t>('mm')  Dol_M(480, 'mm')</a:t>
            </a:r>
          </a:p>
          <a:p>
            <a:r>
              <a:rPr lang="sl-SI" dirty="0">
                <a:sym typeface="Wingdings" panose="05000000000000000000" pitchFamily="2" charset="2"/>
              </a:rPr>
              <a:t>Dol_M(48, 'cm').</a:t>
            </a:r>
            <a:r>
              <a:rPr lang="sl-SI" dirty="0">
                <a:solidFill>
                  <a:srgbClr val="FF0000"/>
                </a:solidFill>
                <a:sym typeface="Wingdings" panose="05000000000000000000" pitchFamily="2" charset="2"/>
              </a:rPr>
              <a:t>pretvori</a:t>
            </a:r>
            <a:r>
              <a:rPr lang="sl-SI" dirty="0" smtClean="0">
                <a:sym typeface="Wingdings" panose="05000000000000000000" pitchFamily="2" charset="2"/>
              </a:rPr>
              <a:t>('</a:t>
            </a:r>
            <a:r>
              <a:rPr lang="sl-SI" dirty="0" err="1" smtClean="0">
                <a:sym typeface="Wingdings" panose="05000000000000000000" pitchFamily="2" charset="2"/>
              </a:rPr>
              <a:t>ft</a:t>
            </a:r>
            <a:r>
              <a:rPr lang="sl-SI" dirty="0" smtClean="0">
                <a:sym typeface="Wingdings" panose="05000000000000000000" pitchFamily="2" charset="2"/>
              </a:rPr>
              <a:t>') </a:t>
            </a:r>
            <a:r>
              <a:rPr lang="sl-SI" dirty="0">
                <a:sym typeface="Wingdings" panose="05000000000000000000" pitchFamily="2" charset="2"/>
              </a:rPr>
              <a:t> Dol_M(1.5748031496, </a:t>
            </a:r>
            <a:r>
              <a:rPr lang="sl-SI" dirty="0" smtClean="0">
                <a:sym typeface="Wingdings" panose="05000000000000000000" pitchFamily="2" charset="2"/>
              </a:rPr>
              <a:t>'ft')</a:t>
            </a:r>
          </a:p>
          <a:p>
            <a:r>
              <a:rPr lang="sl-SI" dirty="0">
                <a:sym typeface="Wingdings" panose="05000000000000000000" pitchFamily="2" charset="2"/>
              </a:rPr>
              <a:t>Dol_M(48, </a:t>
            </a:r>
            <a:r>
              <a:rPr lang="sl-SI" dirty="0" smtClean="0">
                <a:sym typeface="Wingdings" panose="05000000000000000000" pitchFamily="2" charset="2"/>
              </a:rPr>
              <a:t>'in').</a:t>
            </a:r>
            <a:r>
              <a:rPr lang="sl-SI" dirty="0">
                <a:solidFill>
                  <a:srgbClr val="FF0000"/>
                </a:solidFill>
                <a:sym typeface="Wingdings" panose="05000000000000000000" pitchFamily="2" charset="2"/>
              </a:rPr>
              <a:t>pretvori</a:t>
            </a:r>
            <a:r>
              <a:rPr lang="sl-SI" dirty="0">
                <a:sym typeface="Wingdings" panose="05000000000000000000" pitchFamily="2" charset="2"/>
              </a:rPr>
              <a:t>('</a:t>
            </a:r>
            <a:r>
              <a:rPr lang="sl-SI" dirty="0" err="1">
                <a:sym typeface="Wingdings" panose="05000000000000000000" pitchFamily="2" charset="2"/>
              </a:rPr>
              <a:t>ft</a:t>
            </a:r>
            <a:r>
              <a:rPr lang="sl-SI" dirty="0">
                <a:sym typeface="Wingdings" panose="05000000000000000000" pitchFamily="2" charset="2"/>
              </a:rPr>
              <a:t>')  </a:t>
            </a:r>
            <a:r>
              <a:rPr lang="sl-SI" dirty="0" smtClean="0">
                <a:sym typeface="Wingdings" panose="05000000000000000000" pitchFamily="2" charset="2"/>
              </a:rPr>
              <a:t>Dol_M(4, </a:t>
            </a:r>
            <a:r>
              <a:rPr lang="sl-SI" dirty="0">
                <a:sym typeface="Wingdings" panose="05000000000000000000" pitchFamily="2" charset="2"/>
              </a:rPr>
              <a:t>'ft')</a:t>
            </a:r>
          </a:p>
          <a:p>
            <a:pPr marL="0" indent="0">
              <a:buNone/>
            </a:pPr>
            <a:endParaRPr lang="sl-SI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866830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Najprej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Dol_M(12, 'cm') </a:t>
            </a:r>
            <a:r>
              <a:rPr lang="sl-SI" dirty="0" smtClean="0">
                <a:solidFill>
                  <a:srgbClr val="FF0000"/>
                </a:solidFill>
              </a:rPr>
              <a:t>+</a:t>
            </a:r>
            <a:r>
              <a:rPr lang="sl-SI" dirty="0" smtClean="0"/>
              <a:t> Dol_M(5, 'cm') </a:t>
            </a:r>
            <a:r>
              <a:rPr lang="sl-SI" dirty="0" smtClean="0">
                <a:sym typeface="Wingdings" panose="05000000000000000000" pitchFamily="2" charset="2"/>
              </a:rPr>
              <a:t> Dol_M(17, 'cm')</a:t>
            </a:r>
          </a:p>
          <a:p>
            <a:r>
              <a:rPr lang="sl-SI" dirty="0" smtClean="0"/>
              <a:t>Dol_M(12, 'cm') </a:t>
            </a:r>
            <a:r>
              <a:rPr lang="sl-SI" dirty="0" smtClean="0">
                <a:solidFill>
                  <a:srgbClr val="FF0000"/>
                </a:solidFill>
              </a:rPr>
              <a:t>*</a:t>
            </a:r>
            <a:r>
              <a:rPr lang="sl-SI" dirty="0" smtClean="0"/>
              <a:t> 4 </a:t>
            </a:r>
            <a:r>
              <a:rPr lang="sl-SI" dirty="0" smtClean="0">
                <a:sym typeface="Wingdings" panose="05000000000000000000" pitchFamily="2" charset="2"/>
              </a:rPr>
              <a:t> Dol_M(48, 'cm')</a:t>
            </a:r>
          </a:p>
          <a:p>
            <a:r>
              <a:rPr lang="sl-SI" strike="sngStrike" dirty="0" smtClean="0"/>
              <a:t>Dol_M(12, 'mm') </a:t>
            </a:r>
            <a:r>
              <a:rPr lang="sl-SI" strike="sngStrike" dirty="0" smtClean="0">
                <a:solidFill>
                  <a:srgbClr val="FF0000"/>
                </a:solidFill>
              </a:rPr>
              <a:t>+</a:t>
            </a:r>
            <a:r>
              <a:rPr lang="sl-SI" strike="sngStrike" dirty="0" smtClean="0"/>
              <a:t> Dol_M(5.126, 'cm') </a:t>
            </a:r>
            <a:r>
              <a:rPr lang="sl-SI" strike="sngStrike" dirty="0" smtClean="0">
                <a:sym typeface="Wingdings" panose="05000000000000000000" pitchFamily="2" charset="2"/>
              </a:rPr>
              <a:t> Dol_M(63.26, 'mm')</a:t>
            </a:r>
          </a:p>
          <a:p>
            <a:endParaRPr lang="sl-SI" dirty="0" smtClean="0">
              <a:sym typeface="Wingdings" panose="05000000000000000000" pitchFamily="2" charset="2"/>
            </a:endParaRPr>
          </a:p>
          <a:p>
            <a:r>
              <a:rPr lang="sl-SI" dirty="0" smtClean="0">
                <a:solidFill>
                  <a:srgbClr val="FF0000"/>
                </a:solidFill>
                <a:sym typeface="Wingdings" panose="05000000000000000000" pitchFamily="2" charset="2"/>
              </a:rPr>
              <a:t>str</a:t>
            </a:r>
            <a:r>
              <a:rPr lang="sl-SI" dirty="0" smtClean="0">
                <a:sym typeface="Wingdings" panose="05000000000000000000" pitchFamily="2" charset="2"/>
              </a:rPr>
              <a:t>(</a:t>
            </a:r>
            <a:r>
              <a:rPr lang="sl-SI" dirty="0" smtClean="0"/>
              <a:t>Dol_M(12, 'cm')) </a:t>
            </a:r>
            <a:r>
              <a:rPr lang="sl-SI" dirty="0" smtClean="0">
                <a:sym typeface="Wingdings" panose="05000000000000000000" pitchFamily="2" charset="2"/>
              </a:rPr>
              <a:t> '12 cm'</a:t>
            </a:r>
          </a:p>
          <a:p>
            <a:endParaRPr lang="sl-SI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sl-SI" dirty="0" smtClean="0">
              <a:sym typeface="Wingdings" panose="05000000000000000000" pitchFamily="2" charset="2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691484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229</TotalTime>
  <Words>648</Words>
  <Application>Microsoft Office PowerPoint</Application>
  <PresentationFormat>Widescreen</PresentationFormat>
  <Paragraphs>113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Courier New</vt:lpstr>
      <vt:lpstr>Wingdings</vt:lpstr>
      <vt:lpstr>Office Theme</vt:lpstr>
      <vt:lpstr>Posebne metode +, *, len(), [], … </vt:lpstr>
      <vt:lpstr>Problem</vt:lpstr>
      <vt:lpstr>Razred Dol_M</vt:lpstr>
      <vt:lpstr>__init__</vt:lpstr>
      <vt:lpstr>__init__</vt:lpstr>
      <vt:lpstr>PowerPoint Presentation</vt:lpstr>
      <vt:lpstr>Lastnosti enota in dolzina</vt:lpstr>
      <vt:lpstr>Operacije nad objekti tipa Dol_M</vt:lpstr>
      <vt:lpstr>Najprej</vt:lpstr>
      <vt:lpstr>__str__</vt:lpstr>
      <vt:lpstr>__add__</vt:lpstr>
      <vt:lpstr>__mul__</vt:lpstr>
      <vt:lpstr>DEMO</vt:lpstr>
      <vt:lpstr>Kaj pa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Magične metode +, *, len(), [], …</dc:title>
  <dc:creator>Matija Lokar</dc:creator>
  <cp:lastModifiedBy>Matija Lokar</cp:lastModifiedBy>
  <cp:revision>23</cp:revision>
  <dcterms:created xsi:type="dcterms:W3CDTF">2020-05-06T11:47:35Z</dcterms:created>
  <dcterms:modified xsi:type="dcterms:W3CDTF">2020-05-07T16:06:36Z</dcterms:modified>
</cp:coreProperties>
</file>