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3" r:id="rId4"/>
    <p:sldId id="262" r:id="rId5"/>
    <p:sldId id="258" r:id="rId6"/>
    <p:sldId id="274" r:id="rId7"/>
    <p:sldId id="275" r:id="rId8"/>
    <p:sldId id="273" r:id="rId9"/>
    <p:sldId id="265" r:id="rId10"/>
    <p:sldId id="271" r:id="rId11"/>
    <p:sldId id="266" r:id="rId12"/>
    <p:sldId id="261" r:id="rId13"/>
    <p:sldId id="268" r:id="rId14"/>
    <p:sldId id="267" r:id="rId15"/>
    <p:sldId id="260" r:id="rId16"/>
    <p:sldId id="272" r:id="rId17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64" y="5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9BF90-4323-4B04-9D49-5469E587672A}" type="datetimeFigureOut">
              <a:rPr lang="sl-SI" smtClean="0"/>
              <a:t>1. 03. 2022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D97B6-2848-4723-87C5-D0A45FB5D9E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13092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9BF90-4323-4B04-9D49-5469E587672A}" type="datetimeFigureOut">
              <a:rPr lang="sl-SI" smtClean="0"/>
              <a:t>1. 03. 2022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D97B6-2848-4723-87C5-D0A45FB5D9E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29061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9BF90-4323-4B04-9D49-5469E587672A}" type="datetimeFigureOut">
              <a:rPr lang="sl-SI" smtClean="0"/>
              <a:t>1. 03. 2022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D97B6-2848-4723-87C5-D0A45FB5D9E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74054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9BF90-4323-4B04-9D49-5469E587672A}" type="datetimeFigureOut">
              <a:rPr lang="sl-SI" smtClean="0"/>
              <a:t>1. 03. 2022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D97B6-2848-4723-87C5-D0A45FB5D9E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69293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9BF90-4323-4B04-9D49-5469E587672A}" type="datetimeFigureOut">
              <a:rPr lang="sl-SI" smtClean="0"/>
              <a:t>1. 03. 2022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D97B6-2848-4723-87C5-D0A45FB5D9E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000448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9BF90-4323-4B04-9D49-5469E587672A}" type="datetimeFigureOut">
              <a:rPr lang="sl-SI" smtClean="0"/>
              <a:t>1. 03. 2022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D97B6-2848-4723-87C5-D0A45FB5D9E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33337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9BF90-4323-4B04-9D49-5469E587672A}" type="datetimeFigureOut">
              <a:rPr lang="sl-SI" smtClean="0"/>
              <a:t>1. 03. 2022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D97B6-2848-4723-87C5-D0A45FB5D9E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226710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9BF90-4323-4B04-9D49-5469E587672A}" type="datetimeFigureOut">
              <a:rPr lang="sl-SI" smtClean="0"/>
              <a:t>1. 03. 2022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D97B6-2848-4723-87C5-D0A45FB5D9E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29090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9BF90-4323-4B04-9D49-5469E587672A}" type="datetimeFigureOut">
              <a:rPr lang="sl-SI" smtClean="0"/>
              <a:t>1. 03. 2022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D97B6-2848-4723-87C5-D0A45FB5D9E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309063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9BF90-4323-4B04-9D49-5469E587672A}" type="datetimeFigureOut">
              <a:rPr lang="sl-SI" smtClean="0"/>
              <a:t>1. 03. 2022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D97B6-2848-4723-87C5-D0A45FB5D9E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18719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9BF90-4323-4B04-9D49-5469E587672A}" type="datetimeFigureOut">
              <a:rPr lang="sl-SI" smtClean="0"/>
              <a:t>1. 03. 2022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D97B6-2848-4723-87C5-D0A45FB5D9E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12364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69BF90-4323-4B04-9D49-5469E587672A}" type="datetimeFigureOut">
              <a:rPr lang="sl-SI" smtClean="0"/>
              <a:t>1. 03. 2022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AD97B6-2848-4723-87C5-D0A45FB5D9E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1266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python.org/3.5/library/string.html" TargetMode="External"/><Relationship Id="rId2" Type="http://schemas.openxmlformats.org/officeDocument/2006/relationships/hyperlink" Target="https://en.wikipedia.org/wiki/Striptease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programmersvalley.blogspot.com/2014/07/best-chuck-norris-programmer-jokes.html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Datoteke - zgled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1484784"/>
            <a:ext cx="8229600" cy="4937760"/>
          </a:xfrm>
        </p:spPr>
        <p:txBody>
          <a:bodyPr/>
          <a:lstStyle/>
          <a:p>
            <a:pPr marL="0" indent="0">
              <a:buNone/>
            </a:pPr>
            <a:r>
              <a:rPr lang="sl-SI" sz="2400" dirty="0"/>
              <a:t>Tina za vsak obrok, ki ga poje, zapiše njegovo kalorično vrednost (celo število). Vse te podatke hrani v datoteki: podatke vsakega dne zapiše v svojo vrstico, znotraj vrstice pa jih loči z vejico</a:t>
            </a:r>
            <a:r>
              <a:rPr lang="sl-SI" sz="2400" dirty="0" smtClean="0"/>
              <a:t>.</a:t>
            </a:r>
          </a:p>
          <a:p>
            <a:pPr marL="0" indent="0">
              <a:buNone/>
            </a:pPr>
            <a:endParaRPr lang="sl-SI" sz="2400" dirty="0" smtClean="0"/>
          </a:p>
          <a:p>
            <a:pPr marL="0" indent="0">
              <a:buNone/>
            </a:pPr>
            <a:r>
              <a:rPr lang="sl-SI" sz="2400" dirty="0" smtClean="0"/>
              <a:t>     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210, 140, 72, 1320</a:t>
            </a:r>
          </a:p>
          <a:p>
            <a:pPr marL="0" indent="0">
              <a:buNone/>
            </a:pPr>
            <a:endParaRPr lang="sl-SI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sz="2400" dirty="0"/>
              <a:t>Sestavite funkcijo </a:t>
            </a:r>
            <a:r>
              <a:rPr lang="sl-SI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vsotaKalorij</a:t>
            </a: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(vhod, izhod)</a:t>
            </a:r>
            <a:r>
              <a:rPr lang="sl-SI" sz="2400" dirty="0"/>
              <a:t>, ki kot argumenta dobi imeni dveh datotek: vhodno (ta vsebuje Tinine zapiske) in izhodno. Na izhodno datoteko naj za vsako vrstico v vhodni datoteki zapiše </a:t>
            </a:r>
            <a:r>
              <a:rPr lang="sl-SI" sz="2400" dirty="0" smtClean="0"/>
              <a:t>kalorične vrednosti in vsoto </a:t>
            </a:r>
            <a:r>
              <a:rPr lang="sl-SI" sz="2400" dirty="0"/>
              <a:t>kaloričnih vrednosti zaužite hrane tistega </a:t>
            </a:r>
            <a:r>
              <a:rPr lang="sl-SI" sz="2400" dirty="0" smtClean="0"/>
              <a:t>dne v obliki:  </a:t>
            </a:r>
          </a:p>
          <a:p>
            <a:pPr marL="0" indent="0">
              <a:buNone/>
            </a:pP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210</a:t>
            </a: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, 140, 72, 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1320 : 1732</a:t>
            </a:r>
            <a:endParaRPr lang="sl-SI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sl-SI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6721AC-17FA-42CA-BD6F-4EAA612697F1}" type="slidenum">
              <a:rPr lang="sl-SI" smtClean="0"/>
              <a:pPr>
                <a:defRPr/>
              </a:pPr>
              <a:t>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87233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Glavni program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1888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vh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= input('Vhodna dat: ')</a:t>
            </a:r>
          </a:p>
          <a:p>
            <a:pPr marL="0" indent="0">
              <a:buNone/>
            </a:pP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izh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= input('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Izh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. dat: ')</a:t>
            </a:r>
          </a:p>
          <a:p>
            <a:pPr marL="0" indent="0">
              <a:buNone/>
            </a:pP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('\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nPodatki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:\n','=' * len('Podatki: '), '\n', sep = '')</a:t>
            </a:r>
          </a:p>
          <a:p>
            <a:pPr marL="0" indent="0">
              <a:buNone/>
            </a:pPr>
            <a:r>
              <a:rPr lang="sl-SI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izpis(</a:t>
            </a:r>
            <a:r>
              <a:rPr lang="sl-SI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vh</a:t>
            </a:r>
            <a:r>
              <a:rPr lang="sl-SI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vsotaKalorij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vh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izh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('\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nRezultat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:\n', '=' * len('Rezultat: '), '\n', sep = '')</a:t>
            </a:r>
          </a:p>
          <a:p>
            <a:pPr marL="0" indent="0">
              <a:buNone/>
            </a:pP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izpis(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izh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06088" y="4221088"/>
            <a:ext cx="8229600" cy="21888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izpis(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vh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0" indent="0">
              <a:buNone/>
            </a:pP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'''Izpiši datoteko'''</a:t>
            </a:r>
          </a:p>
          <a:p>
            <a:pPr marL="0" indent="0">
              <a:buNone/>
            </a:pP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for vrst in open(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vh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0" indent="0">
              <a:buNone/>
            </a:pP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(vrst, 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end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='') # zakaj 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end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462964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Dopolnitev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l-SI" dirty="0" smtClean="0">
                <a:cs typeface="Courier New" panose="02070309020205020404" pitchFamily="49" charset="0"/>
              </a:rPr>
              <a:t>Vhodno datoteko predelaj v izhodno tako,  da v vsaki vrstici sešteješ števila in jo obenem še polepšaš (znebi se odvečnih presledkov, dodaj manjkajoče):</a:t>
            </a:r>
          </a:p>
          <a:p>
            <a:pPr marL="0" indent="0">
              <a:buNone/>
            </a:pPr>
            <a:r>
              <a:rPr lang="sl-SI" dirty="0" smtClean="0">
                <a:cs typeface="Courier New" panose="02070309020205020404" pitchFamily="49" charset="0"/>
              </a:rPr>
              <a:t>Iz vrstice</a:t>
            </a:r>
          </a:p>
          <a:p>
            <a:pPr marL="0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'    12,    18,68, 32\n'</a:t>
            </a:r>
          </a:p>
          <a:p>
            <a:pPr marL="0" indent="0">
              <a:buNone/>
            </a:pPr>
            <a:r>
              <a:rPr lang="sl-SI" dirty="0" smtClean="0">
                <a:cs typeface="Courier New" panose="02070309020205020404" pitchFamily="49" charset="0"/>
              </a:rPr>
              <a:t>naredi</a:t>
            </a:r>
          </a:p>
          <a:p>
            <a:pPr marL="0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'12, 18, 68, 32 : 130\n'</a:t>
            </a:r>
          </a:p>
          <a:p>
            <a:pPr marL="0" indent="0">
              <a:buNone/>
            </a:pPr>
            <a:r>
              <a:rPr lang="sl-SI" dirty="0" smtClean="0">
                <a:cs typeface="Courier New" panose="02070309020205020404" pitchFamily="49" charset="0"/>
              </a:rPr>
              <a:t>kjer je 130 vsota števil v </a:t>
            </a:r>
            <a:r>
              <a:rPr lang="sl-SI" dirty="0" err="1" smtClean="0">
                <a:cs typeface="Courier New" panose="02070309020205020404" pitchFamily="49" charset="0"/>
              </a:rPr>
              <a:t>vh</a:t>
            </a:r>
            <a:r>
              <a:rPr lang="sl-SI" dirty="0" smtClean="0">
                <a:cs typeface="Courier New" panose="02070309020205020404" pitchFamily="49" charset="0"/>
              </a:rPr>
              <a:t>. vrstici '''</a:t>
            </a:r>
          </a:p>
          <a:p>
            <a:pPr marL="0" indent="0">
              <a:buNone/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166940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6721AC-17FA-42CA-BD6F-4EAA612697F1}" type="slidenum">
              <a:rPr lang="sl-SI" smtClean="0"/>
              <a:pPr>
                <a:defRPr/>
              </a:pPr>
              <a:t>12</a:t>
            </a:fld>
            <a:endParaRPr lang="sl-SI"/>
          </a:p>
        </p:txBody>
      </p:sp>
      <p:sp>
        <p:nvSpPr>
          <p:cNvPr id="5" name="Rectangle 4"/>
          <p:cNvSpPr/>
          <p:nvPr/>
        </p:nvSpPr>
        <p:spPr>
          <a:xfrm>
            <a:off x="69436" y="0"/>
            <a:ext cx="9036496" cy="69249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l-SI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vsotaKalorij</a:t>
            </a: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(vhod, izhod):</a:t>
            </a:r>
          </a:p>
          <a:p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'''Vhodno datoteko predela v izhodno tako,</a:t>
            </a:r>
          </a:p>
          <a:p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   da v vsaki 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vrstici 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še sešteje števila!</a:t>
            </a:r>
          </a:p>
          <a:p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   Obenem pa jo še polepša (znebi se </a:t>
            </a:r>
            <a:endParaRPr lang="sl-SI" sz="20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odvečnih 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presledkov):</a:t>
            </a:r>
          </a:p>
          <a:p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   Iz vrstice</a:t>
            </a:r>
          </a:p>
          <a:p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    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12,    18,68, 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32\n'</a:t>
            </a:r>
            <a:endParaRPr lang="sl-SI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   naredi</a:t>
            </a:r>
          </a:p>
          <a:p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'12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, 18, 68, 32 : 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130\n'</a:t>
            </a:r>
            <a:endParaRPr lang="sl-SI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   kjer je 130 vsota števil v </a:t>
            </a: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vh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. vrstici 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'''</a:t>
            </a:r>
          </a:p>
          <a:p>
            <a:endParaRPr lang="sl-SI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sl-SI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izhodnaDat</a:t>
            </a: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= open(izhod, 'w')</a:t>
            </a:r>
          </a:p>
          <a:p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sl-SI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vrstica in open(vhod, 'r'):</a:t>
            </a:r>
          </a:p>
          <a:p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sl-SI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izhVrst</a:t>
            </a: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sl-SI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ustreznoUredi</a:t>
            </a: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(vrstica)</a:t>
            </a:r>
          </a:p>
          <a:p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sl-SI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izhodnaDat.write</a:t>
            </a: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izhVrst</a:t>
            </a: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sl-SI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izhodnaDat.close</a:t>
            </a: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endParaRPr lang="sl-SI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</a:p>
          <a:p>
            <a:endParaRPr lang="sl-SI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4913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 smtClean="0"/>
              <a:t>UstreznoUredi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txBody>
          <a:bodyPr>
            <a:normAutofit fontScale="77500" lnSpcReduction="20000"/>
          </a:bodyPr>
          <a:lstStyle/>
          <a:p>
            <a:r>
              <a:rPr lang="sl-SI" dirty="0" smtClean="0"/>
              <a:t>Seveda spet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split</a:t>
            </a: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dirty="0" smtClean="0"/>
              <a:t>Kako 'obdelati' nize?</a:t>
            </a:r>
          </a:p>
          <a:p>
            <a:r>
              <a:rPr lang="sl-SI" dirty="0" smtClean="0"/>
              <a:t>Ker funkcijo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sl-SI" dirty="0" smtClean="0"/>
              <a:t> presledki spredaj in zadaj ne motijo, lahko:</a:t>
            </a:r>
          </a:p>
          <a:p>
            <a:pPr lvl="1"/>
            <a:r>
              <a:rPr lang="sl-SI" dirty="0" smtClean="0"/>
              <a:t>Pretvorimo v število</a:t>
            </a:r>
          </a:p>
          <a:p>
            <a:pPr lvl="1"/>
            <a:r>
              <a:rPr lang="sl-SI" dirty="0" smtClean="0"/>
              <a:t>Nazaj uporabimo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str </a:t>
            </a:r>
          </a:p>
          <a:p>
            <a:r>
              <a:rPr lang="sl-SI" dirty="0" smtClean="0"/>
              <a:t>Obstaja pa tudi metoda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strip</a:t>
            </a:r>
          </a:p>
          <a:p>
            <a:r>
              <a:rPr lang="sl-SI" dirty="0" smtClean="0"/>
              <a:t>Kot </a:t>
            </a:r>
            <a:r>
              <a:rPr lang="sl-SI" dirty="0" err="1" smtClean="0">
                <a:hlinkClick r:id="rId2"/>
              </a:rPr>
              <a:t>striptease</a:t>
            </a:r>
            <a:r>
              <a:rPr lang="sl-SI" dirty="0" smtClean="0"/>
              <a:t> tudi ta 'pomeče' proč 'odvečne' stvari - 'bele</a:t>
            </a:r>
            <a:r>
              <a:rPr lang="sl-SI" dirty="0" smtClean="0">
                <a:cs typeface="Courier New" panose="02070309020205020404" pitchFamily="49" charset="0"/>
              </a:rPr>
              <a:t> presledke':</a:t>
            </a:r>
            <a:endParaRPr lang="sl-SI" dirty="0">
              <a:cs typeface="Courier New" panose="02070309020205020404" pitchFamily="49" charset="0"/>
            </a:endParaRPr>
          </a:p>
          <a:p>
            <a:pPr lvl="1"/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import 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string</a:t>
            </a: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string.whitespace</a:t>
            </a: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sl-SI" dirty="0">
                <a:cs typeface="Courier New" panose="02070309020205020404" pitchFamily="49" charset="0"/>
                <a:hlinkClick r:id="rId3"/>
              </a:rPr>
              <a:t>Še ostale </a:t>
            </a:r>
            <a:r>
              <a:rPr lang="sl-SI" dirty="0" smtClean="0">
                <a:cs typeface="Courier New" panose="02070309020205020404" pitchFamily="49" charset="0"/>
                <a:hlinkClick r:id="rId3"/>
              </a:rPr>
              <a:t>konstante</a:t>
            </a:r>
            <a:r>
              <a:rPr lang="sl-SI" dirty="0" smtClean="0">
                <a:cs typeface="Courier New" panose="02070309020205020404" pitchFamily="49" charset="0"/>
              </a:rPr>
              <a:t> (števke, znaki, …)</a:t>
            </a:r>
            <a:endParaRPr lang="sl-SI" dirty="0">
              <a:cs typeface="Courier New" panose="02070309020205020404" pitchFamily="49" charset="0"/>
            </a:endParaRPr>
          </a:p>
          <a:p>
            <a:pPr lvl="1"/>
            <a:endParaRPr lang="sl-SI" dirty="0" smtClean="0"/>
          </a:p>
          <a:p>
            <a:endParaRPr lang="sl-SI" dirty="0" smtClean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819737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strip</a:t>
            </a:r>
            <a:endParaRPr lang="sl-SI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07504" y="1600200"/>
            <a:ext cx="8928992" cy="4525963"/>
          </a:xfrm>
        </p:spPr>
        <p:txBody>
          <a:bodyPr>
            <a:normAutofit fontScale="92500" lnSpcReduction="20000"/>
          </a:bodyPr>
          <a:lstStyle/>
          <a:p>
            <a:r>
              <a:rPr lang="sl-SI" dirty="0" smtClean="0"/>
              <a:t>Beli presledki na obeh straneh</a:t>
            </a:r>
            <a:r>
              <a:rPr lang="en-US" dirty="0" smtClean="0"/>
              <a:t>:</a:t>
            </a:r>
            <a:endParaRPr lang="en-US" dirty="0"/>
          </a:p>
          <a:p>
            <a:pPr lvl="1"/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s =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\t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primer z nizom\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\n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 </a:t>
            </a: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s.strip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# 'primer z nizom'</a:t>
            </a:r>
          </a:p>
          <a:p>
            <a:r>
              <a:rPr lang="sl-SI" dirty="0" smtClean="0"/>
              <a:t>Le na desni / levi</a:t>
            </a:r>
            <a:r>
              <a:rPr lang="en-US" dirty="0" smtClean="0"/>
              <a:t>:</a:t>
            </a:r>
            <a:endParaRPr lang="en-US" dirty="0"/>
          </a:p>
          <a:p>
            <a:pPr lvl="1"/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rstrip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s.lstrip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lvl="1"/>
            <a:r>
              <a:rPr lang="en-US" sz="2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 \t </a:t>
            </a:r>
            <a:r>
              <a:rPr lang="sl-SI" sz="2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primer z nizom</a:t>
            </a:r>
            <a:r>
              <a:rPr lang="en-US" sz="2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sl-SI" sz="2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sl-SI" sz="2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primer z nizom\</a:t>
            </a:r>
            <a:r>
              <a:rPr lang="en-US" sz="2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 </a:t>
            </a:r>
            <a:r>
              <a:rPr lang="sl-SI" sz="2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\n</a:t>
            </a:r>
            <a:r>
              <a:rPr lang="en-US" sz="2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 </a:t>
            </a:r>
            <a:endParaRPr lang="sl-SI" sz="2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dirty="0" smtClean="0"/>
              <a:t>Lahko pa se znebimo poljubnih </a:t>
            </a:r>
            <a:r>
              <a:rPr lang="sl-SI" dirty="0" err="1" smtClean="0"/>
              <a:t>zankov</a:t>
            </a:r>
            <a:r>
              <a:rPr lang="sl-SI" dirty="0" smtClean="0"/>
              <a:t>:</a:t>
            </a:r>
          </a:p>
          <a:p>
            <a:pPr lvl="1"/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s.strip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(' \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prm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\n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')</a:t>
            </a: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imer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z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nizo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# 'i' prvi znak, ki ni v "strip"</a:t>
            </a:r>
          </a:p>
          <a:p>
            <a:pPr lvl="1"/>
            <a:r>
              <a:rPr lang="sl-SI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</a:t>
            </a:r>
            <a:r>
              <a:rPr lang="sl-SI" sz="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# 'o' zadnji znak, za katerem so</a:t>
            </a:r>
          </a:p>
          <a:p>
            <a:pPr marL="457200" lvl="1" indent="0">
              <a:buNone/>
            </a:pPr>
            <a:r>
              <a:rPr lang="sl-SI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</a:t>
            </a:r>
            <a:r>
              <a:rPr lang="sl-SI" sz="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# vsi znaki v "</a:t>
            </a:r>
            <a:r>
              <a:rPr lang="sl-SI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strip"</a:t>
            </a: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1104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6721AC-17FA-42CA-BD6F-4EAA612697F1}" type="slidenum">
              <a:rPr lang="sl-SI" smtClean="0"/>
              <a:pPr>
                <a:defRPr/>
              </a:pPr>
              <a:t>15</a:t>
            </a:fld>
            <a:endParaRPr lang="sl-SI"/>
          </a:p>
        </p:txBody>
      </p:sp>
      <p:sp>
        <p:nvSpPr>
          <p:cNvPr id="5" name="Rectangle 4"/>
          <p:cNvSpPr/>
          <p:nvPr/>
        </p:nvSpPr>
        <p:spPr>
          <a:xfrm>
            <a:off x="0" y="-387424"/>
            <a:ext cx="903649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ustreznoUredi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(vrstica):</a:t>
            </a:r>
          </a:p>
          <a:p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'''Iz vrstice</a:t>
            </a:r>
          </a:p>
          <a:p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'    12,    18,68, 32\n'</a:t>
            </a:r>
          </a:p>
          <a:p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naredi</a:t>
            </a:r>
          </a:p>
          <a:p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'12, 18, 68, 32 : 130\n'</a:t>
            </a:r>
          </a:p>
          <a:p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kjer je 130 vsota števil v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vh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 vrstici </a:t>
            </a:r>
          </a:p>
          <a:p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'''</a:t>
            </a:r>
          </a:p>
          <a:p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tabelaNizov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vrstica.split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(',')</a:t>
            </a:r>
          </a:p>
          <a:p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skupnaVsota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0</a:t>
            </a:r>
          </a:p>
          <a:p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novaVrstica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''</a:t>
            </a:r>
          </a:p>
          <a:p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for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elt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in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tabelaNizov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sl-SI" b="1" dirty="0" err="1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eltBrez</a:t>
            </a:r>
            <a:r>
              <a:rPr lang="sl-SI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sl-SI" b="1" dirty="0" err="1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elt.strip</a:t>
            </a:r>
            <a:r>
              <a:rPr lang="sl-SI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# odstranimo presledke na začetku</a:t>
            </a:r>
          </a:p>
          <a:p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novaVrstica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+=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eltBrez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', '</a:t>
            </a:r>
          </a:p>
          <a:p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skupnaVsota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+=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eltBrez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  <a:r>
              <a:rPr lang="sl-SI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# ne pozabi pretvoriti niza v število!</a:t>
            </a:r>
          </a:p>
          <a:p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# na koncu imamo odveč , </a:t>
            </a:r>
          </a:p>
          <a:p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novaVrstica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sl-SI" b="1" dirty="0" err="1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novaVrstica</a:t>
            </a:r>
            <a:r>
              <a:rPr lang="sl-SI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[:-2]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+ ' : ' + str(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skupnaVsota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  </a:t>
            </a:r>
          </a:p>
          <a:p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novaVrstica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'\n'</a:t>
            </a:r>
          </a:p>
          <a:p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707904" y="5754452"/>
            <a:ext cx="48245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400" dirty="0" smtClean="0"/>
              <a:t>Gre seveda tudi brez uporabe 'slačilne metode'</a:t>
            </a:r>
            <a:endParaRPr lang="sl-SI" sz="2400" dirty="0"/>
          </a:p>
        </p:txBody>
      </p:sp>
    </p:spTree>
    <p:extLst>
      <p:ext uri="{BB962C8B-B14F-4D97-AF65-F5344CB8AC3E}">
        <p14:creationId xmlns:p14="http://schemas.microsoft.com/office/powerpoint/2010/main" val="4064969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Da ne bo ravno 13 prosojnic…</a:t>
            </a:r>
            <a:endParaRPr lang="en-US" dirty="0"/>
          </a:p>
        </p:txBody>
      </p:sp>
      <p:pic>
        <p:nvPicPr>
          <p:cNvPr id="1026" name="Picture 2" descr="Rezultat iskanja slik za chuck norris programm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268760"/>
            <a:ext cx="6737379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2339752" y="6550223"/>
            <a:ext cx="698477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hlinkClick r:id="rId3"/>
              </a:rPr>
              <a:t>http://</a:t>
            </a:r>
            <a:r>
              <a:rPr lang="en-US" sz="1400" dirty="0" smtClean="0">
                <a:hlinkClick r:id="rId3"/>
              </a:rPr>
              <a:t>programmersvalley.blogspot.com/2014/07/best-chuck-norris-programmer-jokes.html</a:t>
            </a:r>
            <a:r>
              <a:rPr lang="sl-SI" sz="1400" dirty="0" smtClean="0"/>
              <a:t> 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408831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6721AC-17FA-42CA-BD6F-4EAA612697F1}" type="slidenum">
              <a:rPr lang="sl-SI" smtClean="0"/>
              <a:pPr>
                <a:defRPr/>
              </a:pPr>
              <a:t>2</a:t>
            </a:fld>
            <a:endParaRPr lang="sl-SI"/>
          </a:p>
        </p:txBody>
      </p:sp>
      <p:sp>
        <p:nvSpPr>
          <p:cNvPr id="5" name="Rectangle 4"/>
          <p:cNvSpPr/>
          <p:nvPr/>
        </p:nvSpPr>
        <p:spPr>
          <a:xfrm>
            <a:off x="69436" y="0"/>
            <a:ext cx="9036496" cy="630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l-SI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vsotaKalorij</a:t>
            </a: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(vhod, izhod):</a:t>
            </a:r>
          </a:p>
          <a:p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'''Vhodno datoteko predela v izhodno tako,</a:t>
            </a:r>
          </a:p>
          <a:p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   da v vsaki 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vrstici 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še sešteje števila!</a:t>
            </a:r>
          </a:p>
          <a:p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Iz 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vrstice</a:t>
            </a:r>
          </a:p>
          <a:p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'12,18,68,32'</a:t>
            </a:r>
            <a:endParaRPr lang="sl-SI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   naredi</a:t>
            </a:r>
          </a:p>
          <a:p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'12,18,68,32 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130'</a:t>
            </a:r>
            <a:endParaRPr lang="sl-SI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   kjer je 130 vsota števil v </a:t>
            </a: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vh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. vrstici 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'''</a:t>
            </a:r>
          </a:p>
          <a:p>
            <a:endParaRPr lang="sl-SI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sl-SI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izhodnaDat</a:t>
            </a: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= open(izhod, 'w')</a:t>
            </a:r>
          </a:p>
          <a:p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sl-SI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vrstica in open(vhod, 'r'):</a:t>
            </a:r>
          </a:p>
          <a:p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sl-SI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izhVrst</a:t>
            </a: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sl-SI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sestej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(vrstica</a:t>
            </a: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sl-SI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izhodnaDat.write</a:t>
            </a: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izhVrst</a:t>
            </a: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sl-SI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izhodnaDat.close</a:t>
            </a: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endParaRPr lang="sl-SI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</a:p>
          <a:p>
            <a:endParaRPr lang="sl-SI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0499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Ideja za </a:t>
            </a:r>
            <a:r>
              <a:rPr lang="sl-SI" dirty="0" err="1" smtClean="0"/>
              <a:t>sestej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l-SI" dirty="0" smtClean="0"/>
              <a:t>Razdelimo niz v seznam nizov: </a:t>
            </a:r>
          </a:p>
          <a:p>
            <a:pPr lvl="1"/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split</a:t>
            </a: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sezNiz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vrstica.split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(',')</a:t>
            </a:r>
          </a:p>
          <a:p>
            <a:r>
              <a:rPr lang="sl-SI" dirty="0" smtClean="0"/>
              <a:t>Vsak element seznama predelamo v celo število</a:t>
            </a:r>
          </a:p>
          <a:p>
            <a:pPr lvl="1"/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for,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dirty="0" smtClean="0"/>
              <a:t>Seštejemo vse elemente seznama</a:t>
            </a:r>
          </a:p>
          <a:p>
            <a:pPr lvl="1"/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s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um</a:t>
            </a:r>
          </a:p>
          <a:p>
            <a:r>
              <a:rPr lang="sl-SI" dirty="0" smtClean="0"/>
              <a:t>Sestavimo izhodno vrstico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82603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6721AC-17FA-42CA-BD6F-4EAA612697F1}" type="slidenum">
              <a:rPr lang="sl-SI" smtClean="0"/>
              <a:pPr>
                <a:defRPr/>
              </a:pPr>
              <a:t>4</a:t>
            </a:fld>
            <a:endParaRPr lang="sl-SI"/>
          </a:p>
        </p:txBody>
      </p:sp>
      <p:sp>
        <p:nvSpPr>
          <p:cNvPr id="5" name="Rectangle 4"/>
          <p:cNvSpPr/>
          <p:nvPr/>
        </p:nvSpPr>
        <p:spPr>
          <a:xfrm>
            <a:off x="69436" y="0"/>
            <a:ext cx="9036496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l-SI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sestej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(vrstica):</a:t>
            </a:r>
          </a:p>
          <a:p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'''Iz vrstice</a:t>
            </a:r>
          </a:p>
          <a:p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'12,18,68,32\n'</a:t>
            </a:r>
          </a:p>
          <a:p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naredi</a:t>
            </a:r>
          </a:p>
          <a:p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'12,18,68,32 : 130\n'</a:t>
            </a:r>
          </a:p>
          <a:p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kjer je 130 vsota števil v </a:t>
            </a:r>
            <a:r>
              <a:rPr lang="sl-SI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vh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 vrstici</a:t>
            </a:r>
          </a:p>
          <a:p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'''</a:t>
            </a:r>
          </a:p>
          <a:p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tab_niz = </a:t>
            </a:r>
            <a:r>
              <a:rPr lang="sl-SI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vrstica.split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(',')</a:t>
            </a:r>
          </a:p>
          <a:p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tab_</a:t>
            </a:r>
            <a:r>
              <a:rPr lang="sl-SI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stevil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[]</a:t>
            </a:r>
          </a:p>
          <a:p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for niz in tab_niz:</a:t>
            </a:r>
          </a:p>
          <a:p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tab_</a:t>
            </a:r>
            <a:r>
              <a:rPr lang="sl-SI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stevil.append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(niz))</a:t>
            </a:r>
          </a:p>
          <a:p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vsota = sum(tab_</a:t>
            </a:r>
            <a:r>
              <a:rPr lang="sl-SI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stevil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končna_vrsta = vrstica[:-1] + ' : ' + str(vsota)</a:t>
            </a:r>
          </a:p>
          <a:p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sl-SI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končna_vrsta + '\n'    </a:t>
            </a:r>
            <a:endParaRPr lang="sl-SI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sl-SI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827584" y="2492896"/>
            <a:ext cx="7848872" cy="1477328"/>
            <a:chOff x="827584" y="2492896"/>
            <a:chExt cx="7848872" cy="1477328"/>
          </a:xfrm>
        </p:grpSpPr>
        <p:sp>
          <p:nvSpPr>
            <p:cNvPr id="2" name="Rounded Rectangle 1"/>
            <p:cNvSpPr/>
            <p:nvPr/>
          </p:nvSpPr>
          <p:spPr>
            <a:xfrm>
              <a:off x="827584" y="2852936"/>
              <a:ext cx="4824536" cy="936104"/>
            </a:xfrm>
            <a:prstGeom prst="round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6732240" y="2492896"/>
              <a:ext cx="1944216" cy="1477328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sl-SI" dirty="0" smtClean="0"/>
                <a:t>Tabela, ki je rezultat delovanja neke funkcije na vseh elementih tabele </a:t>
              </a:r>
              <a:endParaRPr lang="sl-SI" dirty="0"/>
            </a:p>
          </p:txBody>
        </p:sp>
        <p:cxnSp>
          <p:nvCxnSpPr>
            <p:cNvPr id="7" name="Straight Arrow Connector 6"/>
            <p:cNvCxnSpPr/>
            <p:nvPr/>
          </p:nvCxnSpPr>
          <p:spPr>
            <a:xfrm flipH="1">
              <a:off x="5652120" y="3231560"/>
              <a:ext cx="1080120" cy="89428"/>
            </a:xfrm>
            <a:prstGeom prst="straightConnector1">
              <a:avLst/>
            </a:prstGeom>
            <a:ln w="28575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6916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map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map(function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iterable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, ...)</a:t>
            </a:r>
          </a:p>
          <a:p>
            <a:pPr marL="0" indent="0">
              <a:buNone/>
            </a:pPr>
            <a:r>
              <a:rPr lang="en-US" sz="2000" dirty="0"/>
              <a:t>Return an iterator that applies function to every item of </a:t>
            </a:r>
            <a:r>
              <a:rPr lang="en-US" sz="2000" dirty="0" err="1"/>
              <a:t>iterable</a:t>
            </a:r>
            <a:r>
              <a:rPr lang="en-US" sz="2000" dirty="0"/>
              <a:t>, yielding the results. If additional </a:t>
            </a:r>
            <a:r>
              <a:rPr lang="en-US" sz="2000" dirty="0" err="1"/>
              <a:t>iterable</a:t>
            </a:r>
            <a:r>
              <a:rPr lang="en-US" sz="2000" dirty="0"/>
              <a:t> arguments are passed, function must take that many arguments and is applied to the items from all </a:t>
            </a:r>
            <a:r>
              <a:rPr lang="en-US" sz="2000" dirty="0" err="1"/>
              <a:t>iterables</a:t>
            </a:r>
            <a:r>
              <a:rPr lang="en-US" sz="2000" dirty="0"/>
              <a:t> in parallel</a:t>
            </a:r>
            <a:r>
              <a:rPr lang="en-US" sz="2000" dirty="0" smtClean="0"/>
              <a:t>.</a:t>
            </a:r>
            <a:endParaRPr lang="sl-SI" sz="2000" dirty="0" smtClean="0"/>
          </a:p>
          <a:p>
            <a:pPr marL="0" indent="0">
              <a:buNone/>
            </a:pPr>
            <a:endParaRPr lang="sl-SI" sz="1000" dirty="0"/>
          </a:p>
          <a:p>
            <a:pPr marL="400050" lvl="1" indent="0">
              <a:buNone/>
            </a:pP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map(</a:t>
            </a:r>
            <a:r>
              <a:rPr lang="sl-SI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['12', '678'])</a:t>
            </a:r>
          </a:p>
          <a:p>
            <a:pPr marL="400050" lvl="1" indent="0">
              <a:buNone/>
            </a:pP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map(str, {7, 42, 18})</a:t>
            </a:r>
          </a:p>
          <a:p>
            <a:pPr marL="400050" lvl="1" indent="0">
              <a:buNone/>
            </a:pP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map(len, 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['12', '678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'])</a:t>
            </a:r>
          </a:p>
          <a:p>
            <a:pPr marL="400050" lvl="1" indent="0">
              <a:buNone/>
            </a:pP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map(str, range(10))</a:t>
            </a:r>
            <a:endParaRPr lang="sl-SI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sl-SI" sz="1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sz="11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indent="0">
              <a:buNone/>
            </a:pPr>
            <a:endParaRPr lang="sl-SI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6721AC-17FA-42CA-BD6F-4EAA612697F1}" type="slidenum">
              <a:rPr lang="sl-SI" smtClean="0"/>
              <a:pPr>
                <a:defRPr/>
              </a:pPr>
              <a:t>5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259845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map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sestej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(a,b): </a:t>
            </a: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  return a + b</a:t>
            </a:r>
            <a:b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map(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sestej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, [23, 7], [56, 9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])</a:t>
            </a:r>
            <a:endParaRPr lang="en-GB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[79, 16]</a:t>
            </a:r>
          </a:p>
          <a:p>
            <a:endParaRPr lang="sl-SI" dirty="0"/>
          </a:p>
        </p:txBody>
      </p:sp>
      <p:sp>
        <p:nvSpPr>
          <p:cNvPr id="4" name="TextBox 3"/>
          <p:cNvSpPr txBox="1"/>
          <p:nvPr/>
        </p:nvSpPr>
        <p:spPr>
          <a:xfrm>
            <a:off x="1043608" y="5157192"/>
            <a:ext cx="62646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map(</a:t>
            </a:r>
            <a:r>
              <a:rPr lang="sl-SI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sestej</a:t>
            </a:r>
            <a:r>
              <a:rPr lang="en-GB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[12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5, 6], [34, 5, 64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]))</a:t>
            </a:r>
            <a:endParaRPr lang="en-GB" sz="20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GB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zakaj</a:t>
            </a:r>
            <a:r>
              <a:rPr lang="en-GB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dobimo</a:t>
            </a:r>
            <a:r>
              <a:rPr lang="en-GB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napako</a:t>
            </a:r>
            <a:r>
              <a:rPr lang="en-GB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?</a:t>
            </a:r>
            <a:endParaRPr lang="en-US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4355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Uporaba</a:t>
            </a:r>
            <a:r>
              <a:rPr lang="en-GB" dirty="0" smtClean="0"/>
              <a:t> map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GB" sz="2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povecaj1(tab):</a:t>
            </a:r>
          </a:p>
          <a:p>
            <a:pPr marL="0" indent="0">
              <a:buNone/>
            </a:pPr>
            <a:r>
              <a:rPr lang="en-GB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sz="2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'''</a:t>
            </a:r>
            <a:r>
              <a:rPr lang="en-GB" sz="2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Vrne</a:t>
            </a:r>
            <a:r>
              <a:rPr lang="en-GB" sz="2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novo </a:t>
            </a:r>
            <a:r>
              <a:rPr lang="en-GB" sz="2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tabelo</a:t>
            </a:r>
            <a:r>
              <a:rPr lang="en-GB" sz="2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GB" sz="2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kjer</a:t>
            </a:r>
            <a:endParaRPr lang="en-GB" sz="28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GB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sz="2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en-GB" sz="2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vse</a:t>
            </a:r>
            <a:r>
              <a:rPr lang="en-GB" sz="2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sz="2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elemente</a:t>
            </a:r>
            <a:r>
              <a:rPr lang="en-GB" sz="2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sz="2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poveča</a:t>
            </a:r>
            <a:r>
              <a:rPr lang="en-GB" sz="2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sz="2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za</a:t>
            </a:r>
            <a:r>
              <a:rPr lang="en-GB" sz="2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42</a:t>
            </a:r>
          </a:p>
          <a:p>
            <a:pPr marL="0" indent="0">
              <a:buNone/>
            </a:pPr>
            <a:r>
              <a:rPr lang="en-GB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sz="2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'''</a:t>
            </a:r>
          </a:p>
          <a:p>
            <a:pPr marL="0" indent="0">
              <a:buNone/>
            </a:pPr>
            <a:r>
              <a:rPr lang="en-GB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sz="2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sz="2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druga</a:t>
            </a:r>
            <a:r>
              <a:rPr lang="en-GB" sz="2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[42] * </a:t>
            </a:r>
            <a:r>
              <a:rPr lang="en-GB" sz="2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GB" sz="2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(tab)</a:t>
            </a:r>
          </a:p>
          <a:p>
            <a:pPr marL="0" indent="0">
              <a:buNone/>
            </a:pPr>
            <a:r>
              <a:rPr lang="en-GB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sz="2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sz="2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up_map</a:t>
            </a:r>
            <a:r>
              <a:rPr lang="en-GB" sz="2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map(</a:t>
            </a:r>
            <a:r>
              <a:rPr lang="en-GB" sz="2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sestej</a:t>
            </a:r>
            <a:r>
              <a:rPr lang="en-GB" sz="2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tab, </a:t>
            </a:r>
            <a:r>
              <a:rPr lang="en-GB" sz="2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druga</a:t>
            </a:r>
            <a:r>
              <a:rPr lang="en-GB" sz="2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GB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sz="2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list(</a:t>
            </a:r>
            <a:r>
              <a:rPr lang="en-GB" sz="2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up_map</a:t>
            </a:r>
            <a:r>
              <a:rPr lang="en-GB" sz="2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sl-SI" sz="2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87624" y="5877272"/>
            <a:ext cx="7704856" cy="7078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povecaj1(tab</a:t>
            </a:r>
            <a:r>
              <a:rPr lang="en-GB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return list(map(</a:t>
            </a:r>
            <a:r>
              <a:rPr lang="en-GB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sestej</a:t>
            </a:r>
            <a:r>
              <a:rPr lang="en-GB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[42</a:t>
            </a:r>
            <a:r>
              <a:rPr lang="en-GB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] * </a:t>
            </a:r>
            <a:r>
              <a:rPr lang="en-GB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GB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(tab), tab))</a:t>
            </a:r>
            <a:endParaRPr lang="en-GB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0029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6721AC-17FA-42CA-BD6F-4EAA612697F1}" type="slidenum">
              <a:rPr lang="sl-SI" smtClean="0"/>
              <a:pPr>
                <a:defRPr/>
              </a:pPr>
              <a:t>8</a:t>
            </a:fld>
            <a:endParaRPr lang="sl-SI"/>
          </a:p>
        </p:txBody>
      </p:sp>
      <p:sp>
        <p:nvSpPr>
          <p:cNvPr id="5" name="Rectangle 4"/>
          <p:cNvSpPr/>
          <p:nvPr/>
        </p:nvSpPr>
        <p:spPr>
          <a:xfrm>
            <a:off x="69436" y="0"/>
            <a:ext cx="9036496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l-SI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sestej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(vrstica):</a:t>
            </a:r>
          </a:p>
          <a:p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'''Iz vrstice</a:t>
            </a:r>
          </a:p>
          <a:p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'12,18,68,32\n'</a:t>
            </a:r>
          </a:p>
          <a:p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naredi</a:t>
            </a:r>
          </a:p>
          <a:p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'12,18,68,32 : 130\n'</a:t>
            </a:r>
          </a:p>
          <a:p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kjer je 130 vsota števil v </a:t>
            </a:r>
            <a:r>
              <a:rPr lang="sl-SI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vh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 vrstici</a:t>
            </a:r>
          </a:p>
          <a:p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'''</a:t>
            </a:r>
          </a:p>
          <a:p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tab_niz = </a:t>
            </a:r>
            <a:r>
              <a:rPr lang="sl-SI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vrstica.split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(',')</a:t>
            </a:r>
          </a:p>
          <a:p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tab_</a:t>
            </a:r>
            <a:r>
              <a:rPr lang="sl-SI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stevil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[]</a:t>
            </a:r>
          </a:p>
          <a:p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for niz in tab_niz:</a:t>
            </a:r>
          </a:p>
          <a:p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tab_</a:t>
            </a:r>
            <a:r>
              <a:rPr lang="sl-SI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stevil.append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(niz))</a:t>
            </a:r>
          </a:p>
          <a:p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vsota = sum(tab_</a:t>
            </a:r>
            <a:r>
              <a:rPr lang="sl-SI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stevil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končna_vrsta = vrstica[:-1] + ' : ' + str(vsota)</a:t>
            </a:r>
          </a:p>
          <a:p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sl-SI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končna_vrsta + '\n'    </a:t>
            </a:r>
            <a:endParaRPr lang="sl-SI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sl-SI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4603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6721AC-17FA-42CA-BD6F-4EAA612697F1}" type="slidenum">
              <a:rPr lang="sl-SI" smtClean="0"/>
              <a:pPr>
                <a:defRPr/>
              </a:pPr>
              <a:t>9</a:t>
            </a:fld>
            <a:endParaRPr lang="sl-SI"/>
          </a:p>
        </p:txBody>
      </p:sp>
      <p:sp>
        <p:nvSpPr>
          <p:cNvPr id="5" name="Rectangle 4"/>
          <p:cNvSpPr/>
          <p:nvPr/>
        </p:nvSpPr>
        <p:spPr>
          <a:xfrm>
            <a:off x="69436" y="0"/>
            <a:ext cx="9036496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l-SI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sestej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(vrstica):</a:t>
            </a:r>
          </a:p>
          <a:p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'''Iz vrstice</a:t>
            </a:r>
          </a:p>
          <a:p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'12,18,68,32\n'</a:t>
            </a:r>
          </a:p>
          <a:p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naredi</a:t>
            </a:r>
          </a:p>
          <a:p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'12,18,68,32 : 130\n'</a:t>
            </a:r>
          </a:p>
          <a:p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kjer je 130 vsota števil v </a:t>
            </a:r>
            <a:r>
              <a:rPr lang="sl-SI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vh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 vrstici</a:t>
            </a:r>
          </a:p>
          <a:p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'''</a:t>
            </a:r>
          </a:p>
          <a:p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tab_niz = </a:t>
            </a:r>
            <a:r>
              <a:rPr lang="sl-SI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vrstica.split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(',')</a:t>
            </a:r>
          </a:p>
          <a:p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sl-SI" sz="20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vsota = sum(map(</a:t>
            </a:r>
            <a:r>
              <a:rPr lang="sl-SI" sz="2000" b="1" dirty="0" err="1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sl-SI" sz="20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tab_niz))</a:t>
            </a:r>
          </a:p>
          <a:p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končna_vrsta = vrstica[:-1] + ' : ' + str(vsota)</a:t>
            </a:r>
          </a:p>
          <a:p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končna_vrsta + '\n'    </a:t>
            </a:r>
          </a:p>
          <a:p>
            <a:endParaRPr lang="sl-SI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8193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</TotalTime>
  <Words>1146</Words>
  <Application>Microsoft Office PowerPoint</Application>
  <PresentationFormat>On-screen Show (4:3)</PresentationFormat>
  <Paragraphs>197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Courier New</vt:lpstr>
      <vt:lpstr>Office Theme</vt:lpstr>
      <vt:lpstr>Datoteke - zgled</vt:lpstr>
      <vt:lpstr>PowerPoint Presentation</vt:lpstr>
      <vt:lpstr>Ideja za sestej</vt:lpstr>
      <vt:lpstr>PowerPoint Presentation</vt:lpstr>
      <vt:lpstr>map</vt:lpstr>
      <vt:lpstr>map</vt:lpstr>
      <vt:lpstr>Uporaba map</vt:lpstr>
      <vt:lpstr>PowerPoint Presentation</vt:lpstr>
      <vt:lpstr>PowerPoint Presentation</vt:lpstr>
      <vt:lpstr>Glavni program</vt:lpstr>
      <vt:lpstr>Dopolnitev</vt:lpstr>
      <vt:lpstr>PowerPoint Presentation</vt:lpstr>
      <vt:lpstr>UstreznoUredi</vt:lpstr>
      <vt:lpstr>strip</vt:lpstr>
      <vt:lpstr>PowerPoint Presentation</vt:lpstr>
      <vt:lpstr>Da ne bo ravno 13 prosojnic…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Datoteke - zgled</dc:title>
  <dc:creator>Lokar</dc:creator>
  <cp:lastModifiedBy>Matija Lokar</cp:lastModifiedBy>
  <cp:revision>16</cp:revision>
  <dcterms:created xsi:type="dcterms:W3CDTF">2015-12-27T09:39:55Z</dcterms:created>
  <dcterms:modified xsi:type="dcterms:W3CDTF">2022-03-01T08:13:59Z</dcterms:modified>
</cp:coreProperties>
</file>