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sldIdLst>
    <p:sldId id="341" r:id="rId2"/>
    <p:sldId id="340" r:id="rId3"/>
    <p:sldId id="339" r:id="rId4"/>
    <p:sldId id="290" r:id="rId5"/>
    <p:sldId id="294" r:id="rId6"/>
    <p:sldId id="348" r:id="rId7"/>
    <p:sldId id="295" r:id="rId8"/>
    <p:sldId id="296" r:id="rId9"/>
    <p:sldId id="297" r:id="rId10"/>
    <p:sldId id="298" r:id="rId11"/>
    <p:sldId id="299" r:id="rId12"/>
    <p:sldId id="300" r:id="rId13"/>
    <p:sldId id="343" r:id="rId14"/>
    <p:sldId id="301" r:id="rId15"/>
    <p:sldId id="302" r:id="rId16"/>
    <p:sldId id="303" r:id="rId17"/>
    <p:sldId id="304" r:id="rId18"/>
    <p:sldId id="305" r:id="rId19"/>
    <p:sldId id="306" r:id="rId20"/>
    <p:sldId id="307" r:id="rId21"/>
    <p:sldId id="309" r:id="rId22"/>
    <p:sldId id="310" r:id="rId23"/>
    <p:sldId id="311" r:id="rId24"/>
    <p:sldId id="349" r:id="rId25"/>
    <p:sldId id="350" r:id="rId26"/>
    <p:sldId id="313" r:id="rId27"/>
    <p:sldId id="314" r:id="rId28"/>
    <p:sldId id="351" r:id="rId29"/>
    <p:sldId id="352" r:id="rId30"/>
    <p:sldId id="353" r:id="rId31"/>
    <p:sldId id="346" r:id="rId32"/>
  </p:sldIdLst>
  <p:sldSz cx="9144000" cy="6858000" type="screen4x3"/>
  <p:notesSz cx="7099300" cy="10234613"/>
  <p:defaultTextStyle>
    <a:defPPr>
      <a:defRPr lang="en-GB"/>
    </a:defPPr>
    <a:lvl1pPr algn="l" defTabSz="449263" rtl="0" fontAlgn="base">
      <a:lnSpc>
        <a:spcPct val="95000"/>
      </a:lnSpc>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1pPr>
    <a:lvl2pPr marL="457200" algn="l" defTabSz="449263" rtl="0" fontAlgn="base">
      <a:lnSpc>
        <a:spcPct val="95000"/>
      </a:lnSpc>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2pPr>
    <a:lvl3pPr marL="914400" algn="l" defTabSz="449263" rtl="0" fontAlgn="base">
      <a:lnSpc>
        <a:spcPct val="95000"/>
      </a:lnSpc>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3pPr>
    <a:lvl4pPr marL="1371600" algn="l" defTabSz="449263" rtl="0" fontAlgn="base">
      <a:lnSpc>
        <a:spcPct val="95000"/>
      </a:lnSpc>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4pPr>
    <a:lvl5pPr marL="1828800" algn="l" defTabSz="449263" rtl="0" fontAlgn="base">
      <a:lnSpc>
        <a:spcPct val="95000"/>
      </a:lnSpc>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n-ea"/>
        <a:cs typeface="Arial Unicode MS" charset="0"/>
      </a:defRPr>
    </a:lvl5pPr>
    <a:lvl6pPr marL="2286000" algn="l" defTabSz="914400" rtl="0" eaLnBrk="1" latinLnBrk="0" hangingPunct="1">
      <a:defRPr sz="2400" kern="1200">
        <a:solidFill>
          <a:schemeClr val="bg1"/>
        </a:solidFill>
        <a:latin typeface="Times New Roman" pitchFamily="16" charset="0"/>
        <a:ea typeface="+mn-ea"/>
        <a:cs typeface="Arial Unicode MS" charset="0"/>
      </a:defRPr>
    </a:lvl6pPr>
    <a:lvl7pPr marL="2743200" algn="l" defTabSz="914400" rtl="0" eaLnBrk="1" latinLnBrk="0" hangingPunct="1">
      <a:defRPr sz="2400" kern="1200">
        <a:solidFill>
          <a:schemeClr val="bg1"/>
        </a:solidFill>
        <a:latin typeface="Times New Roman" pitchFamily="16" charset="0"/>
        <a:ea typeface="+mn-ea"/>
        <a:cs typeface="Arial Unicode MS" charset="0"/>
      </a:defRPr>
    </a:lvl7pPr>
    <a:lvl8pPr marL="3200400" algn="l" defTabSz="914400" rtl="0" eaLnBrk="1" latinLnBrk="0" hangingPunct="1">
      <a:defRPr sz="2400" kern="1200">
        <a:solidFill>
          <a:schemeClr val="bg1"/>
        </a:solidFill>
        <a:latin typeface="Times New Roman" pitchFamily="16" charset="0"/>
        <a:ea typeface="+mn-ea"/>
        <a:cs typeface="Arial Unicode MS" charset="0"/>
      </a:defRPr>
    </a:lvl8pPr>
    <a:lvl9pPr marL="3657600" algn="l" defTabSz="914400" rtl="0" eaLnBrk="1" latinLnBrk="0" hangingPunct="1">
      <a:defRPr sz="2400" kern="1200">
        <a:solidFill>
          <a:schemeClr val="bg1"/>
        </a:solidFill>
        <a:latin typeface="Times New Roman" pitchFamily="16" charset="0"/>
        <a:ea typeface="+mn-ea"/>
        <a:cs typeface="Arial Unicode M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8" d="100"/>
          <a:sy n="158" d="100"/>
        </p:scale>
        <p:origin x="412" y="-14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7099300" cy="10234613"/>
          </a:xfrm>
          <a:prstGeom prst="roundRect">
            <a:avLst>
              <a:gd name="adj" fmla="val 19"/>
            </a:avLst>
          </a:prstGeom>
          <a:solidFill>
            <a:srgbClr val="FFFFFF"/>
          </a:solidFill>
          <a:ln w="9525">
            <a:noFill/>
            <a:round/>
            <a:headEnd/>
            <a:tailEnd/>
          </a:ln>
          <a:effectLst/>
        </p:spPr>
        <p:txBody>
          <a:bodyPr wrap="none" anchor="ctr"/>
          <a:lstStyle/>
          <a:p>
            <a:endParaRPr lang="sl-SI"/>
          </a:p>
        </p:txBody>
      </p:sp>
      <p:sp>
        <p:nvSpPr>
          <p:cNvPr id="3074" name="Rectangle 2"/>
          <p:cNvSpPr>
            <a:spLocks noGrp="1" noChangeArrowheads="1"/>
          </p:cNvSpPr>
          <p:nvPr>
            <p:ph type="hdr"/>
          </p:nvPr>
        </p:nvSpPr>
        <p:spPr bwMode="auto">
          <a:xfrm>
            <a:off x="0" y="0"/>
            <a:ext cx="3074988" cy="5095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buSzPct val="45000"/>
              <a:buFont typeface="StarSymbol" charset="0"/>
              <a:buNone/>
              <a:tabLst>
                <a:tab pos="723900" algn="l"/>
                <a:tab pos="1447800" algn="l"/>
                <a:tab pos="2171700" algn="l"/>
                <a:tab pos="2895600" algn="l"/>
              </a:tabLst>
              <a:defRPr sz="1200">
                <a:solidFill>
                  <a:srgbClr val="000000"/>
                </a:solidFill>
              </a:defRPr>
            </a:lvl1pPr>
          </a:lstStyle>
          <a:p>
            <a:endParaRPr lang="en-GB"/>
          </a:p>
        </p:txBody>
      </p:sp>
      <p:sp>
        <p:nvSpPr>
          <p:cNvPr id="3075" name="Rectangle 3"/>
          <p:cNvSpPr>
            <a:spLocks noGrp="1" noChangeArrowheads="1"/>
          </p:cNvSpPr>
          <p:nvPr>
            <p:ph type="dt"/>
          </p:nvPr>
        </p:nvSpPr>
        <p:spPr bwMode="auto">
          <a:xfrm>
            <a:off x="4021138" y="0"/>
            <a:ext cx="3074987" cy="5095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SzPct val="45000"/>
              <a:buFont typeface="StarSymbol" charset="0"/>
              <a:buNone/>
              <a:tabLst>
                <a:tab pos="723900" algn="l"/>
                <a:tab pos="1447800" algn="l"/>
                <a:tab pos="2171700" algn="l"/>
                <a:tab pos="2895600" algn="l"/>
              </a:tabLst>
              <a:defRPr sz="1200">
                <a:solidFill>
                  <a:srgbClr val="000000"/>
                </a:solidFill>
              </a:defRPr>
            </a:lvl1pPr>
          </a:lstStyle>
          <a:p>
            <a:endParaRPr lang="en-GB"/>
          </a:p>
        </p:txBody>
      </p:sp>
      <p:sp>
        <p:nvSpPr>
          <p:cNvPr id="3076" name="Rectangle 4"/>
          <p:cNvSpPr>
            <a:spLocks noGrp="1" noRot="1" noChangeAspect="1" noChangeArrowheads="1"/>
          </p:cNvSpPr>
          <p:nvPr>
            <p:ph type="sldImg"/>
          </p:nvPr>
        </p:nvSpPr>
        <p:spPr bwMode="auto">
          <a:xfrm>
            <a:off x="992188" y="768350"/>
            <a:ext cx="5113337" cy="3836988"/>
          </a:xfrm>
          <a:prstGeom prst="rect">
            <a:avLst/>
          </a:prstGeom>
          <a:solidFill>
            <a:srgbClr val="FFFFFF"/>
          </a:solidFill>
          <a:ln w="9360">
            <a:solidFill>
              <a:srgbClr val="000000"/>
            </a:solidFill>
            <a:miter lim="800000"/>
            <a:headEnd/>
            <a:tailEnd/>
          </a:ln>
          <a:effectLst/>
        </p:spPr>
      </p:sp>
      <p:sp>
        <p:nvSpPr>
          <p:cNvPr id="3077" name="Rectangle 5"/>
          <p:cNvSpPr>
            <a:spLocks noGrp="1" noChangeArrowheads="1"/>
          </p:cNvSpPr>
          <p:nvPr>
            <p:ph type="body"/>
          </p:nvPr>
        </p:nvSpPr>
        <p:spPr bwMode="auto">
          <a:xfrm>
            <a:off x="709613" y="4860925"/>
            <a:ext cx="5678487" cy="46037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sl-SI" smtClean="0"/>
          </a:p>
        </p:txBody>
      </p:sp>
      <p:sp>
        <p:nvSpPr>
          <p:cNvPr id="3078" name="Rectangle 6"/>
          <p:cNvSpPr>
            <a:spLocks noGrp="1" noChangeArrowheads="1"/>
          </p:cNvSpPr>
          <p:nvPr>
            <p:ph type="ftr"/>
          </p:nvPr>
        </p:nvSpPr>
        <p:spPr bwMode="auto">
          <a:xfrm>
            <a:off x="0" y="9721850"/>
            <a:ext cx="3074988" cy="50958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nSpc>
                <a:spcPct val="100000"/>
              </a:lnSpc>
              <a:buSzPct val="45000"/>
              <a:buFont typeface="StarSymbol" charset="0"/>
              <a:buNone/>
              <a:tabLst>
                <a:tab pos="723900" algn="l"/>
                <a:tab pos="1447800" algn="l"/>
                <a:tab pos="2171700" algn="l"/>
                <a:tab pos="2895600" algn="l"/>
              </a:tabLst>
              <a:defRPr sz="1200">
                <a:solidFill>
                  <a:srgbClr val="000000"/>
                </a:solidFill>
              </a:defRPr>
            </a:lvl1pPr>
          </a:lstStyle>
          <a:p>
            <a:endParaRPr lang="en-GB"/>
          </a:p>
        </p:txBody>
      </p:sp>
      <p:sp>
        <p:nvSpPr>
          <p:cNvPr id="3079" name="Rectangle 7"/>
          <p:cNvSpPr>
            <a:spLocks noGrp="1" noChangeArrowheads="1"/>
          </p:cNvSpPr>
          <p:nvPr>
            <p:ph type="sldNum"/>
          </p:nvPr>
        </p:nvSpPr>
        <p:spPr bwMode="auto">
          <a:xfrm>
            <a:off x="4021138" y="9721850"/>
            <a:ext cx="3074987" cy="50958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buSzPct val="45000"/>
              <a:buFont typeface="StarSymbol" charset="0"/>
              <a:buNone/>
              <a:tabLst>
                <a:tab pos="723900" algn="l"/>
                <a:tab pos="1447800" algn="l"/>
                <a:tab pos="2171700" algn="l"/>
                <a:tab pos="2895600" algn="l"/>
              </a:tabLst>
              <a:defRPr sz="1200">
                <a:solidFill>
                  <a:srgbClr val="000000"/>
                </a:solidFill>
              </a:defRPr>
            </a:lvl1pPr>
          </a:lstStyle>
          <a:p>
            <a:fld id="{3801977E-2FA1-4B3C-8A5E-ABDD4F1CFBCE}" type="slidenum">
              <a:rPr lang="en-GB"/>
              <a:pPr/>
              <a: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070D8BD-FF69-49E0-9828-832BE48EC4CF}" type="slidenum">
              <a:rPr lang="en-GB"/>
              <a:pPr/>
              <a:t>2</a:t>
            </a:fld>
            <a:endParaRPr lang="en-GB"/>
          </a:p>
        </p:txBody>
      </p:sp>
      <p:sp>
        <p:nvSpPr>
          <p:cNvPr id="45057" name="Text Box 1"/>
          <p:cNvSpPr txBox="1">
            <a:spLocks noChangeArrowheads="1"/>
          </p:cNvSpPr>
          <p:nvPr/>
        </p:nvSpPr>
        <p:spPr bwMode="auto">
          <a:xfrm>
            <a:off x="992188" y="768350"/>
            <a:ext cx="5114925" cy="3836988"/>
          </a:xfrm>
          <a:prstGeom prst="rect">
            <a:avLst/>
          </a:prstGeom>
          <a:solidFill>
            <a:srgbClr val="FFFFFF"/>
          </a:solidFill>
          <a:ln w="9525">
            <a:solidFill>
              <a:srgbClr val="000000"/>
            </a:solidFill>
            <a:miter lim="800000"/>
            <a:headEnd/>
            <a:tailEnd/>
          </a:ln>
          <a:effectLst/>
        </p:spPr>
        <p:txBody>
          <a:bodyPr wrap="none" anchor="ctr"/>
          <a:lstStyle/>
          <a:p>
            <a:endParaRPr lang="sl-SI"/>
          </a:p>
        </p:txBody>
      </p:sp>
      <p:sp>
        <p:nvSpPr>
          <p:cNvPr id="45058" name="Rectangle 2"/>
          <p:cNvSpPr txBox="1">
            <a:spLocks noGrp="1" noChangeArrowheads="1"/>
          </p:cNvSpPr>
          <p:nvPr>
            <p:ph type="body"/>
          </p:nvPr>
        </p:nvSpPr>
        <p:spPr bwMode="auto">
          <a:xfrm>
            <a:off x="709613" y="4860925"/>
            <a:ext cx="5680075" cy="4606925"/>
          </a:xfrm>
          <a:prstGeom prst="rect">
            <a:avLst/>
          </a:prstGeom>
          <a:noFill/>
          <a:ln>
            <a:round/>
            <a:headEnd/>
            <a:tailEnd/>
          </a:ln>
        </p:spPr>
        <p:txBody>
          <a:bodyPr wrap="none" anchor="ctr"/>
          <a:lstStyle/>
          <a:p>
            <a:endParaRPr lang="sl-SI"/>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E2C3852-C3EF-4DA6-9906-E62CE920D283}" type="slidenum">
              <a:rPr lang="sl-SI"/>
              <a:pPr/>
              <a:t>11</a:t>
            </a:fld>
            <a:endParaRPr lang="sl-SI"/>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CA736684-F337-4D05-8F98-57A1FC9D9A7B}" type="slidenum">
              <a:rPr lang="sl-SI"/>
              <a:pPr/>
              <a:t>12</a:t>
            </a:fld>
            <a:endParaRPr lang="sl-SI"/>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70601F00-71FD-47A3-B245-8DE3D962242D}" type="slidenum">
              <a:rPr lang="sl-SI"/>
              <a:pPr/>
              <a:t>14</a:t>
            </a:fld>
            <a:endParaRPr lang="sl-SI"/>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92669CDD-4A79-49B8-95A0-94E0582B08E8}" type="slidenum">
              <a:rPr lang="sl-SI"/>
              <a:pPr/>
              <a:t>15</a:t>
            </a:fld>
            <a:endParaRPr lang="sl-SI"/>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C5A1A6BB-5D69-42C3-9A17-8AD53078F7C7}" type="slidenum">
              <a:rPr lang="sl-SI"/>
              <a:pPr/>
              <a:t>16</a:t>
            </a:fld>
            <a:endParaRPr lang="sl-SI"/>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E54BB88-4A6C-484E-9B7D-04B0B41851F9}" type="slidenum">
              <a:rPr lang="sl-SI"/>
              <a:pPr/>
              <a:t>17</a:t>
            </a:fld>
            <a:endParaRPr lang="sl-SI"/>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55C30EBB-1F21-436E-83BA-8554EF8281EF}" type="slidenum">
              <a:rPr lang="sl-SI"/>
              <a:pPr/>
              <a:t>18</a:t>
            </a:fld>
            <a:endParaRPr lang="sl-SI"/>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A00F0749-7AE5-476B-9717-482FA040501F}" type="slidenum">
              <a:rPr lang="sl-SI"/>
              <a:pPr/>
              <a:t>19</a:t>
            </a:fld>
            <a:endParaRPr lang="sl-SI"/>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02846EC-5628-4796-B4A0-736CC610D057}" type="slidenum">
              <a:rPr lang="sl-SI"/>
              <a:pPr/>
              <a:t>20</a:t>
            </a:fld>
            <a:endParaRPr lang="sl-SI"/>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014626DB-56C4-4DAE-AF94-EA94F7B5BF43}" type="slidenum">
              <a:rPr lang="sl-SI"/>
              <a:pPr/>
              <a:t>21</a:t>
            </a:fld>
            <a:endParaRPr lang="sl-SI"/>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33599066-BD06-4596-8B3C-C5F27064F5CD}" type="slidenum">
              <a:rPr lang="en-GB"/>
              <a:pPr/>
              <a:t>3</a:t>
            </a:fld>
            <a:endParaRPr lang="en-GB"/>
          </a:p>
        </p:txBody>
      </p:sp>
      <p:sp>
        <p:nvSpPr>
          <p:cNvPr id="46081" name="Text Box 1"/>
          <p:cNvSpPr txBox="1">
            <a:spLocks noChangeArrowheads="1"/>
          </p:cNvSpPr>
          <p:nvPr/>
        </p:nvSpPr>
        <p:spPr bwMode="auto">
          <a:xfrm>
            <a:off x="992188" y="768350"/>
            <a:ext cx="5114925" cy="3836988"/>
          </a:xfrm>
          <a:prstGeom prst="rect">
            <a:avLst/>
          </a:prstGeom>
          <a:solidFill>
            <a:srgbClr val="FFFFFF"/>
          </a:solidFill>
          <a:ln w="9525">
            <a:solidFill>
              <a:srgbClr val="000000"/>
            </a:solidFill>
            <a:miter lim="800000"/>
            <a:headEnd/>
            <a:tailEnd/>
          </a:ln>
          <a:effectLst/>
        </p:spPr>
        <p:txBody>
          <a:bodyPr wrap="none" anchor="ctr"/>
          <a:lstStyle/>
          <a:p>
            <a:endParaRPr lang="sl-SI"/>
          </a:p>
        </p:txBody>
      </p:sp>
      <p:sp>
        <p:nvSpPr>
          <p:cNvPr id="46082" name="Rectangle 2"/>
          <p:cNvSpPr txBox="1">
            <a:spLocks noGrp="1" noChangeArrowheads="1"/>
          </p:cNvSpPr>
          <p:nvPr>
            <p:ph type="body"/>
          </p:nvPr>
        </p:nvSpPr>
        <p:spPr bwMode="auto">
          <a:xfrm>
            <a:off x="709613" y="4860925"/>
            <a:ext cx="5680075" cy="4606925"/>
          </a:xfrm>
          <a:prstGeom prst="rect">
            <a:avLst/>
          </a:prstGeom>
          <a:noFill/>
          <a:ln>
            <a:round/>
            <a:headEnd/>
            <a:tailEnd/>
          </a:ln>
        </p:spPr>
        <p:txBody>
          <a:bodyPr wrap="none" anchor="ctr"/>
          <a:lstStyle/>
          <a:p>
            <a:endParaRPr lang="sl-SI"/>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7A0F134B-4009-451C-8124-D883DA36A307}" type="slidenum">
              <a:rPr lang="sl-SI"/>
              <a:pPr/>
              <a:t>22</a:t>
            </a:fld>
            <a:endParaRPr lang="sl-SI"/>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0D518DB-351A-47CD-A549-565775DCCF85}" type="slidenum">
              <a:rPr lang="sl-SI"/>
              <a:pPr/>
              <a:t>23</a:t>
            </a:fld>
            <a:endParaRPr lang="sl-SI"/>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0D518DB-351A-47CD-A549-565775DCCF85}" type="slidenum">
              <a:rPr lang="sl-SI"/>
              <a:pPr/>
              <a:t>25</a:t>
            </a:fld>
            <a:endParaRPr lang="sl-SI"/>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39246884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9AD67CBB-F14D-468E-BFAB-10FA228ADEDC}" type="slidenum">
              <a:rPr lang="sl-SI"/>
              <a:pPr/>
              <a:t>26</a:t>
            </a:fld>
            <a:endParaRPr lang="sl-SI"/>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9727216-8081-49E2-8E77-88B93BB419E2}" type="slidenum">
              <a:rPr lang="sl-SI"/>
              <a:pPr/>
              <a:t>27</a:t>
            </a:fld>
            <a:endParaRPr lang="sl-SI"/>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0D518DB-351A-47CD-A549-565775DCCF85}" type="slidenum">
              <a:rPr lang="sl-SI"/>
              <a:pPr/>
              <a:t>29</a:t>
            </a:fld>
            <a:endParaRPr lang="sl-SI"/>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39605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F489C608-62D7-4E06-BAA3-500F2225D163}" type="slidenum">
              <a:rPr lang="sl-SI"/>
              <a:pPr/>
              <a:t>4</a:t>
            </a:fld>
            <a:endParaRPr lang="sl-SI"/>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CC0A8681-87E5-4E92-BB04-C6A88F8CB900}" type="slidenum">
              <a:rPr lang="sl-SI"/>
              <a:pPr/>
              <a:t>5</a:t>
            </a:fld>
            <a:endParaRPr lang="sl-SI"/>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8ADD581C-23F7-4448-9265-B5162E9294D4}" type="slidenum">
              <a:rPr lang="en-GB"/>
              <a:pPr/>
              <a:t>6</a:t>
            </a:fld>
            <a:endParaRPr lang="en-GB"/>
          </a:p>
        </p:txBody>
      </p:sp>
      <p:sp>
        <p:nvSpPr>
          <p:cNvPr id="39937" name="Text Box 1"/>
          <p:cNvSpPr txBox="1">
            <a:spLocks noChangeArrowheads="1"/>
          </p:cNvSpPr>
          <p:nvPr/>
        </p:nvSpPr>
        <p:spPr bwMode="auto">
          <a:xfrm>
            <a:off x="992188" y="768350"/>
            <a:ext cx="5114925" cy="3836988"/>
          </a:xfrm>
          <a:prstGeom prst="rect">
            <a:avLst/>
          </a:prstGeom>
          <a:solidFill>
            <a:srgbClr val="FFFFFF"/>
          </a:solidFill>
          <a:ln w="9525">
            <a:solidFill>
              <a:srgbClr val="000000"/>
            </a:solidFill>
            <a:miter lim="800000"/>
            <a:headEnd/>
            <a:tailEnd/>
          </a:ln>
          <a:effectLst/>
        </p:spPr>
        <p:txBody>
          <a:bodyPr wrap="none" anchor="ctr"/>
          <a:lstStyle/>
          <a:p>
            <a:endParaRPr lang="sl-SI"/>
          </a:p>
        </p:txBody>
      </p:sp>
      <p:sp>
        <p:nvSpPr>
          <p:cNvPr id="39938" name="Rectangle 2"/>
          <p:cNvSpPr txBox="1">
            <a:spLocks noGrp="1" noChangeArrowheads="1"/>
          </p:cNvSpPr>
          <p:nvPr>
            <p:ph type="body"/>
          </p:nvPr>
        </p:nvSpPr>
        <p:spPr bwMode="auto">
          <a:xfrm>
            <a:off x="709613" y="4860925"/>
            <a:ext cx="5680075" cy="4606925"/>
          </a:xfrm>
          <a:prstGeom prst="rect">
            <a:avLst/>
          </a:prstGeom>
          <a:noFill/>
          <a:ln>
            <a:round/>
            <a:headEnd/>
            <a:tailEnd/>
          </a:ln>
        </p:spPr>
        <p:txBody>
          <a:bodyPr wrap="none" anchor="ctr"/>
          <a:lstStyle/>
          <a:p>
            <a:endParaRPr lang="sl-SI"/>
          </a:p>
        </p:txBody>
      </p:sp>
    </p:spTree>
    <p:extLst>
      <p:ext uri="{BB962C8B-B14F-4D97-AF65-F5344CB8AC3E}">
        <p14:creationId xmlns:p14="http://schemas.microsoft.com/office/powerpoint/2010/main" val="475135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43DC691-0427-480A-82CC-63684E879BC1}" type="slidenum">
              <a:rPr lang="sl-SI"/>
              <a:pPr/>
              <a:t>7</a:t>
            </a:fld>
            <a:endParaRPr lang="sl-SI"/>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5ADEF58-6326-4FED-9F00-A9DACAAC8F5C}" type="slidenum">
              <a:rPr lang="sl-SI"/>
              <a:pPr/>
              <a:t>8</a:t>
            </a:fld>
            <a:endParaRPr lang="sl-SI"/>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F7CF938-9E40-47DA-B4D8-326FA842959C}" type="slidenum">
              <a:rPr lang="sl-SI"/>
              <a:pPr/>
              <a:t>9</a:t>
            </a:fld>
            <a:endParaRPr lang="sl-SI"/>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398093DB-985C-4767-BBAA-42FEC08342AC}" type="slidenum">
              <a:rPr lang="sl-SI"/>
              <a:pPr/>
              <a:t>10</a:t>
            </a:fld>
            <a:endParaRPr lang="sl-SI"/>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sl-SI"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l-SI"/>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sl-SI"/>
          </a:p>
        </p:txBody>
      </p:sp>
      <p:sp>
        <p:nvSpPr>
          <p:cNvPr id="4" name="Date Placeholder 3"/>
          <p:cNvSpPr>
            <a:spLocks noGrp="1"/>
          </p:cNvSpPr>
          <p:nvPr>
            <p:ph type="dt" idx="10"/>
          </p:nvPr>
        </p:nvSpPr>
        <p:spPr/>
        <p:txBody>
          <a:bodyPr/>
          <a:lstStyle>
            <a:lvl1pPr>
              <a:defRPr/>
            </a:lvl1pPr>
          </a:lstStyle>
          <a:p>
            <a:r>
              <a:rPr lang="sl-SI" smtClean="0"/>
              <a:t>Matija Lokar, FMF</a:t>
            </a:r>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DDBE7893-12A8-4C24-88FB-82C91F951209}" type="slidenum">
              <a:rPr lang="en-GB"/>
              <a:pPr/>
              <a:t>‹#›</a:t>
            </a:fld>
            <a:r>
              <a:rPr lang="en-GB"/>
              <a:t> : 2006/7</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idx="10"/>
          </p:nvPr>
        </p:nvSpPr>
        <p:spPr/>
        <p:txBody>
          <a:bodyPr/>
          <a:lstStyle>
            <a:lvl1pPr>
              <a:defRPr/>
            </a:lvl1pPr>
          </a:lstStyle>
          <a:p>
            <a:r>
              <a:rPr lang="sl-SI" smtClean="0"/>
              <a:t>Matija Lokar, FMF</a:t>
            </a:r>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36E80A58-6C8F-4F0D-8743-A05092D353A4}" type="slidenum">
              <a:rPr lang="en-GB"/>
              <a:pPr/>
              <a:t>‹#›</a:t>
            </a:fld>
            <a:r>
              <a:rPr lang="en-GB"/>
              <a:t> : 2006/7</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2088" y="188913"/>
            <a:ext cx="2024062" cy="6191250"/>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468313" y="188913"/>
            <a:ext cx="5921375" cy="6191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idx="10"/>
          </p:nvPr>
        </p:nvSpPr>
        <p:spPr/>
        <p:txBody>
          <a:bodyPr/>
          <a:lstStyle>
            <a:lvl1pPr>
              <a:defRPr/>
            </a:lvl1pPr>
          </a:lstStyle>
          <a:p>
            <a:r>
              <a:rPr lang="sl-SI" smtClean="0"/>
              <a:t>Matija Lokar, FMF</a:t>
            </a:r>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D0F5225A-6343-47A8-BA14-F6C9458A5724}" type="slidenum">
              <a:rPr lang="en-GB"/>
              <a:pPr/>
              <a:t>‹#›</a:t>
            </a:fld>
            <a:r>
              <a:rPr lang="en-GB"/>
              <a:t> : 2006/7</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7999412" cy="682625"/>
          </a:xfrm>
        </p:spPr>
        <p:txBody>
          <a:bodyPr/>
          <a:lstStyle/>
          <a:p>
            <a:r>
              <a:rPr lang="en-US" smtClean="0"/>
              <a:t>Click to edit Master title style</a:t>
            </a:r>
            <a:endParaRPr lang="sl-SI"/>
          </a:p>
        </p:txBody>
      </p:sp>
      <p:sp>
        <p:nvSpPr>
          <p:cNvPr id="3" name="Text Placeholder 2"/>
          <p:cNvSpPr>
            <a:spLocks noGrp="1"/>
          </p:cNvSpPr>
          <p:nvPr>
            <p:ph type="body" sz="half" idx="1"/>
          </p:nvPr>
        </p:nvSpPr>
        <p:spPr>
          <a:xfrm>
            <a:off x="566738" y="1341438"/>
            <a:ext cx="3922712" cy="5038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lipArt Placeholder 3"/>
          <p:cNvSpPr>
            <a:spLocks noGrp="1"/>
          </p:cNvSpPr>
          <p:nvPr>
            <p:ph type="clipArt" sz="half" idx="2"/>
          </p:nvPr>
        </p:nvSpPr>
        <p:spPr>
          <a:xfrm>
            <a:off x="4641850" y="1341438"/>
            <a:ext cx="3924300" cy="5038725"/>
          </a:xfrm>
        </p:spPr>
        <p:txBody>
          <a:bodyPr/>
          <a:lstStyle/>
          <a:p>
            <a:endParaRPr lang="sl-SI"/>
          </a:p>
        </p:txBody>
      </p:sp>
      <p:sp>
        <p:nvSpPr>
          <p:cNvPr id="5" name="Date Placeholder 4"/>
          <p:cNvSpPr>
            <a:spLocks noGrp="1"/>
          </p:cNvSpPr>
          <p:nvPr>
            <p:ph type="dt" idx="10"/>
          </p:nvPr>
        </p:nvSpPr>
        <p:spPr>
          <a:xfrm>
            <a:off x="539750" y="6619875"/>
            <a:ext cx="1979613" cy="474663"/>
          </a:xfrm>
        </p:spPr>
        <p:txBody>
          <a:bodyPr/>
          <a:lstStyle>
            <a:lvl1pPr>
              <a:defRPr/>
            </a:lvl1pPr>
          </a:lstStyle>
          <a:p>
            <a:r>
              <a:rPr lang="sl-SI" smtClean="0"/>
              <a:t>Matija Lokar, FMF</a:t>
            </a:r>
            <a:endParaRPr lang="en-GB"/>
          </a:p>
        </p:txBody>
      </p:sp>
      <p:sp>
        <p:nvSpPr>
          <p:cNvPr id="6" name="Footer Placeholder 5"/>
          <p:cNvSpPr>
            <a:spLocks noGrp="1"/>
          </p:cNvSpPr>
          <p:nvPr>
            <p:ph type="ftr" idx="11"/>
          </p:nvPr>
        </p:nvSpPr>
        <p:spPr>
          <a:xfrm>
            <a:off x="3276600" y="6619875"/>
            <a:ext cx="2894013" cy="474663"/>
          </a:xfrm>
        </p:spPr>
        <p:txBody>
          <a:bodyPr/>
          <a:lstStyle>
            <a:lvl1pPr>
              <a:defRPr/>
            </a:lvl1pPr>
          </a:lstStyle>
          <a:p>
            <a:endParaRPr lang="en-GB"/>
          </a:p>
        </p:txBody>
      </p:sp>
      <p:sp>
        <p:nvSpPr>
          <p:cNvPr id="7" name="Slide Number Placeholder 6"/>
          <p:cNvSpPr>
            <a:spLocks noGrp="1"/>
          </p:cNvSpPr>
          <p:nvPr>
            <p:ph type="sldNum" idx="12"/>
          </p:nvPr>
        </p:nvSpPr>
        <p:spPr>
          <a:xfrm>
            <a:off x="6516688" y="6619875"/>
            <a:ext cx="1979612" cy="474663"/>
          </a:xfrm>
        </p:spPr>
        <p:txBody>
          <a:bodyPr/>
          <a:lstStyle>
            <a:lvl1pPr>
              <a:defRPr/>
            </a:lvl1pPr>
          </a:lstStyle>
          <a:p>
            <a:fld id="{D8FAB6FE-1B38-4732-A15A-1FADA7636939}" type="slidenum">
              <a:rPr lang="en-GB"/>
              <a:pPr/>
              <a:t>‹#›</a:t>
            </a:fld>
            <a:r>
              <a:rPr lang="en-GB"/>
              <a:t> : 2006/7</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370013"/>
          </a:xfrm>
        </p:spPr>
        <p:txBody>
          <a:bodyPr/>
          <a:lstStyle/>
          <a:p>
            <a:r>
              <a:rPr lang="en-US" smtClean="0"/>
              <a:t>Click to edit Master title style</a:t>
            </a:r>
            <a:endParaRPr lang="sl-SI"/>
          </a:p>
        </p:txBody>
      </p:sp>
      <p:sp>
        <p:nvSpPr>
          <p:cNvPr id="3" name="Date Placeholder 2"/>
          <p:cNvSpPr>
            <a:spLocks noGrp="1"/>
          </p:cNvSpPr>
          <p:nvPr>
            <p:ph type="dt" idx="10"/>
          </p:nvPr>
        </p:nvSpPr>
        <p:spPr>
          <a:xfrm>
            <a:off x="685800" y="6248400"/>
            <a:ext cx="1903413" cy="455613"/>
          </a:xfrm>
        </p:spPr>
        <p:txBody>
          <a:bodyPr/>
          <a:lstStyle>
            <a:lvl1pPr>
              <a:defRPr/>
            </a:lvl1pPr>
          </a:lstStyle>
          <a:p>
            <a:r>
              <a:rPr lang="sl-SI" smtClean="0"/>
              <a:t>Matija Lokar, FMF</a:t>
            </a:r>
            <a:endParaRPr lang="en-GB"/>
          </a:p>
        </p:txBody>
      </p:sp>
      <p:sp>
        <p:nvSpPr>
          <p:cNvPr id="4" name="Footer Placeholder 3"/>
          <p:cNvSpPr>
            <a:spLocks noGrp="1"/>
          </p:cNvSpPr>
          <p:nvPr>
            <p:ph type="ftr" idx="11"/>
          </p:nvPr>
        </p:nvSpPr>
        <p:spPr>
          <a:xfrm>
            <a:off x="3124200" y="6248400"/>
            <a:ext cx="2894013" cy="455613"/>
          </a:xfrm>
        </p:spPr>
        <p:txBody>
          <a:bodyPr/>
          <a:lstStyle>
            <a:lvl1pPr>
              <a:defRPr/>
            </a:lvl1pPr>
          </a:lstStyle>
          <a:p>
            <a:endParaRPr lang="en-GB"/>
          </a:p>
        </p:txBody>
      </p:sp>
      <p:sp>
        <p:nvSpPr>
          <p:cNvPr id="5" name="Slide Number Placeholder 4"/>
          <p:cNvSpPr>
            <a:spLocks noGrp="1"/>
          </p:cNvSpPr>
          <p:nvPr>
            <p:ph type="sldNum" idx="12"/>
          </p:nvPr>
        </p:nvSpPr>
        <p:spPr>
          <a:xfrm>
            <a:off x="6553200" y="6248400"/>
            <a:ext cx="1903413" cy="455613"/>
          </a:xfrm>
        </p:spPr>
        <p:txBody>
          <a:bodyPr/>
          <a:lstStyle>
            <a:lvl1pPr>
              <a:defRPr/>
            </a:lvl1pPr>
          </a:lstStyle>
          <a:p>
            <a:fld id="{0FBDEE6F-0EE7-4AC0-B564-19D1EEDA3C0C}" type="slidenum">
              <a:rPr lang="en-GB"/>
              <a:pPr/>
              <a:t>‹#›</a:t>
            </a:fld>
            <a:endParaRPr lang="en-GB"/>
          </a:p>
        </p:txBody>
      </p:sp>
    </p:spTree>
    <p:extLst>
      <p:ext uri="{BB962C8B-B14F-4D97-AF65-F5344CB8AC3E}">
        <p14:creationId xmlns:p14="http://schemas.microsoft.com/office/powerpoint/2010/main" val="1979026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Date Placeholder 3"/>
          <p:cNvSpPr>
            <a:spLocks noGrp="1"/>
          </p:cNvSpPr>
          <p:nvPr>
            <p:ph type="dt" idx="10"/>
          </p:nvPr>
        </p:nvSpPr>
        <p:spPr/>
        <p:txBody>
          <a:bodyPr/>
          <a:lstStyle>
            <a:lvl1pPr>
              <a:defRPr/>
            </a:lvl1pPr>
          </a:lstStyle>
          <a:p>
            <a:r>
              <a:rPr lang="sl-SI" smtClean="0"/>
              <a:t>Matija Lokar, FMF</a:t>
            </a:r>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BBD38871-2764-4724-AF21-FF1166854198}" type="slidenum">
              <a:rPr lang="en-GB"/>
              <a:pPr/>
              <a:t>‹#›</a:t>
            </a:fld>
            <a:r>
              <a:rPr lang="en-GB"/>
              <a:t> : 2006/7</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l-S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sl-SI" smtClean="0"/>
              <a:t>Matija Lokar, FMF</a:t>
            </a:r>
            <a:endParaRPr lang="en-GB"/>
          </a:p>
        </p:txBody>
      </p:sp>
      <p:sp>
        <p:nvSpPr>
          <p:cNvPr id="5" name="Footer Placeholder 4"/>
          <p:cNvSpPr>
            <a:spLocks noGrp="1"/>
          </p:cNvSpPr>
          <p:nvPr>
            <p:ph type="ftr" idx="11"/>
          </p:nvPr>
        </p:nvSpPr>
        <p:spPr/>
        <p:txBody>
          <a:bodyPr/>
          <a:lstStyle>
            <a:lvl1pPr>
              <a:defRPr/>
            </a:lvl1pPr>
          </a:lstStyle>
          <a:p>
            <a:endParaRPr lang="en-GB"/>
          </a:p>
        </p:txBody>
      </p:sp>
      <p:sp>
        <p:nvSpPr>
          <p:cNvPr id="6" name="Slide Number Placeholder 5"/>
          <p:cNvSpPr>
            <a:spLocks noGrp="1"/>
          </p:cNvSpPr>
          <p:nvPr>
            <p:ph type="sldNum" idx="12"/>
          </p:nvPr>
        </p:nvSpPr>
        <p:spPr/>
        <p:txBody>
          <a:bodyPr/>
          <a:lstStyle>
            <a:lvl1pPr>
              <a:defRPr/>
            </a:lvl1pPr>
          </a:lstStyle>
          <a:p>
            <a:fld id="{251669DB-DF6B-4C91-8B8C-32E4449B4474}" type="slidenum">
              <a:rPr lang="en-GB"/>
              <a:pPr/>
              <a:t>‹#›</a:t>
            </a:fld>
            <a:r>
              <a:rPr lang="en-GB"/>
              <a:t> : 2006/7</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566738" y="1341438"/>
            <a:ext cx="3922712" cy="5038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1850" y="1341438"/>
            <a:ext cx="3924300" cy="5038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4"/>
          <p:cNvSpPr>
            <a:spLocks noGrp="1"/>
          </p:cNvSpPr>
          <p:nvPr>
            <p:ph type="dt" idx="10"/>
          </p:nvPr>
        </p:nvSpPr>
        <p:spPr/>
        <p:txBody>
          <a:bodyPr/>
          <a:lstStyle>
            <a:lvl1pPr>
              <a:defRPr/>
            </a:lvl1pPr>
          </a:lstStyle>
          <a:p>
            <a:r>
              <a:rPr lang="sl-SI" smtClean="0"/>
              <a:t>Matija Lokar, FMF</a:t>
            </a:r>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81620CF1-777B-41D7-B3F1-61C8F4475151}" type="slidenum">
              <a:rPr lang="en-GB"/>
              <a:pPr/>
              <a:t>‹#›</a:t>
            </a:fld>
            <a:r>
              <a:rPr lang="en-GB"/>
              <a:t> : 2006/7</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sl-S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7" name="Date Placeholder 6"/>
          <p:cNvSpPr>
            <a:spLocks noGrp="1"/>
          </p:cNvSpPr>
          <p:nvPr>
            <p:ph type="dt" idx="10"/>
          </p:nvPr>
        </p:nvSpPr>
        <p:spPr/>
        <p:txBody>
          <a:bodyPr/>
          <a:lstStyle>
            <a:lvl1pPr>
              <a:defRPr/>
            </a:lvl1pPr>
          </a:lstStyle>
          <a:p>
            <a:r>
              <a:rPr lang="sl-SI" smtClean="0"/>
              <a:t>Matija Lokar, FMF</a:t>
            </a:r>
            <a:endParaRPr lang="en-GB"/>
          </a:p>
        </p:txBody>
      </p:sp>
      <p:sp>
        <p:nvSpPr>
          <p:cNvPr id="8" name="Footer Placeholder 7"/>
          <p:cNvSpPr>
            <a:spLocks noGrp="1"/>
          </p:cNvSpPr>
          <p:nvPr>
            <p:ph type="ftr" idx="11"/>
          </p:nvPr>
        </p:nvSpPr>
        <p:spPr/>
        <p:txBody>
          <a:bodyPr/>
          <a:lstStyle>
            <a:lvl1pPr>
              <a:defRPr/>
            </a:lvl1pPr>
          </a:lstStyle>
          <a:p>
            <a:endParaRPr lang="en-GB"/>
          </a:p>
        </p:txBody>
      </p:sp>
      <p:sp>
        <p:nvSpPr>
          <p:cNvPr id="9" name="Slide Number Placeholder 8"/>
          <p:cNvSpPr>
            <a:spLocks noGrp="1"/>
          </p:cNvSpPr>
          <p:nvPr>
            <p:ph type="sldNum" idx="12"/>
          </p:nvPr>
        </p:nvSpPr>
        <p:spPr/>
        <p:txBody>
          <a:bodyPr/>
          <a:lstStyle>
            <a:lvl1pPr>
              <a:defRPr/>
            </a:lvl1pPr>
          </a:lstStyle>
          <a:p>
            <a:fld id="{82FBF052-E212-4D80-9DFC-F8DF095663B2}" type="slidenum">
              <a:rPr lang="en-GB"/>
              <a:pPr/>
              <a:t>‹#›</a:t>
            </a:fld>
            <a:r>
              <a:rPr lang="en-GB"/>
              <a:t> : 2006/7</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Date Placeholder 2"/>
          <p:cNvSpPr>
            <a:spLocks noGrp="1"/>
          </p:cNvSpPr>
          <p:nvPr>
            <p:ph type="dt" idx="10"/>
          </p:nvPr>
        </p:nvSpPr>
        <p:spPr/>
        <p:txBody>
          <a:bodyPr/>
          <a:lstStyle>
            <a:lvl1pPr>
              <a:defRPr/>
            </a:lvl1pPr>
          </a:lstStyle>
          <a:p>
            <a:r>
              <a:rPr lang="sl-SI" smtClean="0"/>
              <a:t>Matija Lokar, FMF</a:t>
            </a:r>
            <a:endParaRPr lang="en-GB"/>
          </a:p>
        </p:txBody>
      </p:sp>
      <p:sp>
        <p:nvSpPr>
          <p:cNvPr id="4" name="Footer Placeholder 3"/>
          <p:cNvSpPr>
            <a:spLocks noGrp="1"/>
          </p:cNvSpPr>
          <p:nvPr>
            <p:ph type="ftr" idx="11"/>
          </p:nvPr>
        </p:nvSpPr>
        <p:spPr/>
        <p:txBody>
          <a:bodyPr/>
          <a:lstStyle>
            <a:lvl1pPr>
              <a:defRPr/>
            </a:lvl1pPr>
          </a:lstStyle>
          <a:p>
            <a:endParaRPr lang="en-GB"/>
          </a:p>
        </p:txBody>
      </p:sp>
      <p:sp>
        <p:nvSpPr>
          <p:cNvPr id="5" name="Slide Number Placeholder 4"/>
          <p:cNvSpPr>
            <a:spLocks noGrp="1"/>
          </p:cNvSpPr>
          <p:nvPr>
            <p:ph type="sldNum" idx="12"/>
          </p:nvPr>
        </p:nvSpPr>
        <p:spPr/>
        <p:txBody>
          <a:bodyPr/>
          <a:lstStyle>
            <a:lvl1pPr>
              <a:defRPr/>
            </a:lvl1pPr>
          </a:lstStyle>
          <a:p>
            <a:fld id="{84E1CCED-95C6-49DD-A5FF-91579835719B}" type="slidenum">
              <a:rPr lang="en-GB"/>
              <a:pPr/>
              <a:t>‹#›</a:t>
            </a:fld>
            <a:r>
              <a:rPr lang="en-GB"/>
              <a:t> : 2006/7</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sl-SI" smtClean="0"/>
              <a:t>Matija Lokar, FMF</a:t>
            </a:r>
            <a:endParaRPr lang="en-GB"/>
          </a:p>
        </p:txBody>
      </p:sp>
      <p:sp>
        <p:nvSpPr>
          <p:cNvPr id="3" name="Footer Placeholder 2"/>
          <p:cNvSpPr>
            <a:spLocks noGrp="1"/>
          </p:cNvSpPr>
          <p:nvPr>
            <p:ph type="ftr" idx="11"/>
          </p:nvPr>
        </p:nvSpPr>
        <p:spPr/>
        <p:txBody>
          <a:bodyPr/>
          <a:lstStyle>
            <a:lvl1pPr>
              <a:defRPr/>
            </a:lvl1pPr>
          </a:lstStyle>
          <a:p>
            <a:endParaRPr lang="en-GB"/>
          </a:p>
        </p:txBody>
      </p:sp>
      <p:sp>
        <p:nvSpPr>
          <p:cNvPr id="4" name="Slide Number Placeholder 3"/>
          <p:cNvSpPr>
            <a:spLocks noGrp="1"/>
          </p:cNvSpPr>
          <p:nvPr>
            <p:ph type="sldNum" idx="12"/>
          </p:nvPr>
        </p:nvSpPr>
        <p:spPr/>
        <p:txBody>
          <a:bodyPr/>
          <a:lstStyle>
            <a:lvl1pPr>
              <a:defRPr/>
            </a:lvl1pPr>
          </a:lstStyle>
          <a:p>
            <a:fld id="{51EA7F09-A043-423F-B8B1-F14DD75CF65D}" type="slidenum">
              <a:rPr lang="en-GB"/>
              <a:pPr/>
              <a:t>‹#›</a:t>
            </a:fld>
            <a:r>
              <a:rPr lang="en-GB"/>
              <a:t> : 2006/7</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sl-S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r>
              <a:rPr lang="sl-SI" smtClean="0"/>
              <a:t>Matija Lokar, FMF</a:t>
            </a:r>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D583E91D-078B-4421-BE89-896AFFF883FB}" type="slidenum">
              <a:rPr lang="en-GB"/>
              <a:pPr/>
              <a:t>‹#›</a:t>
            </a:fld>
            <a:r>
              <a:rPr lang="en-GB"/>
              <a:t> : 2006/7</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sl-S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idx="10"/>
          </p:nvPr>
        </p:nvSpPr>
        <p:spPr/>
        <p:txBody>
          <a:bodyPr/>
          <a:lstStyle>
            <a:lvl1pPr>
              <a:defRPr/>
            </a:lvl1pPr>
          </a:lstStyle>
          <a:p>
            <a:r>
              <a:rPr lang="sl-SI" smtClean="0"/>
              <a:t>Matija Lokar, FMF</a:t>
            </a:r>
            <a:endParaRPr lang="en-GB"/>
          </a:p>
        </p:txBody>
      </p:sp>
      <p:sp>
        <p:nvSpPr>
          <p:cNvPr id="6" name="Footer Placeholder 5"/>
          <p:cNvSpPr>
            <a:spLocks noGrp="1"/>
          </p:cNvSpPr>
          <p:nvPr>
            <p:ph type="ftr" idx="11"/>
          </p:nvPr>
        </p:nvSpPr>
        <p:spPr/>
        <p:txBody>
          <a:bodyPr/>
          <a:lstStyle>
            <a:lvl1pPr>
              <a:defRPr/>
            </a:lvl1pPr>
          </a:lstStyle>
          <a:p>
            <a:endParaRPr lang="en-GB"/>
          </a:p>
        </p:txBody>
      </p:sp>
      <p:sp>
        <p:nvSpPr>
          <p:cNvPr id="7" name="Slide Number Placeholder 6"/>
          <p:cNvSpPr>
            <a:spLocks noGrp="1"/>
          </p:cNvSpPr>
          <p:nvPr>
            <p:ph type="sldNum" idx="12"/>
          </p:nvPr>
        </p:nvSpPr>
        <p:spPr/>
        <p:txBody>
          <a:bodyPr/>
          <a:lstStyle>
            <a:lvl1pPr>
              <a:defRPr/>
            </a:lvl1pPr>
          </a:lstStyle>
          <a:p>
            <a:fld id="{79DA6856-EB41-42FA-98B5-D0A6F7339208}" type="slidenum">
              <a:rPr lang="en-GB"/>
              <a:pPr/>
              <a:t>‹#›</a:t>
            </a:fld>
            <a:r>
              <a:rPr lang="en-GB"/>
              <a:t> : 2006/7</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tile tx="0" ty="0" sx="100000" sy="100000" flip="none" algn="tl"/>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468313" y="188913"/>
            <a:ext cx="7999412" cy="6826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566738" y="1341438"/>
            <a:ext cx="7999412" cy="50387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AutoShape 3"/>
          <p:cNvSpPr>
            <a:spLocks noChangeArrowheads="1"/>
          </p:cNvSpPr>
          <p:nvPr/>
        </p:nvSpPr>
        <p:spPr bwMode="auto">
          <a:xfrm>
            <a:off x="611188" y="1125538"/>
            <a:ext cx="7958137"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A3B2C1"/>
          </a:solidFill>
          <a:ln w="9360">
            <a:solidFill>
              <a:srgbClr val="A3B2C1"/>
            </a:solidFill>
            <a:round/>
            <a:headEnd/>
            <a:tailEnd/>
          </a:ln>
          <a:effectLst/>
        </p:spPr>
        <p:txBody>
          <a:bodyPr wrap="none" anchor="ctr"/>
          <a:lstStyle/>
          <a:p>
            <a:endParaRPr lang="sl-SI"/>
          </a:p>
        </p:txBody>
      </p:sp>
      <p:sp>
        <p:nvSpPr>
          <p:cNvPr id="1028" name="Line 4"/>
          <p:cNvSpPr>
            <a:spLocks noChangeShapeType="1"/>
          </p:cNvSpPr>
          <p:nvPr/>
        </p:nvSpPr>
        <p:spPr bwMode="auto">
          <a:xfrm>
            <a:off x="539750" y="6524625"/>
            <a:ext cx="7924800" cy="1588"/>
          </a:xfrm>
          <a:prstGeom prst="line">
            <a:avLst/>
          </a:prstGeom>
          <a:noFill/>
          <a:ln w="3240">
            <a:solidFill>
              <a:srgbClr val="A3B2C1"/>
            </a:solidFill>
            <a:miter lim="800000"/>
            <a:headEnd/>
            <a:tailEnd/>
          </a:ln>
          <a:effectLst/>
        </p:spPr>
        <p:txBody>
          <a:bodyPr/>
          <a:lstStyle/>
          <a:p>
            <a:endParaRPr lang="sl-SI"/>
          </a:p>
        </p:txBody>
      </p:sp>
      <p:sp>
        <p:nvSpPr>
          <p:cNvPr id="1029" name="Rectangle 5"/>
          <p:cNvSpPr>
            <a:spLocks noGrp="1" noChangeArrowheads="1"/>
          </p:cNvSpPr>
          <p:nvPr>
            <p:ph type="dt"/>
          </p:nvPr>
        </p:nvSpPr>
        <p:spPr bwMode="auto">
          <a:xfrm>
            <a:off x="539750" y="6619875"/>
            <a:ext cx="19796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buFont typeface="Verdan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mn-lt"/>
              </a:defRPr>
            </a:lvl1pPr>
          </a:lstStyle>
          <a:p>
            <a:r>
              <a:rPr lang="sl-SI" smtClean="0"/>
              <a:t>Matija Lokar, FMF</a:t>
            </a:r>
            <a:endParaRPr lang="en-GB"/>
          </a:p>
        </p:txBody>
      </p:sp>
      <p:sp>
        <p:nvSpPr>
          <p:cNvPr id="1030" name="Rectangle 6"/>
          <p:cNvSpPr>
            <a:spLocks noGrp="1" noChangeArrowheads="1"/>
          </p:cNvSpPr>
          <p:nvPr>
            <p:ph type="ftr"/>
          </p:nvPr>
        </p:nvSpPr>
        <p:spPr bwMode="auto">
          <a:xfrm>
            <a:off x="3276600" y="6619875"/>
            <a:ext cx="2894013"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100000"/>
              </a:lnSpc>
              <a:buFont typeface="Verdan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mn-lt"/>
              </a:defRPr>
            </a:lvl1pPr>
          </a:lstStyle>
          <a:p>
            <a:endParaRPr lang="en-GB"/>
          </a:p>
        </p:txBody>
      </p:sp>
      <p:sp>
        <p:nvSpPr>
          <p:cNvPr id="1031" name="Rectangle 7"/>
          <p:cNvSpPr>
            <a:spLocks noGrp="1" noChangeArrowheads="1"/>
          </p:cNvSpPr>
          <p:nvPr>
            <p:ph type="sldNum"/>
          </p:nvPr>
        </p:nvSpPr>
        <p:spPr bwMode="auto">
          <a:xfrm>
            <a:off x="6516688" y="6619875"/>
            <a:ext cx="1979612" cy="4746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Font typeface="Verdan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mn-lt"/>
              </a:defRPr>
            </a:lvl1pPr>
          </a:lstStyle>
          <a:p>
            <a:fld id="{16951FE9-EFB6-41EB-819D-C30373EE20F7}" type="slidenum">
              <a:rPr lang="en-GB"/>
              <a:pPr/>
              <a:t>‹#›</a:t>
            </a:fld>
            <a:r>
              <a:rPr lang="en-GB"/>
              <a:t> : 2006/7</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3" r:id="rId12"/>
    <p:sldLayoutId id="2147483674" r:id="rId13"/>
  </p:sldLayoutIdLst>
  <p:hf sldNum="0" hdr="0"/>
  <p:txStyles>
    <p:titleStyle>
      <a:lvl1pPr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mj-lt"/>
          <a:ea typeface="+mj-ea"/>
          <a:cs typeface="+mj-cs"/>
        </a:defRPr>
      </a:lvl1pPr>
      <a:lvl2pPr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2pPr>
      <a:lvl3pPr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3pPr>
      <a:lvl4pPr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4pPr>
      <a:lvl5pPr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5pPr>
      <a:lvl6pPr marL="457200"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6pPr>
      <a:lvl7pPr marL="914400"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7pPr>
      <a:lvl8pPr marL="1371600"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8pPr>
      <a:lvl9pPr marL="1828800" algn="l" defTabSz="449263" rtl="0" fontAlgn="base">
        <a:lnSpc>
          <a:spcPct val="101000"/>
        </a:lnSpc>
        <a:spcBef>
          <a:spcPct val="0"/>
        </a:spcBef>
        <a:spcAft>
          <a:spcPct val="0"/>
        </a:spcAft>
        <a:buClr>
          <a:srgbClr val="000000"/>
        </a:buClr>
        <a:buSzPct val="100000"/>
        <a:buFont typeface="Verdana" pitchFamily="32" charset="0"/>
        <a:defRPr sz="3400">
          <a:solidFill>
            <a:srgbClr val="000000"/>
          </a:solidFill>
          <a:latin typeface="Verdana" pitchFamily="32" charset="0"/>
          <a:cs typeface="Arial Unicode MS" charset="0"/>
        </a:defRPr>
      </a:lvl9pPr>
    </p:titleStyle>
    <p:bodyStyle>
      <a:lvl1pPr marL="468313" indent="-468313" algn="l" defTabSz="449263" rtl="0" fontAlgn="base">
        <a:lnSpc>
          <a:spcPct val="101000"/>
        </a:lnSpc>
        <a:spcBef>
          <a:spcPts val="650"/>
        </a:spcBef>
        <a:spcAft>
          <a:spcPct val="0"/>
        </a:spcAft>
        <a:buClr>
          <a:srgbClr val="336699"/>
        </a:buClr>
        <a:buSzPct val="100000"/>
        <a:buFont typeface="Wingdings" charset="2"/>
        <a:buChar char=""/>
        <a:defRPr sz="2600">
          <a:solidFill>
            <a:srgbClr val="000000"/>
          </a:solidFill>
          <a:latin typeface="+mn-lt"/>
          <a:ea typeface="+mn-ea"/>
          <a:cs typeface="+mn-cs"/>
        </a:defRPr>
      </a:lvl1pPr>
      <a:lvl2pPr marL="906463" indent="-436563" algn="l" defTabSz="449263" rtl="0" fontAlgn="base">
        <a:lnSpc>
          <a:spcPct val="101000"/>
        </a:lnSpc>
        <a:spcBef>
          <a:spcPts val="550"/>
        </a:spcBef>
        <a:spcAft>
          <a:spcPct val="0"/>
        </a:spcAft>
        <a:buClr>
          <a:srgbClr val="336699"/>
        </a:buClr>
        <a:buSzPct val="100000"/>
        <a:buFont typeface="Wingdings" charset="2"/>
        <a:buChar char=""/>
        <a:defRPr sz="2200">
          <a:solidFill>
            <a:srgbClr val="000000"/>
          </a:solidFill>
          <a:latin typeface="+mn-lt"/>
          <a:cs typeface="+mn-cs"/>
        </a:defRPr>
      </a:lvl2pPr>
      <a:lvl3pPr marL="1303338" indent="-393700" algn="l" defTabSz="449263" rtl="0" fontAlgn="base">
        <a:lnSpc>
          <a:spcPct val="101000"/>
        </a:lnSpc>
        <a:spcBef>
          <a:spcPts val="525"/>
        </a:spcBef>
        <a:spcAft>
          <a:spcPct val="0"/>
        </a:spcAft>
        <a:buClr>
          <a:srgbClr val="336699"/>
        </a:buClr>
        <a:buSzPct val="100000"/>
        <a:buFont typeface="Wingdings" charset="2"/>
        <a:buChar char=""/>
        <a:defRPr sz="2100">
          <a:solidFill>
            <a:srgbClr val="000000"/>
          </a:solidFill>
          <a:latin typeface="+mn-lt"/>
          <a:cs typeface="+mn-cs"/>
        </a:defRPr>
      </a:lvl3pPr>
      <a:lvl4pPr marL="1692275" indent="-387350" algn="l" defTabSz="449263" rtl="0" fontAlgn="base">
        <a:lnSpc>
          <a:spcPct val="101000"/>
        </a:lnSpc>
        <a:spcBef>
          <a:spcPts val="450"/>
        </a:spcBef>
        <a:spcAft>
          <a:spcPct val="0"/>
        </a:spcAft>
        <a:buClr>
          <a:srgbClr val="336699"/>
        </a:buClr>
        <a:buSzPct val="100000"/>
        <a:buFont typeface="Wingdings" charset="2"/>
        <a:buChar char=""/>
        <a:defRPr>
          <a:solidFill>
            <a:srgbClr val="000000"/>
          </a:solidFill>
          <a:latin typeface="+mn-lt"/>
          <a:cs typeface="+mn-cs"/>
        </a:defRPr>
      </a:lvl4pPr>
      <a:lvl5pPr marL="2092325" indent="-398463" algn="l" defTabSz="449263" rtl="0" fontAlgn="base">
        <a:lnSpc>
          <a:spcPct val="101000"/>
        </a:lnSpc>
        <a:spcBef>
          <a:spcPts val="563"/>
        </a:spcBef>
        <a:spcAft>
          <a:spcPct val="0"/>
        </a:spcAft>
        <a:buClr>
          <a:srgbClr val="336699"/>
        </a:buClr>
        <a:buSzPct val="100000"/>
        <a:buFont typeface="Wingdings" charset="2"/>
        <a:buChar char=""/>
        <a:defRPr>
          <a:solidFill>
            <a:srgbClr val="000000"/>
          </a:solidFill>
          <a:latin typeface="+mn-lt"/>
          <a:cs typeface="+mn-cs"/>
        </a:defRPr>
      </a:lvl5pPr>
      <a:lvl6pPr marL="2549525" indent="-398463" algn="l" defTabSz="449263" rtl="0" fontAlgn="base">
        <a:lnSpc>
          <a:spcPct val="101000"/>
        </a:lnSpc>
        <a:spcBef>
          <a:spcPts val="563"/>
        </a:spcBef>
        <a:spcAft>
          <a:spcPct val="0"/>
        </a:spcAft>
        <a:buClr>
          <a:srgbClr val="336699"/>
        </a:buClr>
        <a:buSzPct val="100000"/>
        <a:buFont typeface="Wingdings" charset="2"/>
        <a:buChar char=""/>
        <a:defRPr>
          <a:solidFill>
            <a:srgbClr val="000000"/>
          </a:solidFill>
          <a:latin typeface="+mn-lt"/>
          <a:cs typeface="+mn-cs"/>
        </a:defRPr>
      </a:lvl6pPr>
      <a:lvl7pPr marL="3006725" indent="-398463" algn="l" defTabSz="449263" rtl="0" fontAlgn="base">
        <a:lnSpc>
          <a:spcPct val="101000"/>
        </a:lnSpc>
        <a:spcBef>
          <a:spcPts val="563"/>
        </a:spcBef>
        <a:spcAft>
          <a:spcPct val="0"/>
        </a:spcAft>
        <a:buClr>
          <a:srgbClr val="336699"/>
        </a:buClr>
        <a:buSzPct val="100000"/>
        <a:buFont typeface="Wingdings" charset="2"/>
        <a:buChar char=""/>
        <a:defRPr>
          <a:solidFill>
            <a:srgbClr val="000000"/>
          </a:solidFill>
          <a:latin typeface="+mn-lt"/>
          <a:cs typeface="+mn-cs"/>
        </a:defRPr>
      </a:lvl7pPr>
      <a:lvl8pPr marL="3463925" indent="-398463" algn="l" defTabSz="449263" rtl="0" fontAlgn="base">
        <a:lnSpc>
          <a:spcPct val="101000"/>
        </a:lnSpc>
        <a:spcBef>
          <a:spcPts val="563"/>
        </a:spcBef>
        <a:spcAft>
          <a:spcPct val="0"/>
        </a:spcAft>
        <a:buClr>
          <a:srgbClr val="336699"/>
        </a:buClr>
        <a:buSzPct val="100000"/>
        <a:buFont typeface="Wingdings" charset="2"/>
        <a:buChar char=""/>
        <a:defRPr>
          <a:solidFill>
            <a:srgbClr val="000000"/>
          </a:solidFill>
          <a:latin typeface="+mn-lt"/>
          <a:cs typeface="+mn-cs"/>
        </a:defRPr>
      </a:lvl8pPr>
      <a:lvl9pPr marL="3921125" indent="-398463" algn="l" defTabSz="449263" rtl="0" fontAlgn="base">
        <a:lnSpc>
          <a:spcPct val="101000"/>
        </a:lnSpc>
        <a:spcBef>
          <a:spcPts val="563"/>
        </a:spcBef>
        <a:spcAft>
          <a:spcPct val="0"/>
        </a:spcAft>
        <a:buClr>
          <a:srgbClr val="336699"/>
        </a:buClr>
        <a:buSzPct val="100000"/>
        <a:buFont typeface="Wingdings" charset="2"/>
        <a:buChar char=""/>
        <a:defRPr>
          <a:solidFill>
            <a:srgbClr val="000000"/>
          </a:solidFill>
          <a:latin typeface="+mn-lt"/>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14.png"/><Relationship Id="rId7" Type="http://schemas.openxmlformats.org/officeDocument/2006/relationships/image" Target="../media/image25.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s/_rels/slide24.xml.rels><?xml version="1.0" encoding="UTF-8" standalone="yes"?>
<Relationships xmlns="http://schemas.openxmlformats.org/package/2006/relationships"><Relationship Id="rId2" Type="http://schemas.openxmlformats.org/officeDocument/2006/relationships/hyperlink" Target="https://www.wikiwand.com/en/Reverse-delete_algorith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ww.wikiwand.com/en/Otakar_Bor%C5%AFvka" TargetMode="External"/><Relationship Id="rId7" Type="http://schemas.openxmlformats.org/officeDocument/2006/relationships/hyperlink" Target="https://www.wikiwand.com/en/Minimum_spanning_tree#/Faster_algorithms"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www.wikiwand.com/en/Kruskal's_algorithm" TargetMode="External"/><Relationship Id="rId5" Type="http://schemas.openxmlformats.org/officeDocument/2006/relationships/hyperlink" Target="https://www.wikiwand.com/en/Vojt%C4%9Bch_Jarn%C3%ADk" TargetMode="External"/><Relationship Id="rId4" Type="http://schemas.openxmlformats.org/officeDocument/2006/relationships/hyperlink" Target="https://www.wikiwand.com/en/Prim's_algorithm"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pic>
        <p:nvPicPr>
          <p:cNvPr id="6" name="Picture 5"/>
          <p:cNvPicPr>
            <a:picLocks noChangeAspect="1"/>
          </p:cNvPicPr>
          <p:nvPr/>
        </p:nvPicPr>
        <p:blipFill rotWithShape="1">
          <a:blip r:embed="rId2"/>
          <a:srcRect l="9838" t="20958" r="9051" b="2501"/>
          <a:stretch/>
        </p:blipFill>
        <p:spPr>
          <a:xfrm>
            <a:off x="-28971" y="0"/>
            <a:ext cx="9161959" cy="6048672"/>
          </a:xfrm>
          <a:prstGeom prst="rect">
            <a:avLst/>
          </a:prstGeom>
        </p:spPr>
      </p:pic>
    </p:spTree>
    <p:extLst>
      <p:ext uri="{BB962C8B-B14F-4D97-AF65-F5344CB8AC3E}">
        <p14:creationId xmlns:p14="http://schemas.microsoft.com/office/powerpoint/2010/main" val="174546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sl-SI" smtClean="0"/>
              <a:t>Vpeta drevesa II</a:t>
            </a:r>
            <a:endParaRPr lang="en-GB" smtClean="0"/>
          </a:p>
        </p:txBody>
      </p:sp>
      <p:sp>
        <p:nvSpPr>
          <p:cNvPr id="14339" name="Date Placeholder 3"/>
          <p:cNvSpPr>
            <a:spLocks noGrp="1"/>
          </p:cNvSpPr>
          <p:nvPr>
            <p:ph type="dt" sz="quarter" idx="10"/>
          </p:nvPr>
        </p:nvSpPr>
        <p:spPr>
          <a:noFill/>
        </p:spPr>
        <p:txBody>
          <a:bodyPr/>
          <a:lstStyle/>
          <a:p>
            <a:r>
              <a:rPr lang="sl-SI" smtClean="0"/>
              <a:t>Matija Lokar, FMF</a:t>
            </a:r>
            <a:endParaRPr lang="sl-SI"/>
          </a:p>
        </p:txBody>
      </p:sp>
      <p:sp>
        <p:nvSpPr>
          <p:cNvPr id="14340" name="Footer Placeholder 4"/>
          <p:cNvSpPr>
            <a:spLocks noGrp="1"/>
          </p:cNvSpPr>
          <p:nvPr>
            <p:ph type="ftr" sz="quarter" idx="11"/>
          </p:nvPr>
        </p:nvSpPr>
        <p:spPr>
          <a:noFill/>
        </p:spPr>
        <p:txBody>
          <a:bodyPr/>
          <a:lstStyle/>
          <a:p>
            <a:endParaRPr lang="sl-SI"/>
          </a:p>
        </p:txBody>
      </p:sp>
      <p:pic>
        <p:nvPicPr>
          <p:cNvPr id="88067" name="Picture 3" descr="sl3"/>
          <p:cNvPicPr>
            <a:picLocks noChangeAspect="1" noChangeArrowheads="1"/>
          </p:cNvPicPr>
          <p:nvPr/>
        </p:nvPicPr>
        <p:blipFill>
          <a:blip r:embed="rId3" cstate="print"/>
          <a:srcRect/>
          <a:stretch>
            <a:fillRect/>
          </a:stretch>
        </p:blipFill>
        <p:spPr bwMode="auto">
          <a:xfrm>
            <a:off x="457200" y="2819400"/>
            <a:ext cx="8305800" cy="2378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8067"/>
                                        </p:tgtEl>
                                        <p:attrNameLst>
                                          <p:attrName>style.visibility</p:attrName>
                                        </p:attrNameLst>
                                      </p:cBhvr>
                                      <p:to>
                                        <p:strVal val="visible"/>
                                      </p:to>
                                    </p:set>
                                    <p:anim calcmode="lin" valueType="num">
                                      <p:cBhvr additive="base">
                                        <p:cTn id="7" dur="500" fill="hold"/>
                                        <p:tgtEl>
                                          <p:spTgt spid="88067"/>
                                        </p:tgtEl>
                                        <p:attrNameLst>
                                          <p:attrName>ppt_x</p:attrName>
                                        </p:attrNameLst>
                                      </p:cBhvr>
                                      <p:tavLst>
                                        <p:tav tm="0">
                                          <p:val>
                                            <p:strVal val="0-#ppt_w/2"/>
                                          </p:val>
                                        </p:tav>
                                        <p:tav tm="100000">
                                          <p:val>
                                            <p:strVal val="#ppt_x"/>
                                          </p:val>
                                        </p:tav>
                                      </p:tavLst>
                                    </p:anim>
                                    <p:anim calcmode="lin" valueType="num">
                                      <p:cBhvr additive="base">
                                        <p:cTn id="8" dur="500" fill="hold"/>
                                        <p:tgtEl>
                                          <p:spTgt spid="88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sl-SI" smtClean="0"/>
              <a:t>Vpeta drevesa III</a:t>
            </a:r>
            <a:endParaRPr lang="en-GB" smtClean="0"/>
          </a:p>
        </p:txBody>
      </p:sp>
      <p:sp>
        <p:nvSpPr>
          <p:cNvPr id="15363" name="Date Placeholder 3"/>
          <p:cNvSpPr>
            <a:spLocks noGrp="1"/>
          </p:cNvSpPr>
          <p:nvPr>
            <p:ph type="dt" sz="quarter" idx="10"/>
          </p:nvPr>
        </p:nvSpPr>
        <p:spPr>
          <a:noFill/>
        </p:spPr>
        <p:txBody>
          <a:bodyPr/>
          <a:lstStyle/>
          <a:p>
            <a:r>
              <a:rPr lang="sl-SI" smtClean="0"/>
              <a:t>Matija Lokar, FMF</a:t>
            </a:r>
            <a:endParaRPr lang="sl-SI"/>
          </a:p>
        </p:txBody>
      </p:sp>
      <p:sp>
        <p:nvSpPr>
          <p:cNvPr id="15364" name="Footer Placeholder 4"/>
          <p:cNvSpPr>
            <a:spLocks noGrp="1"/>
          </p:cNvSpPr>
          <p:nvPr>
            <p:ph type="ftr" sz="quarter" idx="11"/>
          </p:nvPr>
        </p:nvSpPr>
        <p:spPr>
          <a:noFill/>
        </p:spPr>
        <p:txBody>
          <a:bodyPr/>
          <a:lstStyle/>
          <a:p>
            <a:endParaRPr lang="sl-SI"/>
          </a:p>
        </p:txBody>
      </p:sp>
      <p:pic>
        <p:nvPicPr>
          <p:cNvPr id="89091" name="Picture 3" descr="sl5"/>
          <p:cNvPicPr>
            <a:picLocks noChangeAspect="1" noChangeArrowheads="1"/>
          </p:cNvPicPr>
          <p:nvPr/>
        </p:nvPicPr>
        <p:blipFill>
          <a:blip r:embed="rId3" cstate="print"/>
          <a:srcRect/>
          <a:stretch>
            <a:fillRect/>
          </a:stretch>
        </p:blipFill>
        <p:spPr bwMode="auto">
          <a:xfrm>
            <a:off x="381000" y="2743200"/>
            <a:ext cx="8242300" cy="2359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9091"/>
                                        </p:tgtEl>
                                        <p:attrNameLst>
                                          <p:attrName>style.visibility</p:attrName>
                                        </p:attrNameLst>
                                      </p:cBhvr>
                                      <p:to>
                                        <p:strVal val="visible"/>
                                      </p:to>
                                    </p:set>
                                    <p:anim calcmode="lin" valueType="num">
                                      <p:cBhvr additive="base">
                                        <p:cTn id="7" dur="500" fill="hold"/>
                                        <p:tgtEl>
                                          <p:spTgt spid="89091"/>
                                        </p:tgtEl>
                                        <p:attrNameLst>
                                          <p:attrName>ppt_x</p:attrName>
                                        </p:attrNameLst>
                                      </p:cBhvr>
                                      <p:tavLst>
                                        <p:tav tm="0">
                                          <p:val>
                                            <p:strVal val="0-#ppt_w/2"/>
                                          </p:val>
                                        </p:tav>
                                        <p:tav tm="100000">
                                          <p:val>
                                            <p:strVal val="#ppt_x"/>
                                          </p:val>
                                        </p:tav>
                                      </p:tavLst>
                                    </p:anim>
                                    <p:anim calcmode="lin" valueType="num">
                                      <p:cBhvr additive="base">
                                        <p:cTn id="8" dur="500" fill="hold"/>
                                        <p:tgtEl>
                                          <p:spTgt spid="8909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sl-SI" smtClean="0"/>
              <a:t>Vpeta drevesa IV</a:t>
            </a:r>
            <a:endParaRPr lang="en-GB" smtClean="0"/>
          </a:p>
        </p:txBody>
      </p:sp>
      <p:sp>
        <p:nvSpPr>
          <p:cNvPr id="16387" name="Date Placeholder 3"/>
          <p:cNvSpPr>
            <a:spLocks noGrp="1"/>
          </p:cNvSpPr>
          <p:nvPr>
            <p:ph type="dt" sz="quarter" idx="10"/>
          </p:nvPr>
        </p:nvSpPr>
        <p:spPr>
          <a:noFill/>
        </p:spPr>
        <p:txBody>
          <a:bodyPr/>
          <a:lstStyle/>
          <a:p>
            <a:r>
              <a:rPr lang="sl-SI" smtClean="0"/>
              <a:t>Matija Lokar, FMF</a:t>
            </a:r>
            <a:endParaRPr lang="sl-SI"/>
          </a:p>
        </p:txBody>
      </p:sp>
      <p:sp>
        <p:nvSpPr>
          <p:cNvPr id="16388" name="Footer Placeholder 4"/>
          <p:cNvSpPr>
            <a:spLocks noGrp="1"/>
          </p:cNvSpPr>
          <p:nvPr>
            <p:ph type="ftr" sz="quarter" idx="11"/>
          </p:nvPr>
        </p:nvSpPr>
        <p:spPr>
          <a:noFill/>
        </p:spPr>
        <p:txBody>
          <a:bodyPr/>
          <a:lstStyle/>
          <a:p>
            <a:endParaRPr lang="sl-SI"/>
          </a:p>
        </p:txBody>
      </p:sp>
      <p:pic>
        <p:nvPicPr>
          <p:cNvPr id="90115" name="Picture 3" descr="sl4"/>
          <p:cNvPicPr>
            <a:picLocks noChangeAspect="1" noChangeArrowheads="1"/>
          </p:cNvPicPr>
          <p:nvPr/>
        </p:nvPicPr>
        <p:blipFill>
          <a:blip r:embed="rId3" cstate="print"/>
          <a:srcRect/>
          <a:stretch>
            <a:fillRect/>
          </a:stretch>
        </p:blipFill>
        <p:spPr bwMode="auto">
          <a:xfrm>
            <a:off x="304800" y="2895600"/>
            <a:ext cx="8534400" cy="2444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0115"/>
                                        </p:tgtEl>
                                        <p:attrNameLst>
                                          <p:attrName>style.visibility</p:attrName>
                                        </p:attrNameLst>
                                      </p:cBhvr>
                                      <p:to>
                                        <p:strVal val="visible"/>
                                      </p:to>
                                    </p:set>
                                    <p:anim calcmode="lin" valueType="num">
                                      <p:cBhvr additive="base">
                                        <p:cTn id="7" dur="500" fill="hold"/>
                                        <p:tgtEl>
                                          <p:spTgt spid="90115"/>
                                        </p:tgtEl>
                                        <p:attrNameLst>
                                          <p:attrName>ppt_x</p:attrName>
                                        </p:attrNameLst>
                                      </p:cBhvr>
                                      <p:tavLst>
                                        <p:tav tm="0">
                                          <p:val>
                                            <p:strVal val="0-#ppt_w/2"/>
                                          </p:val>
                                        </p:tav>
                                        <p:tav tm="100000">
                                          <p:val>
                                            <p:strVal val="#ppt_x"/>
                                          </p:val>
                                        </p:tav>
                                      </p:tavLst>
                                    </p:anim>
                                    <p:anim calcmode="lin" valueType="num">
                                      <p:cBhvr additive="base">
                                        <p:cTn id="8" dur="500" fill="hold"/>
                                        <p:tgtEl>
                                          <p:spTgt spid="901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pic>
        <p:nvPicPr>
          <p:cNvPr id="6" name="Picture 5"/>
          <p:cNvPicPr>
            <a:picLocks noChangeAspect="1"/>
          </p:cNvPicPr>
          <p:nvPr/>
        </p:nvPicPr>
        <p:blipFill>
          <a:blip r:embed="rId2"/>
          <a:stretch>
            <a:fillRect/>
          </a:stretch>
        </p:blipFill>
        <p:spPr>
          <a:xfrm>
            <a:off x="323528" y="404664"/>
            <a:ext cx="8551661" cy="5688632"/>
          </a:xfrm>
          <a:prstGeom prst="rect">
            <a:avLst/>
          </a:prstGeom>
        </p:spPr>
      </p:pic>
    </p:spTree>
    <p:extLst>
      <p:ext uri="{BB962C8B-B14F-4D97-AF65-F5344CB8AC3E}">
        <p14:creationId xmlns:p14="http://schemas.microsoft.com/office/powerpoint/2010/main" val="1714289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sl-SI" smtClean="0"/>
              <a:t>Kabelsko omrežje med mesti</a:t>
            </a:r>
            <a:endParaRPr lang="en-GB" smtClean="0"/>
          </a:p>
        </p:txBody>
      </p:sp>
      <p:sp>
        <p:nvSpPr>
          <p:cNvPr id="91139" name="Rectangle 3"/>
          <p:cNvSpPr>
            <a:spLocks noGrp="1" noChangeArrowheads="1"/>
          </p:cNvSpPr>
          <p:nvPr>
            <p:ph idx="1"/>
          </p:nvPr>
        </p:nvSpPr>
        <p:spPr/>
        <p:txBody>
          <a:bodyPr/>
          <a:lstStyle/>
          <a:p>
            <a:pPr>
              <a:lnSpc>
                <a:spcPct val="90000"/>
              </a:lnSpc>
            </a:pPr>
            <a:r>
              <a:rPr lang="sl-SI" sz="2000" smtClean="0"/>
              <a:t>Med n mesti želimo speljati kabelsko omrežje</a:t>
            </a:r>
          </a:p>
          <a:p>
            <a:pPr lvl="1">
              <a:lnSpc>
                <a:spcPct val="90000"/>
              </a:lnSpc>
            </a:pPr>
            <a:r>
              <a:rPr lang="sl-SI" sz="1800" smtClean="0"/>
              <a:t>Iz oddajne točke moramo znati spraviti signal v vsa mesto (neposredno ali preko drugih mest)</a:t>
            </a:r>
          </a:p>
          <a:p>
            <a:pPr lvl="3">
              <a:lnSpc>
                <a:spcPct val="90000"/>
              </a:lnSpc>
            </a:pPr>
            <a:r>
              <a:rPr lang="sl-SI" sz="1400" smtClean="0"/>
              <a:t>Iščemo vpeto drevo</a:t>
            </a:r>
          </a:p>
          <a:p>
            <a:pPr lvl="1">
              <a:lnSpc>
                <a:spcPct val="90000"/>
              </a:lnSpc>
            </a:pPr>
            <a:r>
              <a:rPr lang="sl-SI" sz="1800" smtClean="0"/>
              <a:t>Seveda čim ceneje</a:t>
            </a:r>
          </a:p>
          <a:p>
            <a:pPr lvl="2">
              <a:lnSpc>
                <a:spcPct val="90000"/>
              </a:lnSpc>
            </a:pPr>
            <a:r>
              <a:rPr lang="sl-SI" sz="1700" smtClean="0"/>
              <a:t>Iščemo minimalno vpeto drevo</a:t>
            </a:r>
          </a:p>
          <a:p>
            <a:pPr lvl="2">
              <a:lnSpc>
                <a:spcPct val="90000"/>
              </a:lnSpc>
            </a:pPr>
            <a:r>
              <a:rPr lang="sl-SI" sz="1700" smtClean="0"/>
              <a:t>Cena drevesa: </a:t>
            </a:r>
          </a:p>
          <a:p>
            <a:pPr lvl="3">
              <a:lnSpc>
                <a:spcPct val="90000"/>
              </a:lnSpc>
            </a:pPr>
            <a:r>
              <a:rPr lang="sl-SI" sz="1400" smtClean="0"/>
              <a:t>Vsota vrednosti povezav</a:t>
            </a:r>
          </a:p>
          <a:p>
            <a:pPr>
              <a:lnSpc>
                <a:spcPct val="90000"/>
              </a:lnSpc>
            </a:pPr>
            <a:r>
              <a:rPr lang="sl-SI" sz="2000" smtClean="0"/>
              <a:t>Ali je potrebno začeti gradnjo tam, kjer bo centralna oddajna postaja?</a:t>
            </a:r>
          </a:p>
          <a:p>
            <a:pPr lvl="1">
              <a:lnSpc>
                <a:spcPct val="90000"/>
              </a:lnSpc>
            </a:pPr>
            <a:r>
              <a:rPr lang="sl-SI" sz="1800" smtClean="0"/>
              <a:t>Ne, saj je važna le dosegljivost vsake točke</a:t>
            </a:r>
          </a:p>
          <a:p>
            <a:pPr>
              <a:lnSpc>
                <a:spcPct val="90000"/>
              </a:lnSpc>
            </a:pPr>
            <a:r>
              <a:rPr lang="sl-SI" sz="2000" smtClean="0"/>
              <a:t>Začnimo v nekem mestu /tistemu, ki ima najboljše restavracije </a:t>
            </a:r>
            <a:r>
              <a:rPr lang="sl-SI" sz="2000" smtClean="0">
                <a:sym typeface="Wingdings" pitchFamily="2" charset="2"/>
              </a:rPr>
              <a:t>/ - recimo, da je to mesto a</a:t>
            </a:r>
          </a:p>
          <a:p>
            <a:pPr>
              <a:lnSpc>
                <a:spcPct val="90000"/>
              </a:lnSpc>
            </a:pPr>
            <a:r>
              <a:rPr lang="sl-SI" sz="2000" smtClean="0">
                <a:sym typeface="Wingdings" pitchFamily="2" charset="2"/>
              </a:rPr>
              <a:t>Med tistimi mesti, do katerih je možno priti, izberemo tistega, do katerega lahko položimo kabel najceneje (recimo, da je to mesto c)</a:t>
            </a:r>
          </a:p>
          <a:p>
            <a:pPr>
              <a:lnSpc>
                <a:spcPct val="90000"/>
              </a:lnSpc>
            </a:pPr>
            <a:r>
              <a:rPr lang="sl-SI" sz="2000" smtClean="0">
                <a:sym typeface="Wingdings" pitchFamily="2" charset="2"/>
              </a:rPr>
              <a:t>Položimo kabel</a:t>
            </a:r>
          </a:p>
        </p:txBody>
      </p:sp>
      <p:sp>
        <p:nvSpPr>
          <p:cNvPr id="17412" name="Date Placeholder 3"/>
          <p:cNvSpPr>
            <a:spLocks noGrp="1"/>
          </p:cNvSpPr>
          <p:nvPr>
            <p:ph type="dt" sz="quarter" idx="10"/>
          </p:nvPr>
        </p:nvSpPr>
        <p:spPr>
          <a:noFill/>
        </p:spPr>
        <p:txBody>
          <a:bodyPr/>
          <a:lstStyle/>
          <a:p>
            <a:r>
              <a:rPr lang="sl-SI" smtClean="0"/>
              <a:t>Matija Lokar, FMF</a:t>
            </a:r>
            <a:endParaRPr lang="sl-SI"/>
          </a:p>
        </p:txBody>
      </p:sp>
      <p:sp>
        <p:nvSpPr>
          <p:cNvPr id="17413"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91139">
                                            <p:txEl>
                                              <p:pRg st="1" end="1"/>
                                            </p:txEl>
                                          </p:spTgt>
                                        </p:tgtEl>
                                        <p:attrNameLst>
                                          <p:attrName>style.visibility</p:attrName>
                                        </p:attrNameLst>
                                      </p:cBhvr>
                                      <p:to>
                                        <p:strVal val="visible"/>
                                      </p:to>
                                    </p:set>
                                    <p:anim calcmode="lin" valueType="num">
                                      <p:cBhvr additive="base">
                                        <p:cTn id="11" dur="500" fill="hold"/>
                                        <p:tgtEl>
                                          <p:spTgt spid="9113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1139">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91139">
                                            <p:txEl>
                                              <p:pRg st="2" end="2"/>
                                            </p:txEl>
                                          </p:spTgt>
                                        </p:tgtEl>
                                        <p:attrNameLst>
                                          <p:attrName>style.visibility</p:attrName>
                                        </p:attrNameLst>
                                      </p:cBhvr>
                                      <p:to>
                                        <p:strVal val="visible"/>
                                      </p:to>
                                    </p:set>
                                    <p:anim calcmode="lin" valueType="num">
                                      <p:cBhvr additive="base">
                                        <p:cTn id="15"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91139">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91139">
                                            <p:txEl>
                                              <p:pRg st="3" end="3"/>
                                            </p:txEl>
                                          </p:spTgt>
                                        </p:tgtEl>
                                        <p:attrNameLst>
                                          <p:attrName>style.visibility</p:attrName>
                                        </p:attrNameLst>
                                      </p:cBhvr>
                                      <p:to>
                                        <p:strVal val="visible"/>
                                      </p:to>
                                    </p:set>
                                    <p:anim calcmode="lin" valueType="num">
                                      <p:cBhvr additive="base">
                                        <p:cTn id="19" dur="500" fill="hold"/>
                                        <p:tgtEl>
                                          <p:spTgt spid="9113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91139">
                                            <p:txEl>
                                              <p:pRg st="4" end="4"/>
                                            </p:txEl>
                                          </p:spTgt>
                                        </p:tgtEl>
                                        <p:attrNameLst>
                                          <p:attrName>style.visibility</p:attrName>
                                        </p:attrNameLst>
                                      </p:cBhvr>
                                      <p:to>
                                        <p:strVal val="visible"/>
                                      </p:to>
                                    </p:set>
                                    <p:anim calcmode="lin" valueType="num">
                                      <p:cBhvr additive="base">
                                        <p:cTn id="2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91139">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91139">
                                            <p:txEl>
                                              <p:pRg st="5" end="5"/>
                                            </p:txEl>
                                          </p:spTgt>
                                        </p:tgtEl>
                                        <p:attrNameLst>
                                          <p:attrName>style.visibility</p:attrName>
                                        </p:attrNameLst>
                                      </p:cBhvr>
                                      <p:to>
                                        <p:strVal val="visible"/>
                                      </p:to>
                                    </p:set>
                                    <p:anim calcmode="lin" valueType="num">
                                      <p:cBhvr additive="base">
                                        <p:cTn id="27" dur="500" fill="hold"/>
                                        <p:tgtEl>
                                          <p:spTgt spid="91139">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91139">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91139">
                                            <p:txEl>
                                              <p:pRg st="6" end="6"/>
                                            </p:txEl>
                                          </p:spTgt>
                                        </p:tgtEl>
                                        <p:attrNameLst>
                                          <p:attrName>style.visibility</p:attrName>
                                        </p:attrNameLst>
                                      </p:cBhvr>
                                      <p:to>
                                        <p:strVal val="visible"/>
                                      </p:to>
                                    </p:set>
                                    <p:anim calcmode="lin" valueType="num">
                                      <p:cBhvr additive="base">
                                        <p:cTn id="31" dur="500" fill="hold"/>
                                        <p:tgtEl>
                                          <p:spTgt spid="91139">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113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1139">
                                            <p:txEl>
                                              <p:pRg st="7" end="7"/>
                                            </p:txEl>
                                          </p:spTgt>
                                        </p:tgtEl>
                                        <p:attrNameLst>
                                          <p:attrName>style.visibility</p:attrName>
                                        </p:attrNameLst>
                                      </p:cBhvr>
                                      <p:to>
                                        <p:strVal val="visible"/>
                                      </p:to>
                                    </p:set>
                                    <p:anim calcmode="lin" valueType="num">
                                      <p:cBhvr additive="base">
                                        <p:cTn id="37"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91139">
                                            <p:txEl>
                                              <p:pRg st="8" end="8"/>
                                            </p:txEl>
                                          </p:spTgt>
                                        </p:tgtEl>
                                        <p:attrNameLst>
                                          <p:attrName>style.visibility</p:attrName>
                                        </p:attrNameLst>
                                      </p:cBhvr>
                                      <p:to>
                                        <p:strVal val="visible"/>
                                      </p:to>
                                    </p:set>
                                    <p:anim calcmode="lin" valueType="num">
                                      <p:cBhvr additive="base">
                                        <p:cTn id="41"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9113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91139">
                                            <p:txEl>
                                              <p:pRg st="9" end="9"/>
                                            </p:txEl>
                                          </p:spTgt>
                                        </p:tgtEl>
                                        <p:attrNameLst>
                                          <p:attrName>style.visibility</p:attrName>
                                        </p:attrNameLst>
                                      </p:cBhvr>
                                      <p:to>
                                        <p:strVal val="visible"/>
                                      </p:to>
                                    </p:set>
                                    <p:anim calcmode="lin" valueType="num">
                                      <p:cBhvr additive="base">
                                        <p:cTn id="47" dur="500" fill="hold"/>
                                        <p:tgtEl>
                                          <p:spTgt spid="91139">
                                            <p:txEl>
                                              <p:pRg st="9" end="9"/>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1139">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91139">
                                            <p:txEl>
                                              <p:pRg st="10" end="10"/>
                                            </p:txEl>
                                          </p:spTgt>
                                        </p:tgtEl>
                                        <p:attrNameLst>
                                          <p:attrName>style.visibility</p:attrName>
                                        </p:attrNameLst>
                                      </p:cBhvr>
                                      <p:to>
                                        <p:strVal val="visible"/>
                                      </p:to>
                                    </p:set>
                                    <p:anim calcmode="lin" valueType="num">
                                      <p:cBhvr additive="base">
                                        <p:cTn id="53"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91139">
                                            <p:txEl>
                                              <p:pRg st="11" end="11"/>
                                            </p:txEl>
                                          </p:spTgt>
                                        </p:tgtEl>
                                        <p:attrNameLst>
                                          <p:attrName>style.visibility</p:attrName>
                                        </p:attrNameLst>
                                      </p:cBhvr>
                                      <p:to>
                                        <p:strVal val="visible"/>
                                      </p:to>
                                    </p:set>
                                    <p:anim calcmode="lin" valueType="num">
                                      <p:cBhvr additive="base">
                                        <p:cTn id="59" dur="500" fill="hold"/>
                                        <p:tgtEl>
                                          <p:spTgt spid="91139">
                                            <p:txEl>
                                              <p:pRg st="11" end="11"/>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91139">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sl-SI" smtClean="0"/>
              <a:t>Kako naprej</a:t>
            </a:r>
            <a:endParaRPr lang="en-GB" smtClean="0"/>
          </a:p>
        </p:txBody>
      </p:sp>
      <p:sp>
        <p:nvSpPr>
          <p:cNvPr id="93187" name="Rectangle 3"/>
          <p:cNvSpPr>
            <a:spLocks noGrp="1" noChangeArrowheads="1"/>
          </p:cNvSpPr>
          <p:nvPr>
            <p:ph idx="1"/>
          </p:nvPr>
        </p:nvSpPr>
        <p:spPr>
          <a:xfrm>
            <a:off x="390525" y="1341438"/>
            <a:ext cx="8177213" cy="5040312"/>
          </a:xfrm>
        </p:spPr>
        <p:txBody>
          <a:bodyPr/>
          <a:lstStyle/>
          <a:p>
            <a:pPr>
              <a:lnSpc>
                <a:spcPct val="90000"/>
              </a:lnSpc>
            </a:pPr>
            <a:r>
              <a:rPr lang="sl-SI" smtClean="0"/>
              <a:t>Spet bomo izbrali najcenejše - smo požrešni</a:t>
            </a:r>
          </a:p>
          <a:p>
            <a:pPr lvl="1">
              <a:lnSpc>
                <a:spcPct val="90000"/>
              </a:lnSpc>
            </a:pPr>
            <a:r>
              <a:rPr lang="sl-SI" smtClean="0"/>
              <a:t>A od kje? </a:t>
            </a:r>
          </a:p>
          <a:p>
            <a:pPr lvl="1">
              <a:lnSpc>
                <a:spcPct val="90000"/>
              </a:lnSpc>
            </a:pPr>
            <a:r>
              <a:rPr lang="sl-SI" smtClean="0"/>
              <a:t>Iz mesta, kamor smo ravno potegnili kabel (c)?</a:t>
            </a:r>
          </a:p>
          <a:p>
            <a:pPr lvl="1">
              <a:lnSpc>
                <a:spcPct val="90000"/>
              </a:lnSpc>
            </a:pPr>
            <a:r>
              <a:rPr lang="sl-SI" smtClean="0"/>
              <a:t>Ne, potrebno je upoštevati vsa </a:t>
            </a:r>
            <a:r>
              <a:rPr lang="sl-SI" b="1" smtClean="0"/>
              <a:t>dosegljiva</a:t>
            </a:r>
            <a:r>
              <a:rPr lang="sl-SI" smtClean="0"/>
              <a:t> mesta </a:t>
            </a:r>
          </a:p>
          <a:p>
            <a:pPr>
              <a:lnSpc>
                <a:spcPct val="90000"/>
              </a:lnSpc>
            </a:pPr>
            <a:r>
              <a:rPr lang="sl-SI" smtClean="0"/>
              <a:t>Pregledamo, koliko nas stane gradnja do mest, dosegljivih iz a in c </a:t>
            </a:r>
          </a:p>
          <a:p>
            <a:pPr>
              <a:lnSpc>
                <a:spcPct val="90000"/>
              </a:lnSpc>
            </a:pPr>
            <a:r>
              <a:rPr lang="sl-SI" smtClean="0"/>
              <a:t>Torej – poiščemo najcenejšo povezavo med vozlišči v doslej zgrajenem vpetem drevesu in tistimi, ki tam še niso</a:t>
            </a:r>
          </a:p>
          <a:p>
            <a:pPr>
              <a:lnSpc>
                <a:spcPct val="90000"/>
              </a:lnSpc>
            </a:pPr>
            <a:r>
              <a:rPr lang="sl-SI" smtClean="0"/>
              <a:t>Dodamo najcenejše dosegljivo mesto – denimo x</a:t>
            </a:r>
            <a:endParaRPr lang="en-GB" smtClean="0"/>
          </a:p>
        </p:txBody>
      </p:sp>
      <p:sp>
        <p:nvSpPr>
          <p:cNvPr id="18436" name="Date Placeholder 3"/>
          <p:cNvSpPr>
            <a:spLocks noGrp="1"/>
          </p:cNvSpPr>
          <p:nvPr>
            <p:ph type="dt" sz="quarter" idx="10"/>
          </p:nvPr>
        </p:nvSpPr>
        <p:spPr>
          <a:noFill/>
        </p:spPr>
        <p:txBody>
          <a:bodyPr/>
          <a:lstStyle/>
          <a:p>
            <a:r>
              <a:rPr lang="sl-SI" smtClean="0"/>
              <a:t>Matija Lokar, FMF</a:t>
            </a:r>
            <a:endParaRPr lang="sl-SI"/>
          </a:p>
        </p:txBody>
      </p:sp>
      <p:sp>
        <p:nvSpPr>
          <p:cNvPr id="18437" name="Footer Placeholder 4"/>
          <p:cNvSpPr>
            <a:spLocks noGrp="1"/>
          </p:cNvSpPr>
          <p:nvPr>
            <p:ph type="ftr" sz="quarter" idx="11"/>
          </p:nvPr>
        </p:nvSpPr>
        <p:spPr>
          <a:noFill/>
        </p:spPr>
        <p:txBody>
          <a:bodyPr/>
          <a:lstStyle/>
          <a:p>
            <a:endParaRPr lang="sl-SI"/>
          </a:p>
        </p:txBody>
      </p:sp>
      <p:pic>
        <p:nvPicPr>
          <p:cNvPr id="93188" name="Picture 4"/>
          <p:cNvPicPr>
            <a:picLocks noChangeAspect="1" noChangeArrowheads="1"/>
          </p:cNvPicPr>
          <p:nvPr/>
        </p:nvPicPr>
        <p:blipFill>
          <a:blip r:embed="rId3" cstate="print"/>
          <a:srcRect/>
          <a:stretch>
            <a:fillRect/>
          </a:stretch>
        </p:blipFill>
        <p:spPr bwMode="auto">
          <a:xfrm>
            <a:off x="8401050" y="1390650"/>
            <a:ext cx="414338" cy="320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ppt_y"/>
                                          </p:val>
                                        </p:tav>
                                        <p:tav tm="100000">
                                          <p:val>
                                            <p:strVal val="#ppt_y"/>
                                          </p:val>
                                        </p:tav>
                                      </p:tavLst>
                                    </p:anim>
                                  </p:childTnLst>
                                </p:cTn>
                              </p:par>
                              <p:par>
                                <p:cTn id="9" presetID="24" presetClass="entr" presetSubtype="0" fill="hold" nodeType="withEffect">
                                  <p:stCondLst>
                                    <p:cond delay="0"/>
                                  </p:stCondLst>
                                  <p:childTnLst>
                                    <p:set>
                                      <p:cBhvr>
                                        <p:cTn id="10" dur="1" fill="hold">
                                          <p:stCondLst>
                                            <p:cond delay="0"/>
                                          </p:stCondLst>
                                        </p:cTn>
                                        <p:tgtEl>
                                          <p:spTgt spid="93188"/>
                                        </p:tgtEl>
                                        <p:attrNameLst>
                                          <p:attrName>style.visibility</p:attrName>
                                        </p:attrNameLst>
                                      </p:cBhvr>
                                      <p:to>
                                        <p:strVal val="visible"/>
                                      </p:to>
                                    </p:set>
                                    <p:anim to="" calcmode="lin" valueType="num">
                                      <p:cBhvr>
                                        <p:cTn id="11" dur="1" fill="hold"/>
                                        <p:tgtEl>
                                          <p:spTgt spid="93188"/>
                                        </p:tgtEl>
                                        <p:attrNameLst>
                                          <p:attrName/>
                                        </p:attrNameLst>
                                      </p:cBhvr>
                                    </p:anim>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93187">
                                            <p:txEl>
                                              <p:pRg st="1" end="1"/>
                                            </p:txEl>
                                          </p:spTgt>
                                        </p:tgtEl>
                                        <p:attrNameLst>
                                          <p:attrName>style.visibility</p:attrName>
                                        </p:attrNameLst>
                                      </p:cBhvr>
                                      <p:to>
                                        <p:strVal val="visible"/>
                                      </p:to>
                                    </p:set>
                                    <p:anim calcmode="lin" valueType="num">
                                      <p:cBhvr additive="base">
                                        <p:cTn id="16" dur="500" fill="hold"/>
                                        <p:tgtEl>
                                          <p:spTgt spid="93187">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931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8" fill="hold" grpId="0" nodeType="clickEffect">
                                  <p:stCondLst>
                                    <p:cond delay="0"/>
                                  </p:stCondLst>
                                  <p:childTnLst>
                                    <p:set>
                                      <p:cBhvr>
                                        <p:cTn id="21" dur="1" fill="hold">
                                          <p:stCondLst>
                                            <p:cond delay="0"/>
                                          </p:stCondLst>
                                        </p:cTn>
                                        <p:tgtEl>
                                          <p:spTgt spid="93187">
                                            <p:txEl>
                                              <p:pRg st="2" end="2"/>
                                            </p:txEl>
                                          </p:spTgt>
                                        </p:tgtEl>
                                        <p:attrNameLst>
                                          <p:attrName>style.visibility</p:attrName>
                                        </p:attrNameLst>
                                      </p:cBhvr>
                                      <p:to>
                                        <p:strVal val="visible"/>
                                      </p:to>
                                    </p:set>
                                    <p:anim calcmode="lin" valueType="num">
                                      <p:cBhvr additive="base">
                                        <p:cTn id="22" dur="500" fill="hold"/>
                                        <p:tgtEl>
                                          <p:spTgt spid="93187">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931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93187">
                                            <p:txEl>
                                              <p:pRg st="3" end="3"/>
                                            </p:txEl>
                                          </p:spTgt>
                                        </p:tgtEl>
                                        <p:attrNameLst>
                                          <p:attrName>style.visibility</p:attrName>
                                        </p:attrNameLst>
                                      </p:cBhvr>
                                      <p:to>
                                        <p:strVal val="visible"/>
                                      </p:to>
                                    </p:set>
                                    <p:anim calcmode="lin" valueType="num">
                                      <p:cBhvr additive="base">
                                        <p:cTn id="28" dur="500" fill="hold"/>
                                        <p:tgtEl>
                                          <p:spTgt spid="93187">
                                            <p:txEl>
                                              <p:pRg st="3" end="3"/>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931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93187">
                                            <p:txEl>
                                              <p:pRg st="4" end="4"/>
                                            </p:txEl>
                                          </p:spTgt>
                                        </p:tgtEl>
                                        <p:attrNameLst>
                                          <p:attrName>style.visibility</p:attrName>
                                        </p:attrNameLst>
                                      </p:cBhvr>
                                      <p:to>
                                        <p:strVal val="visible"/>
                                      </p:to>
                                    </p:set>
                                    <p:anim calcmode="lin" valueType="num">
                                      <p:cBhvr additive="base">
                                        <p:cTn id="34" dur="500" fill="hold"/>
                                        <p:tgtEl>
                                          <p:spTgt spid="93187">
                                            <p:txEl>
                                              <p:pRg st="4" end="4"/>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31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93187">
                                            <p:txEl>
                                              <p:pRg st="5" end="5"/>
                                            </p:txEl>
                                          </p:spTgt>
                                        </p:tgtEl>
                                        <p:attrNameLst>
                                          <p:attrName>style.visibility</p:attrName>
                                        </p:attrNameLst>
                                      </p:cBhvr>
                                      <p:to>
                                        <p:strVal val="visible"/>
                                      </p:to>
                                    </p:set>
                                    <p:anim calcmode="lin" valueType="num">
                                      <p:cBhvr additive="base">
                                        <p:cTn id="40" dur="500" fill="hold"/>
                                        <p:tgtEl>
                                          <p:spTgt spid="93187">
                                            <p:txEl>
                                              <p:pRg st="5" end="5"/>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9318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grpId="0" nodeType="clickEffect">
                                  <p:stCondLst>
                                    <p:cond delay="0"/>
                                  </p:stCondLst>
                                  <p:childTnLst>
                                    <p:set>
                                      <p:cBhvr>
                                        <p:cTn id="45" dur="1" fill="hold">
                                          <p:stCondLst>
                                            <p:cond delay="0"/>
                                          </p:stCondLst>
                                        </p:cTn>
                                        <p:tgtEl>
                                          <p:spTgt spid="93187">
                                            <p:txEl>
                                              <p:pRg st="6" end="6"/>
                                            </p:txEl>
                                          </p:spTgt>
                                        </p:tgtEl>
                                        <p:attrNameLst>
                                          <p:attrName>style.visibility</p:attrName>
                                        </p:attrNameLst>
                                      </p:cBhvr>
                                      <p:to>
                                        <p:strVal val="visible"/>
                                      </p:to>
                                    </p:set>
                                    <p:anim calcmode="lin" valueType="num">
                                      <p:cBhvr additive="base">
                                        <p:cTn id="46" dur="500" fill="hold"/>
                                        <p:tgtEl>
                                          <p:spTgt spid="93187">
                                            <p:txEl>
                                              <p:pRg st="6" end="6"/>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9318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sl-SI" smtClean="0"/>
              <a:t>Kako naprej</a:t>
            </a:r>
            <a:endParaRPr lang="en-GB" smtClean="0"/>
          </a:p>
        </p:txBody>
      </p:sp>
      <p:sp>
        <p:nvSpPr>
          <p:cNvPr id="94211" name="Rectangle 3"/>
          <p:cNvSpPr>
            <a:spLocks noGrp="1" noChangeArrowheads="1"/>
          </p:cNvSpPr>
          <p:nvPr>
            <p:ph idx="1"/>
          </p:nvPr>
        </p:nvSpPr>
        <p:spPr/>
        <p:txBody>
          <a:bodyPr/>
          <a:lstStyle/>
          <a:p>
            <a:pPr>
              <a:lnSpc>
                <a:spcPct val="90000"/>
              </a:lnSpc>
            </a:pPr>
            <a:r>
              <a:rPr lang="sl-SI" sz="2200" smtClean="0"/>
              <a:t>Pregledamo, koliko nas stane gradnja do mest, dosegljivih iz a, x (zadnje dodano) in c </a:t>
            </a:r>
          </a:p>
          <a:p>
            <a:pPr>
              <a:lnSpc>
                <a:spcPct val="90000"/>
              </a:lnSpc>
            </a:pPr>
            <a:r>
              <a:rPr lang="sl-SI" sz="2200" smtClean="0"/>
              <a:t>Seveda upoštevamo samo tiste povezave iz a, c in x, ki gredo do “novih” mest – povezave med a, c in x nas NE zanimajo več (čeprav so morda poceni, a so nepotrebne) </a:t>
            </a:r>
          </a:p>
          <a:p>
            <a:pPr>
              <a:lnSpc>
                <a:spcPct val="90000"/>
              </a:lnSpc>
            </a:pPr>
            <a:r>
              <a:rPr lang="sl-SI" sz="2200" smtClean="0"/>
              <a:t>Torej – poiščemo najcenejšo povezavo med vozlišči v doslej zgrajenem vpetem drevesu in tistimi, ki tam še niso</a:t>
            </a:r>
          </a:p>
          <a:p>
            <a:pPr>
              <a:lnSpc>
                <a:spcPct val="90000"/>
              </a:lnSpc>
            </a:pPr>
            <a:endParaRPr lang="en-GB" sz="2200" smtClean="0"/>
          </a:p>
        </p:txBody>
      </p:sp>
      <p:sp>
        <p:nvSpPr>
          <p:cNvPr id="19460" name="Date Placeholder 3"/>
          <p:cNvSpPr>
            <a:spLocks noGrp="1"/>
          </p:cNvSpPr>
          <p:nvPr>
            <p:ph type="dt" sz="quarter" idx="10"/>
          </p:nvPr>
        </p:nvSpPr>
        <p:spPr>
          <a:noFill/>
        </p:spPr>
        <p:txBody>
          <a:bodyPr/>
          <a:lstStyle/>
          <a:p>
            <a:r>
              <a:rPr lang="sl-SI" smtClean="0"/>
              <a:t>Matija Lokar, FMF</a:t>
            </a:r>
            <a:endParaRPr lang="sl-SI"/>
          </a:p>
        </p:txBody>
      </p:sp>
      <p:sp>
        <p:nvSpPr>
          <p:cNvPr id="19461"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additive="base">
                                        <p:cTn id="7" dur="500" fill="hold"/>
                                        <p:tgtEl>
                                          <p:spTgt spid="942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42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4211">
                                            <p:txEl>
                                              <p:pRg st="1" end="1"/>
                                            </p:txEl>
                                          </p:spTgt>
                                        </p:tgtEl>
                                        <p:attrNameLst>
                                          <p:attrName>style.visibility</p:attrName>
                                        </p:attrNameLst>
                                      </p:cBhvr>
                                      <p:to>
                                        <p:strVal val="visible"/>
                                      </p:to>
                                    </p:set>
                                    <p:anim calcmode="lin" valueType="num">
                                      <p:cBhvr additive="base">
                                        <p:cTn id="13" dur="500" fill="hold"/>
                                        <p:tgtEl>
                                          <p:spTgt spid="942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4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4211">
                                            <p:txEl>
                                              <p:pRg st="2" end="2"/>
                                            </p:txEl>
                                          </p:spTgt>
                                        </p:tgtEl>
                                        <p:attrNameLst>
                                          <p:attrName>style.visibility</p:attrName>
                                        </p:attrNameLst>
                                      </p:cBhvr>
                                      <p:to>
                                        <p:strVal val="visible"/>
                                      </p:to>
                                    </p:set>
                                    <p:anim calcmode="lin" valueType="num">
                                      <p:cBhvr additive="base">
                                        <p:cTn id="19" dur="500" fill="hold"/>
                                        <p:tgtEl>
                                          <p:spTgt spid="942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42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sl-SI" smtClean="0"/>
              <a:t>Minimalno vpeto drevo</a:t>
            </a:r>
            <a:endParaRPr lang="en-GB" smtClean="0"/>
          </a:p>
        </p:txBody>
      </p:sp>
      <p:sp>
        <p:nvSpPr>
          <p:cNvPr id="1027" name="Rectangle 3"/>
          <p:cNvSpPr>
            <a:spLocks noGrp="1" noChangeArrowheads="1"/>
          </p:cNvSpPr>
          <p:nvPr>
            <p:ph idx="1"/>
          </p:nvPr>
        </p:nvSpPr>
        <p:spPr/>
        <p:txBody>
          <a:bodyPr/>
          <a:lstStyle/>
          <a:p>
            <a:r>
              <a:rPr lang="sl-SI" smtClean="0"/>
              <a:t>Iščemo vpeto drevo </a:t>
            </a:r>
          </a:p>
          <a:p>
            <a:r>
              <a:rPr lang="sl-SI" smtClean="0"/>
              <a:t>Vpetih dreves je (lahko) veliko</a:t>
            </a:r>
          </a:p>
          <a:p>
            <a:r>
              <a:rPr lang="sl-SI" smtClean="0"/>
              <a:t>Iščemo najcenejše</a:t>
            </a:r>
          </a:p>
          <a:p>
            <a:r>
              <a:rPr lang="sl-SI" smtClean="0"/>
              <a:t>Jih je lahko več?</a:t>
            </a:r>
          </a:p>
          <a:p>
            <a:r>
              <a:rPr lang="sl-SI" smtClean="0"/>
              <a:t>Iščemo eno!</a:t>
            </a:r>
            <a:endParaRPr lang="en-GB" smtClean="0"/>
          </a:p>
        </p:txBody>
      </p:sp>
      <p:sp>
        <p:nvSpPr>
          <p:cNvPr id="20484" name="Date Placeholder 3"/>
          <p:cNvSpPr>
            <a:spLocks noGrp="1"/>
          </p:cNvSpPr>
          <p:nvPr>
            <p:ph type="dt" sz="quarter" idx="10"/>
          </p:nvPr>
        </p:nvSpPr>
        <p:spPr>
          <a:noFill/>
        </p:spPr>
        <p:txBody>
          <a:bodyPr/>
          <a:lstStyle/>
          <a:p>
            <a:r>
              <a:rPr lang="sl-SI" smtClean="0"/>
              <a:t>Matija Lokar, FMF</a:t>
            </a:r>
            <a:endParaRPr lang="sl-SI"/>
          </a:p>
        </p:txBody>
      </p:sp>
      <p:sp>
        <p:nvSpPr>
          <p:cNvPr id="20485"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sl-SI" smtClean="0"/>
              <a:t>Algoritem</a:t>
            </a:r>
            <a:endParaRPr lang="en-GB" smtClean="0"/>
          </a:p>
        </p:txBody>
      </p:sp>
      <p:sp>
        <p:nvSpPr>
          <p:cNvPr id="22531" name="Rectangle 3"/>
          <p:cNvSpPr>
            <a:spLocks noGrp="1" noChangeArrowheads="1"/>
          </p:cNvSpPr>
          <p:nvPr>
            <p:ph idx="1"/>
          </p:nvPr>
        </p:nvSpPr>
        <p:spPr/>
        <p:txBody>
          <a:bodyPr/>
          <a:lstStyle/>
          <a:p>
            <a:r>
              <a:rPr lang="sl-SI" smtClean="0"/>
              <a:t>Začni s poljubnim vozliščem. To je začetno vpeto drevo.</a:t>
            </a:r>
          </a:p>
          <a:p>
            <a:r>
              <a:rPr lang="sl-SI" smtClean="0"/>
              <a:t>Dokler ne dodaš n-1 vozlišč, ponavljaj</a:t>
            </a:r>
          </a:p>
          <a:p>
            <a:pPr lvl="1"/>
            <a:r>
              <a:rPr lang="sl-SI" smtClean="0"/>
              <a:t>Izberi najcenejšo povezavo med vozlišči v doslej zgrajenem vpetem drevesu in vozlišči, ki še niso del drevesa</a:t>
            </a:r>
          </a:p>
          <a:p>
            <a:pPr lvl="1"/>
            <a:r>
              <a:rPr lang="sl-SI" smtClean="0"/>
              <a:t>Dodaj to povezavo v drevo</a:t>
            </a:r>
          </a:p>
          <a:p>
            <a:pPr lvl="1">
              <a:buFont typeface="Wingdings" pitchFamily="2" charset="2"/>
              <a:buNone/>
            </a:pPr>
            <a:endParaRPr lang="en-GB" smtClean="0"/>
          </a:p>
        </p:txBody>
      </p:sp>
      <p:sp>
        <p:nvSpPr>
          <p:cNvPr id="21508" name="Date Placeholder 3"/>
          <p:cNvSpPr>
            <a:spLocks noGrp="1"/>
          </p:cNvSpPr>
          <p:nvPr>
            <p:ph type="dt" sz="quarter" idx="10"/>
          </p:nvPr>
        </p:nvSpPr>
        <p:spPr>
          <a:noFill/>
        </p:spPr>
        <p:txBody>
          <a:bodyPr/>
          <a:lstStyle/>
          <a:p>
            <a:r>
              <a:rPr lang="sl-SI" smtClean="0"/>
              <a:t>Matija Lokar, FMF</a:t>
            </a:r>
            <a:endParaRPr lang="sl-SI"/>
          </a:p>
        </p:txBody>
      </p:sp>
      <p:sp>
        <p:nvSpPr>
          <p:cNvPr id="21509"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 calcmode="lin" valueType="num">
                                      <p:cBhvr additive="base">
                                        <p:cTn id="17"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2531">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22531">
                                            <p:txEl>
                                              <p:pRg st="3" end="3"/>
                                            </p:txEl>
                                          </p:spTgt>
                                        </p:tgtEl>
                                        <p:attrNameLst>
                                          <p:attrName>style.visibility</p:attrName>
                                        </p:attrNameLst>
                                      </p:cBhvr>
                                      <p:to>
                                        <p:strVal val="visible"/>
                                      </p:to>
                                    </p:set>
                                    <p:anim calcmode="lin" valueType="num">
                                      <p:cBhvr additive="base">
                                        <p:cTn id="21" dur="500" fill="hold"/>
                                        <p:tgtEl>
                                          <p:spTgt spid="22531">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25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sl-SI" smtClean="0"/>
              <a:t>Algoritem</a:t>
            </a:r>
            <a:endParaRPr lang="en-GB" smtClean="0"/>
          </a:p>
        </p:txBody>
      </p:sp>
      <p:sp>
        <p:nvSpPr>
          <p:cNvPr id="21507" name="Rectangle 3"/>
          <p:cNvSpPr>
            <a:spLocks noGrp="1" noChangeArrowheads="1"/>
          </p:cNvSpPr>
          <p:nvPr>
            <p:ph idx="1"/>
          </p:nvPr>
        </p:nvSpPr>
        <p:spPr/>
        <p:txBody>
          <a:bodyPr/>
          <a:lstStyle/>
          <a:p>
            <a:pPr>
              <a:lnSpc>
                <a:spcPct val="90000"/>
              </a:lnSpc>
            </a:pPr>
            <a:r>
              <a:rPr lang="sl-SI" sz="2200" smtClean="0"/>
              <a:t>Pripravi vrsto s prednostjo</a:t>
            </a:r>
          </a:p>
          <a:p>
            <a:pPr>
              <a:lnSpc>
                <a:spcPct val="90000"/>
              </a:lnSpc>
            </a:pPr>
            <a:r>
              <a:rPr lang="sl-SI" sz="2200" smtClean="0"/>
              <a:t>Vstavi začetno vozlišče</a:t>
            </a:r>
          </a:p>
          <a:p>
            <a:pPr>
              <a:lnSpc>
                <a:spcPct val="90000"/>
              </a:lnSpc>
            </a:pPr>
            <a:r>
              <a:rPr lang="sl-SI" sz="2200" smtClean="0"/>
              <a:t>Ponavljaj, dokler vrsta ni prazna</a:t>
            </a:r>
          </a:p>
          <a:p>
            <a:pPr lvl="1">
              <a:lnSpc>
                <a:spcPct val="90000"/>
              </a:lnSpc>
            </a:pPr>
            <a:r>
              <a:rPr lang="sl-SI" sz="2000" smtClean="0"/>
              <a:t>Poišči vse povezave med zadnjim dodanim vozliščem in vozlišči, ki niso v drevesu</a:t>
            </a:r>
          </a:p>
          <a:p>
            <a:pPr lvl="1">
              <a:lnSpc>
                <a:spcPct val="90000"/>
              </a:lnSpc>
            </a:pPr>
            <a:r>
              <a:rPr lang="sl-SI" sz="2000" smtClean="0"/>
              <a:t>Dodaj jih v vrsto s prednostjo</a:t>
            </a:r>
          </a:p>
          <a:p>
            <a:pPr lvl="1">
              <a:lnSpc>
                <a:spcPct val="90000"/>
              </a:lnSpc>
            </a:pPr>
            <a:r>
              <a:rPr lang="sl-SI" sz="2000" smtClean="0"/>
              <a:t>Vzemi najcenejšo povezavo (</a:t>
            </a:r>
            <a:r>
              <a:rPr lang="sl-SI" sz="1000" smtClean="0"/>
              <a:t>smo požrešni ;-)</a:t>
            </a:r>
            <a:r>
              <a:rPr lang="sl-SI" sz="2000" smtClean="0"/>
              <a:t> )</a:t>
            </a:r>
          </a:p>
          <a:p>
            <a:pPr lvl="2">
              <a:lnSpc>
                <a:spcPct val="90000"/>
              </a:lnSpc>
            </a:pPr>
            <a:r>
              <a:rPr lang="sl-SI" sz="1900" smtClean="0"/>
              <a:t>Če povezuje vozlišče v drevesu in vozlišče, ki ni v drevesu, jo dodaj v doslej zgrajeno vpeto drevo </a:t>
            </a:r>
          </a:p>
          <a:p>
            <a:pPr lvl="2">
              <a:lnSpc>
                <a:spcPct val="90000"/>
              </a:lnSpc>
            </a:pPr>
            <a:r>
              <a:rPr lang="sl-SI" sz="1900" smtClean="0"/>
              <a:t>Sicer jo zavrzi in ponovi ta korak</a:t>
            </a:r>
          </a:p>
        </p:txBody>
      </p:sp>
      <p:sp>
        <p:nvSpPr>
          <p:cNvPr id="22532" name="Date Placeholder 3"/>
          <p:cNvSpPr>
            <a:spLocks noGrp="1"/>
          </p:cNvSpPr>
          <p:nvPr>
            <p:ph type="dt" sz="quarter" idx="10"/>
          </p:nvPr>
        </p:nvSpPr>
        <p:spPr>
          <a:noFill/>
        </p:spPr>
        <p:txBody>
          <a:bodyPr/>
          <a:lstStyle/>
          <a:p>
            <a:r>
              <a:rPr lang="sl-SI" smtClean="0"/>
              <a:t>Matija Lokar, FMF</a:t>
            </a:r>
            <a:endParaRPr lang="sl-SI"/>
          </a:p>
        </p:txBody>
      </p:sp>
      <p:sp>
        <p:nvSpPr>
          <p:cNvPr id="22533"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507">
                                            <p:txEl>
                                              <p:pRg st="5" end="5"/>
                                            </p:txEl>
                                          </p:spTgt>
                                        </p:tgtEl>
                                        <p:attrNameLst>
                                          <p:attrName>style.visibility</p:attrName>
                                        </p:attrNameLst>
                                      </p:cBhvr>
                                      <p:to>
                                        <p:strVal val="visible"/>
                                      </p:to>
                                    </p:set>
                                    <p:anim calcmode="lin" valueType="num">
                                      <p:cBhvr additive="base">
                                        <p:cTn id="37" dur="500" fill="hold"/>
                                        <p:tgtEl>
                                          <p:spTgt spid="21507">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5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507">
                                            <p:txEl>
                                              <p:pRg st="6" end="6"/>
                                            </p:txEl>
                                          </p:spTgt>
                                        </p:tgtEl>
                                        <p:attrNameLst>
                                          <p:attrName>style.visibility</p:attrName>
                                        </p:attrNameLst>
                                      </p:cBhvr>
                                      <p:to>
                                        <p:strVal val="visible"/>
                                      </p:to>
                                    </p:set>
                                    <p:anim calcmode="lin" valueType="num">
                                      <p:cBhvr additive="base">
                                        <p:cTn id="43" dur="500" fill="hold"/>
                                        <p:tgtEl>
                                          <p:spTgt spid="21507">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150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507">
                                            <p:txEl>
                                              <p:pRg st="7" end="7"/>
                                            </p:txEl>
                                          </p:spTgt>
                                        </p:tgtEl>
                                        <p:attrNameLst>
                                          <p:attrName>style.visibility</p:attrName>
                                        </p:attrNameLst>
                                      </p:cBhvr>
                                      <p:to>
                                        <p:strVal val="visible"/>
                                      </p:to>
                                    </p:set>
                                    <p:anim calcmode="lin" valueType="num">
                                      <p:cBhvr additive="base">
                                        <p:cTn id="49" dur="500" fill="hold"/>
                                        <p:tgtEl>
                                          <p:spTgt spid="21507">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1507">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3"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ln/>
        </p:spPr>
        <p:txBody>
          <a:bodyPr>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Povežimo poštne strežnike</a:t>
            </a:r>
          </a:p>
        </p:txBody>
      </p:sp>
      <p:sp>
        <p:nvSpPr>
          <p:cNvPr id="9218" name="Rectangle 2"/>
          <p:cNvSpPr>
            <a:spLocks noGrp="1" noChangeArrowheads="1"/>
          </p:cNvSpPr>
          <p:nvPr>
            <p:ph idx="1"/>
          </p:nvPr>
        </p:nvSpPr>
        <p:spPr>
          <a:xfrm>
            <a:off x="566738" y="1341438"/>
            <a:ext cx="7999412" cy="3228705"/>
          </a:xfrm>
          <a:ln/>
        </p:spPr>
        <p:txBody>
          <a:bodyPr>
            <a:spAutoFit/>
          </a:bodyPr>
          <a:lstStyle/>
          <a:p>
            <a:pPr>
              <a:lnSpc>
                <a:spcPct val="100000"/>
              </a:lnSpc>
              <a:spcBef>
                <a:spcPts val="6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err="1"/>
              <a:t>Imamo</a:t>
            </a:r>
            <a:r>
              <a:rPr lang="en-GB" sz="2400" dirty="0"/>
              <a:t> n </a:t>
            </a:r>
            <a:r>
              <a:rPr lang="en-GB" sz="2400" dirty="0" err="1"/>
              <a:t>računalnikov</a:t>
            </a:r>
            <a:r>
              <a:rPr lang="en-GB" sz="2400" dirty="0"/>
              <a:t> – </a:t>
            </a:r>
            <a:r>
              <a:rPr lang="en-GB" sz="2400" dirty="0" err="1"/>
              <a:t>poštnih</a:t>
            </a:r>
            <a:r>
              <a:rPr lang="en-GB" sz="2400" dirty="0"/>
              <a:t> </a:t>
            </a:r>
            <a:r>
              <a:rPr lang="en-GB" sz="2400" dirty="0" err="1"/>
              <a:t>strežnikov</a:t>
            </a:r>
            <a:r>
              <a:rPr lang="en-GB" sz="2400" dirty="0"/>
              <a:t>. </a:t>
            </a:r>
            <a:r>
              <a:rPr lang="en-GB" sz="2400" dirty="0" err="1"/>
              <a:t>Radi</a:t>
            </a:r>
            <a:r>
              <a:rPr lang="en-GB" sz="2400" dirty="0"/>
              <a:t> bi </a:t>
            </a:r>
            <a:r>
              <a:rPr lang="en-GB" sz="2400" dirty="0" err="1"/>
              <a:t>jih</a:t>
            </a:r>
            <a:r>
              <a:rPr lang="en-GB" sz="2400" dirty="0"/>
              <a:t> </a:t>
            </a:r>
            <a:r>
              <a:rPr lang="en-GB" sz="2400" dirty="0" err="1"/>
              <a:t>povezali</a:t>
            </a:r>
            <a:r>
              <a:rPr lang="en-GB" sz="2400" dirty="0"/>
              <a:t> </a:t>
            </a:r>
            <a:r>
              <a:rPr lang="en-GB" sz="2400" dirty="0" err="1"/>
              <a:t>tako</a:t>
            </a:r>
            <a:r>
              <a:rPr lang="en-GB" sz="2400" dirty="0"/>
              <a:t>, </a:t>
            </a:r>
            <a:r>
              <a:rPr lang="en-GB" sz="2400" dirty="0" err="1"/>
              <a:t>da</a:t>
            </a:r>
            <a:r>
              <a:rPr lang="en-GB" sz="2400" dirty="0"/>
              <a:t> je z </a:t>
            </a:r>
            <a:r>
              <a:rPr lang="en-GB" sz="2400" dirty="0" err="1"/>
              <a:t>vsakega</a:t>
            </a:r>
            <a:r>
              <a:rPr lang="en-GB" sz="2400" dirty="0"/>
              <a:t> </a:t>
            </a:r>
            <a:r>
              <a:rPr lang="en-GB" sz="2400" dirty="0" err="1"/>
              <a:t>mogoče</a:t>
            </a:r>
            <a:r>
              <a:rPr lang="en-GB" sz="2400" dirty="0"/>
              <a:t> </a:t>
            </a:r>
            <a:r>
              <a:rPr lang="en-GB" sz="2400" dirty="0" err="1"/>
              <a:t>pošiljati</a:t>
            </a:r>
            <a:r>
              <a:rPr lang="en-GB" sz="2400" dirty="0"/>
              <a:t> </a:t>
            </a:r>
            <a:r>
              <a:rPr lang="en-GB" sz="2400" dirty="0" err="1"/>
              <a:t>pošto</a:t>
            </a:r>
            <a:r>
              <a:rPr lang="en-GB" sz="2400" dirty="0"/>
              <a:t> </a:t>
            </a:r>
            <a:r>
              <a:rPr lang="en-GB" sz="2400" dirty="0" err="1"/>
              <a:t>vsakemu</a:t>
            </a:r>
            <a:endParaRPr lang="en-GB" sz="2400" dirty="0"/>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smtClean="0"/>
              <a:t>Med </a:t>
            </a:r>
            <a:r>
              <a:rPr lang="en-GB" sz="2400" dirty="0" err="1"/>
              <a:t>računalniki</a:t>
            </a:r>
            <a:r>
              <a:rPr lang="en-GB" sz="2400" dirty="0"/>
              <a:t> </a:t>
            </a:r>
            <a:r>
              <a:rPr lang="en-GB" sz="2400" dirty="0" err="1"/>
              <a:t>lahko</a:t>
            </a:r>
            <a:r>
              <a:rPr lang="en-GB" sz="2400" dirty="0"/>
              <a:t> </a:t>
            </a:r>
            <a:r>
              <a:rPr lang="en-GB" sz="2400" dirty="0" err="1"/>
              <a:t>izbiramo</a:t>
            </a:r>
            <a:r>
              <a:rPr lang="en-GB" sz="2400" dirty="0"/>
              <a:t> </a:t>
            </a:r>
            <a:r>
              <a:rPr lang="en-GB" sz="2400" dirty="0" err="1"/>
              <a:t>različne</a:t>
            </a:r>
            <a:r>
              <a:rPr lang="en-GB" sz="2400" dirty="0"/>
              <a:t> </a:t>
            </a:r>
            <a:r>
              <a:rPr lang="en-GB" sz="2400" dirty="0" err="1"/>
              <a:t>načine</a:t>
            </a:r>
            <a:r>
              <a:rPr lang="en-GB" sz="2400" dirty="0"/>
              <a:t> </a:t>
            </a:r>
            <a:r>
              <a:rPr lang="en-GB" sz="2400" dirty="0" err="1"/>
              <a:t>povezovanja</a:t>
            </a:r>
            <a:r>
              <a:rPr lang="en-GB" sz="2400" dirty="0"/>
              <a:t> (</a:t>
            </a:r>
            <a:r>
              <a:rPr lang="en-GB" sz="2400" dirty="0" err="1"/>
              <a:t>različne</a:t>
            </a:r>
            <a:r>
              <a:rPr lang="en-GB" sz="2400" dirty="0"/>
              <a:t> </a:t>
            </a:r>
            <a:r>
              <a:rPr lang="en-GB" sz="2400" dirty="0" err="1"/>
              <a:t>ponudnike</a:t>
            </a:r>
            <a:r>
              <a:rPr lang="en-GB" sz="2400" dirty="0"/>
              <a:t>) z </a:t>
            </a:r>
            <a:r>
              <a:rPr lang="en-GB" sz="2400" dirty="0" err="1"/>
              <a:t>različnimi</a:t>
            </a:r>
            <a:r>
              <a:rPr lang="en-GB" sz="2400" dirty="0"/>
              <a:t> </a:t>
            </a:r>
            <a:r>
              <a:rPr lang="en-GB" sz="2400" dirty="0" err="1"/>
              <a:t>stroški</a:t>
            </a:r>
            <a:endParaRPr lang="en-GB" sz="2400" dirty="0"/>
          </a:p>
          <a:p>
            <a:pPr>
              <a:lnSpc>
                <a:spcPct val="10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400" dirty="0" err="1"/>
              <a:t>Kako</a:t>
            </a:r>
            <a:r>
              <a:rPr lang="en-GB" sz="2400" dirty="0"/>
              <a:t> se </a:t>
            </a:r>
            <a:r>
              <a:rPr lang="en-GB" sz="2400" dirty="0" err="1"/>
              <a:t>odločiti</a:t>
            </a:r>
            <a:r>
              <a:rPr lang="en-GB" sz="2400" dirty="0"/>
              <a:t> </a:t>
            </a:r>
            <a:r>
              <a:rPr lang="en-GB" sz="2400" dirty="0" err="1"/>
              <a:t>za</a:t>
            </a:r>
            <a:r>
              <a:rPr lang="en-GB" sz="2400" dirty="0"/>
              <a:t> </a:t>
            </a:r>
            <a:r>
              <a:rPr lang="en-GB" sz="2400" dirty="0" err="1"/>
              <a:t>ponudnike</a:t>
            </a:r>
            <a:r>
              <a:rPr lang="en-GB" sz="2400" dirty="0"/>
              <a:t> </a:t>
            </a:r>
            <a:r>
              <a:rPr lang="en-GB" sz="2400" dirty="0" err="1"/>
              <a:t>povezav</a:t>
            </a:r>
            <a:r>
              <a:rPr lang="en-GB" sz="2400" dirty="0"/>
              <a:t>, </a:t>
            </a:r>
            <a:r>
              <a:rPr lang="en-GB" sz="2400" dirty="0" err="1"/>
              <a:t>da</a:t>
            </a:r>
            <a:r>
              <a:rPr lang="en-GB" sz="2400" dirty="0"/>
              <a:t> </a:t>
            </a:r>
            <a:r>
              <a:rPr lang="en-GB" sz="2400" dirty="0" err="1"/>
              <a:t>bodo</a:t>
            </a:r>
            <a:r>
              <a:rPr lang="en-GB" sz="2400" dirty="0"/>
              <a:t> </a:t>
            </a:r>
            <a:r>
              <a:rPr lang="en-GB" sz="2400" dirty="0" err="1"/>
              <a:t>naši</a:t>
            </a:r>
            <a:r>
              <a:rPr lang="en-GB" sz="2400" dirty="0"/>
              <a:t> </a:t>
            </a:r>
            <a:r>
              <a:rPr lang="en-GB" sz="2400" dirty="0" err="1"/>
              <a:t>stroški</a:t>
            </a:r>
            <a:r>
              <a:rPr lang="en-GB" sz="2400" dirty="0"/>
              <a:t> </a:t>
            </a:r>
            <a:r>
              <a:rPr lang="en-GB" sz="2400" dirty="0" err="1"/>
              <a:t>najmanjši</a:t>
            </a:r>
            <a:r>
              <a:rPr lang="en-GB" sz="2400" dirty="0"/>
              <a:t>?</a:t>
            </a:r>
          </a:p>
        </p:txBody>
      </p:sp>
      <p:sp>
        <p:nvSpPr>
          <p:cNvPr id="4" name="Date Placeholder 3"/>
          <p:cNvSpPr>
            <a:spLocks noGrp="1"/>
          </p:cNvSpPr>
          <p:nvPr>
            <p:ph type="dt" idx="10"/>
          </p:nvPr>
        </p:nvSpPr>
        <p:spPr/>
        <p:txBody>
          <a:bodyPr/>
          <a:lstStyle/>
          <a:p>
            <a:r>
              <a:rPr lang="en-GB"/>
              <a:t>Matija Lokar, FMF</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sl-SI" smtClean="0"/>
              <a:t>Prikaz</a:t>
            </a:r>
            <a:endParaRPr lang="en-GB" smtClean="0"/>
          </a:p>
        </p:txBody>
      </p:sp>
      <p:sp>
        <p:nvSpPr>
          <p:cNvPr id="23555" name="Date Placeholder 3"/>
          <p:cNvSpPr>
            <a:spLocks noGrp="1"/>
          </p:cNvSpPr>
          <p:nvPr>
            <p:ph type="dt" sz="quarter" idx="10"/>
          </p:nvPr>
        </p:nvSpPr>
        <p:spPr>
          <a:noFill/>
        </p:spPr>
        <p:txBody>
          <a:bodyPr/>
          <a:lstStyle/>
          <a:p>
            <a:r>
              <a:rPr lang="sl-SI" smtClean="0"/>
              <a:t>Matija Lokar, FMF</a:t>
            </a:r>
            <a:endParaRPr lang="sl-SI"/>
          </a:p>
        </p:txBody>
      </p:sp>
      <p:sp>
        <p:nvSpPr>
          <p:cNvPr id="23556" name="Footer Placeholder 4"/>
          <p:cNvSpPr>
            <a:spLocks noGrp="1"/>
          </p:cNvSpPr>
          <p:nvPr>
            <p:ph type="ftr" sz="quarter" idx="11"/>
          </p:nvPr>
        </p:nvSpPr>
        <p:spPr>
          <a:noFill/>
        </p:spPr>
        <p:txBody>
          <a:bodyPr/>
          <a:lstStyle/>
          <a:p>
            <a:endParaRPr lang="sl-SI"/>
          </a:p>
        </p:txBody>
      </p:sp>
      <p:pic>
        <p:nvPicPr>
          <p:cNvPr id="36868" name="Picture 4" descr="pr1"/>
          <p:cNvPicPr>
            <a:picLocks noChangeAspect="1" noChangeArrowheads="1"/>
          </p:cNvPicPr>
          <p:nvPr/>
        </p:nvPicPr>
        <p:blipFill>
          <a:blip r:embed="rId3" cstate="print"/>
          <a:srcRect/>
          <a:stretch>
            <a:fillRect/>
          </a:stretch>
        </p:blipFill>
        <p:spPr bwMode="auto">
          <a:xfrm>
            <a:off x="1147763" y="1693863"/>
            <a:ext cx="6762750" cy="4156075"/>
          </a:xfrm>
          <a:prstGeom prst="rect">
            <a:avLst/>
          </a:prstGeom>
          <a:noFill/>
          <a:ln w="9525">
            <a:noFill/>
            <a:miter lim="800000"/>
            <a:headEnd/>
            <a:tailEnd/>
          </a:ln>
        </p:spPr>
      </p:pic>
      <p:pic>
        <p:nvPicPr>
          <p:cNvPr id="36869" name="Picture 5" descr="pr2"/>
          <p:cNvPicPr>
            <a:picLocks noChangeAspect="1" noChangeArrowheads="1"/>
          </p:cNvPicPr>
          <p:nvPr/>
        </p:nvPicPr>
        <p:blipFill>
          <a:blip r:embed="rId4" cstate="print"/>
          <a:srcRect/>
          <a:stretch>
            <a:fillRect/>
          </a:stretch>
        </p:blipFill>
        <p:spPr bwMode="auto">
          <a:xfrm>
            <a:off x="1147763" y="1693863"/>
            <a:ext cx="6762750" cy="4156075"/>
          </a:xfrm>
          <a:prstGeom prst="rect">
            <a:avLst/>
          </a:prstGeom>
          <a:noFill/>
          <a:ln w="9525">
            <a:noFill/>
            <a:miter lim="800000"/>
            <a:headEnd/>
            <a:tailEnd/>
          </a:ln>
        </p:spPr>
      </p:pic>
      <p:pic>
        <p:nvPicPr>
          <p:cNvPr id="36870" name="Picture 6" descr="pr3"/>
          <p:cNvPicPr>
            <a:picLocks noChangeAspect="1" noChangeArrowheads="1"/>
          </p:cNvPicPr>
          <p:nvPr/>
        </p:nvPicPr>
        <p:blipFill>
          <a:blip r:embed="rId5" cstate="print"/>
          <a:srcRect/>
          <a:stretch>
            <a:fillRect/>
          </a:stretch>
        </p:blipFill>
        <p:spPr bwMode="auto">
          <a:xfrm>
            <a:off x="1147763" y="1693863"/>
            <a:ext cx="6762750" cy="4156075"/>
          </a:xfrm>
          <a:prstGeom prst="rect">
            <a:avLst/>
          </a:prstGeom>
          <a:noFill/>
          <a:ln w="9525">
            <a:noFill/>
            <a:miter lim="800000"/>
            <a:headEnd/>
            <a:tailEnd/>
          </a:ln>
        </p:spPr>
      </p:pic>
      <p:pic>
        <p:nvPicPr>
          <p:cNvPr id="36871" name="Picture 7" descr="pr4"/>
          <p:cNvPicPr>
            <a:picLocks noChangeAspect="1" noChangeArrowheads="1"/>
          </p:cNvPicPr>
          <p:nvPr/>
        </p:nvPicPr>
        <p:blipFill>
          <a:blip r:embed="rId6" cstate="print"/>
          <a:srcRect/>
          <a:stretch>
            <a:fillRect/>
          </a:stretch>
        </p:blipFill>
        <p:spPr bwMode="auto">
          <a:xfrm>
            <a:off x="1147763" y="1693863"/>
            <a:ext cx="6762750" cy="4156075"/>
          </a:xfrm>
          <a:prstGeom prst="rect">
            <a:avLst/>
          </a:prstGeom>
          <a:noFill/>
          <a:ln w="9525">
            <a:noFill/>
            <a:miter lim="800000"/>
            <a:headEnd/>
            <a:tailEnd/>
          </a:ln>
        </p:spPr>
      </p:pic>
      <p:pic>
        <p:nvPicPr>
          <p:cNvPr id="36873" name="Picture 9" descr="pr5"/>
          <p:cNvPicPr>
            <a:picLocks noChangeAspect="1" noChangeArrowheads="1"/>
          </p:cNvPicPr>
          <p:nvPr/>
        </p:nvPicPr>
        <p:blipFill>
          <a:blip r:embed="rId7" cstate="print"/>
          <a:srcRect/>
          <a:stretch>
            <a:fillRect/>
          </a:stretch>
        </p:blipFill>
        <p:spPr bwMode="auto">
          <a:xfrm>
            <a:off x="1147763" y="1677988"/>
            <a:ext cx="6762750" cy="4189412"/>
          </a:xfrm>
          <a:prstGeom prst="rect">
            <a:avLst/>
          </a:prstGeom>
          <a:noFill/>
          <a:ln w="9525">
            <a:noFill/>
            <a:miter lim="800000"/>
            <a:headEnd/>
            <a:tailEnd/>
          </a:ln>
        </p:spPr>
      </p:pic>
      <p:pic>
        <p:nvPicPr>
          <p:cNvPr id="36874" name="Picture 10" descr="pr6"/>
          <p:cNvPicPr>
            <a:picLocks noChangeAspect="1" noChangeArrowheads="1"/>
          </p:cNvPicPr>
          <p:nvPr/>
        </p:nvPicPr>
        <p:blipFill>
          <a:blip r:embed="rId8" cstate="print"/>
          <a:srcRect/>
          <a:stretch>
            <a:fillRect/>
          </a:stretch>
        </p:blipFill>
        <p:spPr bwMode="auto">
          <a:xfrm>
            <a:off x="1147763" y="1693863"/>
            <a:ext cx="6762750" cy="4156075"/>
          </a:xfrm>
          <a:prstGeom prst="rect">
            <a:avLst/>
          </a:prstGeom>
          <a:noFill/>
          <a:ln w="9525">
            <a:noFill/>
            <a:miter lim="800000"/>
            <a:headEnd/>
            <a:tailEnd/>
          </a:ln>
        </p:spPr>
      </p:pic>
      <p:pic>
        <p:nvPicPr>
          <p:cNvPr id="36875" name="Picture 11" descr="pr7"/>
          <p:cNvPicPr>
            <a:picLocks noChangeAspect="1" noChangeArrowheads="1"/>
          </p:cNvPicPr>
          <p:nvPr/>
        </p:nvPicPr>
        <p:blipFill>
          <a:blip r:embed="rId9" cstate="print"/>
          <a:srcRect/>
          <a:stretch>
            <a:fillRect/>
          </a:stretch>
        </p:blipFill>
        <p:spPr bwMode="auto">
          <a:xfrm>
            <a:off x="1147763" y="1677988"/>
            <a:ext cx="6762750" cy="4189412"/>
          </a:xfrm>
          <a:prstGeom prst="rect">
            <a:avLst/>
          </a:prstGeom>
          <a:noFill/>
          <a:ln w="9525">
            <a:noFill/>
            <a:miter lim="800000"/>
            <a:headEnd/>
            <a:tailEnd/>
          </a:ln>
        </p:spPr>
      </p:pic>
      <p:pic>
        <p:nvPicPr>
          <p:cNvPr id="36876" name="Picture 12" descr="pr8"/>
          <p:cNvPicPr>
            <a:picLocks noChangeAspect="1" noChangeArrowheads="1"/>
          </p:cNvPicPr>
          <p:nvPr/>
        </p:nvPicPr>
        <p:blipFill>
          <a:blip r:embed="rId10" cstate="print"/>
          <a:srcRect/>
          <a:stretch>
            <a:fillRect/>
          </a:stretch>
        </p:blipFill>
        <p:spPr bwMode="auto">
          <a:xfrm>
            <a:off x="1147763" y="1693863"/>
            <a:ext cx="6762750" cy="4156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368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3687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3687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p:txBody>
          <a:bodyPr/>
          <a:lstStyle/>
          <a:p>
            <a:r>
              <a:rPr lang="sl-SI" smtClean="0"/>
              <a:t>Drugačna ideja</a:t>
            </a:r>
            <a:endParaRPr lang="en-GB" smtClean="0"/>
          </a:p>
        </p:txBody>
      </p:sp>
      <p:sp>
        <p:nvSpPr>
          <p:cNvPr id="23557" name="Rectangle 5"/>
          <p:cNvSpPr>
            <a:spLocks noGrp="1" noChangeArrowheads="1"/>
          </p:cNvSpPr>
          <p:nvPr>
            <p:ph idx="1"/>
          </p:nvPr>
        </p:nvSpPr>
        <p:spPr/>
        <p:txBody>
          <a:bodyPr/>
          <a:lstStyle/>
          <a:p>
            <a:r>
              <a:rPr lang="sl-SI" sz="2200" smtClean="0"/>
              <a:t>Ker imamo n vozlišč, bo potrebno n - 1 povezav.</a:t>
            </a:r>
          </a:p>
          <a:p>
            <a:r>
              <a:rPr lang="sl-SI" sz="2200" smtClean="0"/>
              <a:t>Vzemimo najcenejšo in povežimo vozlišči. </a:t>
            </a:r>
          </a:p>
          <a:p>
            <a:r>
              <a:rPr lang="sl-SI" sz="2200" smtClean="0"/>
              <a:t>Vzemimo najcenejšo med preostalimi povezavami</a:t>
            </a:r>
          </a:p>
          <a:p>
            <a:r>
              <a:rPr lang="sl-SI" sz="2200" smtClean="0"/>
              <a:t>Dve možnosti:</a:t>
            </a:r>
          </a:p>
          <a:p>
            <a:pPr lvl="1"/>
            <a:r>
              <a:rPr lang="sl-SI" sz="2000" smtClean="0"/>
              <a:t>Med povezanima vozliščema in novim</a:t>
            </a:r>
          </a:p>
          <a:p>
            <a:pPr lvl="1"/>
            <a:r>
              <a:rPr lang="sl-SI" sz="2000" smtClean="0"/>
              <a:t>Med dvema novima vozliščema</a:t>
            </a:r>
          </a:p>
          <a:p>
            <a:r>
              <a:rPr lang="sl-SI" sz="2200" smtClean="0"/>
              <a:t>Kasneje</a:t>
            </a:r>
          </a:p>
          <a:p>
            <a:pPr lvl="1"/>
            <a:r>
              <a:rPr lang="sl-SI" sz="2000" smtClean="0"/>
              <a:t>Po nekaj vozlišč skupaj že povezanih v vpeta drevesa (za tisti del omrežja), nekaj “osamljenih” vozlišč.</a:t>
            </a:r>
          </a:p>
          <a:p>
            <a:r>
              <a:rPr lang="sl-SI" sz="2200" smtClean="0"/>
              <a:t>Če je najcenejša povezava “notranja”</a:t>
            </a:r>
          </a:p>
          <a:p>
            <a:pPr lvl="1"/>
            <a:r>
              <a:rPr lang="sl-SI" sz="2000" smtClean="0"/>
              <a:t>Povezuje vozlišči znotraj istega vpetega drevesa</a:t>
            </a:r>
          </a:p>
          <a:p>
            <a:r>
              <a:rPr lang="sl-SI" sz="2200" smtClean="0"/>
              <a:t>nas NE zanima</a:t>
            </a:r>
          </a:p>
          <a:p>
            <a:endParaRPr lang="en-GB" sz="2200" smtClean="0"/>
          </a:p>
        </p:txBody>
      </p:sp>
      <p:sp>
        <p:nvSpPr>
          <p:cNvPr id="25604" name="Date Placeholder 3"/>
          <p:cNvSpPr>
            <a:spLocks noGrp="1"/>
          </p:cNvSpPr>
          <p:nvPr>
            <p:ph type="dt" sz="quarter" idx="10"/>
          </p:nvPr>
        </p:nvSpPr>
        <p:spPr>
          <a:noFill/>
        </p:spPr>
        <p:txBody>
          <a:bodyPr/>
          <a:lstStyle/>
          <a:p>
            <a:r>
              <a:rPr lang="sl-SI" smtClean="0"/>
              <a:t>Matija Lokar, FMF</a:t>
            </a:r>
            <a:endParaRPr lang="sl-SI"/>
          </a:p>
        </p:txBody>
      </p:sp>
      <p:sp>
        <p:nvSpPr>
          <p:cNvPr id="25605"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7">
                                            <p:txEl>
                                              <p:pRg st="0" end="0"/>
                                            </p:txEl>
                                          </p:spTgt>
                                        </p:tgtEl>
                                        <p:attrNameLst>
                                          <p:attrName>style.visibility</p:attrName>
                                        </p:attrNameLst>
                                      </p:cBhvr>
                                      <p:to>
                                        <p:strVal val="visible"/>
                                      </p:to>
                                    </p:set>
                                    <p:anim calcmode="lin" valueType="num">
                                      <p:cBhvr additive="base">
                                        <p:cTn id="7" dur="500" fill="hold"/>
                                        <p:tgtEl>
                                          <p:spTgt spid="2355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7">
                                            <p:txEl>
                                              <p:pRg st="1" end="1"/>
                                            </p:txEl>
                                          </p:spTgt>
                                        </p:tgtEl>
                                        <p:attrNameLst>
                                          <p:attrName>style.visibility</p:attrName>
                                        </p:attrNameLst>
                                      </p:cBhvr>
                                      <p:to>
                                        <p:strVal val="visible"/>
                                      </p:to>
                                    </p:set>
                                    <p:anim calcmode="lin" valueType="num">
                                      <p:cBhvr additive="base">
                                        <p:cTn id="13" dur="500" fill="hold"/>
                                        <p:tgtEl>
                                          <p:spTgt spid="2355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557">
                                            <p:txEl>
                                              <p:pRg st="2" end="2"/>
                                            </p:txEl>
                                          </p:spTgt>
                                        </p:tgtEl>
                                        <p:attrNameLst>
                                          <p:attrName>style.visibility</p:attrName>
                                        </p:attrNameLst>
                                      </p:cBhvr>
                                      <p:to>
                                        <p:strVal val="visible"/>
                                      </p:to>
                                    </p:set>
                                    <p:anim calcmode="lin" valueType="num">
                                      <p:cBhvr additive="base">
                                        <p:cTn id="19" dur="500" fill="hold"/>
                                        <p:tgtEl>
                                          <p:spTgt spid="2355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55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557">
                                            <p:txEl>
                                              <p:pRg st="3" end="3"/>
                                            </p:txEl>
                                          </p:spTgt>
                                        </p:tgtEl>
                                        <p:attrNameLst>
                                          <p:attrName>style.visibility</p:attrName>
                                        </p:attrNameLst>
                                      </p:cBhvr>
                                      <p:to>
                                        <p:strVal val="visible"/>
                                      </p:to>
                                    </p:set>
                                    <p:anim calcmode="lin" valueType="num">
                                      <p:cBhvr additive="base">
                                        <p:cTn id="25" dur="500" fill="hold"/>
                                        <p:tgtEl>
                                          <p:spTgt spid="2355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557">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23557">
                                            <p:txEl>
                                              <p:pRg st="4" end="4"/>
                                            </p:txEl>
                                          </p:spTgt>
                                        </p:tgtEl>
                                        <p:attrNameLst>
                                          <p:attrName>style.visibility</p:attrName>
                                        </p:attrNameLst>
                                      </p:cBhvr>
                                      <p:to>
                                        <p:strVal val="visible"/>
                                      </p:to>
                                    </p:set>
                                    <p:anim calcmode="lin" valueType="num">
                                      <p:cBhvr additive="base">
                                        <p:cTn id="29" dur="500" fill="hold"/>
                                        <p:tgtEl>
                                          <p:spTgt spid="2355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3557">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23557">
                                            <p:txEl>
                                              <p:pRg st="5" end="5"/>
                                            </p:txEl>
                                          </p:spTgt>
                                        </p:tgtEl>
                                        <p:attrNameLst>
                                          <p:attrName>style.visibility</p:attrName>
                                        </p:attrNameLst>
                                      </p:cBhvr>
                                      <p:to>
                                        <p:strVal val="visible"/>
                                      </p:to>
                                    </p:set>
                                    <p:anim calcmode="lin" valueType="num">
                                      <p:cBhvr additive="base">
                                        <p:cTn id="33" dur="500" fill="hold"/>
                                        <p:tgtEl>
                                          <p:spTgt spid="23557">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355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23557">
                                            <p:txEl>
                                              <p:pRg st="6" end="6"/>
                                            </p:txEl>
                                          </p:spTgt>
                                        </p:tgtEl>
                                        <p:attrNameLst>
                                          <p:attrName>style.visibility</p:attrName>
                                        </p:attrNameLst>
                                      </p:cBhvr>
                                      <p:to>
                                        <p:strVal val="visible"/>
                                      </p:to>
                                    </p:set>
                                    <p:anim calcmode="lin" valueType="num">
                                      <p:cBhvr additive="base">
                                        <p:cTn id="39" dur="500" fill="hold"/>
                                        <p:tgtEl>
                                          <p:spTgt spid="23557">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3557">
                                            <p:txEl>
                                              <p:pRg st="6" end="6"/>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23557">
                                            <p:txEl>
                                              <p:pRg st="7" end="7"/>
                                            </p:txEl>
                                          </p:spTgt>
                                        </p:tgtEl>
                                        <p:attrNameLst>
                                          <p:attrName>style.visibility</p:attrName>
                                        </p:attrNameLst>
                                      </p:cBhvr>
                                      <p:to>
                                        <p:strVal val="visible"/>
                                      </p:to>
                                    </p:set>
                                    <p:anim calcmode="lin" valueType="num">
                                      <p:cBhvr additive="base">
                                        <p:cTn id="43" dur="500" fill="hold"/>
                                        <p:tgtEl>
                                          <p:spTgt spid="23557">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355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3557">
                                            <p:txEl>
                                              <p:pRg st="8" end="8"/>
                                            </p:txEl>
                                          </p:spTgt>
                                        </p:tgtEl>
                                        <p:attrNameLst>
                                          <p:attrName>style.visibility</p:attrName>
                                        </p:attrNameLst>
                                      </p:cBhvr>
                                      <p:to>
                                        <p:strVal val="visible"/>
                                      </p:to>
                                    </p:set>
                                    <p:anim calcmode="lin" valueType="num">
                                      <p:cBhvr additive="base">
                                        <p:cTn id="49" dur="500" fill="hold"/>
                                        <p:tgtEl>
                                          <p:spTgt spid="23557">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3557">
                                            <p:txEl>
                                              <p:pRg st="8" end="8"/>
                                            </p:txEl>
                                          </p:spTgt>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23557">
                                            <p:txEl>
                                              <p:pRg st="9" end="9"/>
                                            </p:txEl>
                                          </p:spTgt>
                                        </p:tgtEl>
                                        <p:attrNameLst>
                                          <p:attrName>style.visibility</p:attrName>
                                        </p:attrNameLst>
                                      </p:cBhvr>
                                      <p:to>
                                        <p:strVal val="visible"/>
                                      </p:to>
                                    </p:set>
                                    <p:anim calcmode="lin" valueType="num">
                                      <p:cBhvr additive="base">
                                        <p:cTn id="53" dur="500" fill="hold"/>
                                        <p:tgtEl>
                                          <p:spTgt spid="23557">
                                            <p:txEl>
                                              <p:pRg st="9" end="9"/>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23557">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23557">
                                            <p:txEl>
                                              <p:pRg st="10" end="10"/>
                                            </p:txEl>
                                          </p:spTgt>
                                        </p:tgtEl>
                                        <p:attrNameLst>
                                          <p:attrName>style.visibility</p:attrName>
                                        </p:attrNameLst>
                                      </p:cBhvr>
                                      <p:to>
                                        <p:strVal val="visible"/>
                                      </p:to>
                                    </p:set>
                                    <p:anim calcmode="lin" valueType="num">
                                      <p:cBhvr additive="base">
                                        <p:cTn id="59" dur="500" fill="hold"/>
                                        <p:tgtEl>
                                          <p:spTgt spid="23557">
                                            <p:txEl>
                                              <p:pRg st="10" end="1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23557">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sl-SI" dirty="0" smtClean="0"/>
              <a:t>Združevanje vpetih dreves</a:t>
            </a:r>
            <a:endParaRPr lang="en-GB" dirty="0" smtClean="0"/>
          </a:p>
        </p:txBody>
      </p:sp>
      <p:sp>
        <p:nvSpPr>
          <p:cNvPr id="24579" name="Rectangle 3"/>
          <p:cNvSpPr>
            <a:spLocks noGrp="1" noChangeArrowheads="1"/>
          </p:cNvSpPr>
          <p:nvPr>
            <p:ph idx="1"/>
          </p:nvPr>
        </p:nvSpPr>
        <p:spPr/>
        <p:txBody>
          <a:bodyPr/>
          <a:lstStyle/>
          <a:p>
            <a:pPr>
              <a:lnSpc>
                <a:spcPct val="90000"/>
              </a:lnSpc>
            </a:pPr>
            <a:r>
              <a:rPr lang="sl-SI" sz="2200" smtClean="0"/>
              <a:t>Torej na tekočem koraku</a:t>
            </a:r>
          </a:p>
          <a:p>
            <a:pPr lvl="1">
              <a:lnSpc>
                <a:spcPct val="90000"/>
              </a:lnSpc>
            </a:pPr>
            <a:r>
              <a:rPr lang="sl-SI" sz="2000" smtClean="0"/>
              <a:t>Vzamemo najcenejšo med preostalimi povezavami</a:t>
            </a:r>
          </a:p>
          <a:p>
            <a:pPr>
              <a:lnSpc>
                <a:spcPct val="90000"/>
              </a:lnSpc>
            </a:pPr>
            <a:r>
              <a:rPr lang="sl-SI" sz="2200" smtClean="0"/>
              <a:t>Več možnosti:</a:t>
            </a:r>
          </a:p>
          <a:p>
            <a:pPr lvl="1">
              <a:lnSpc>
                <a:spcPct val="90000"/>
              </a:lnSpc>
            </a:pPr>
            <a:r>
              <a:rPr lang="sl-SI" sz="2000" smtClean="0"/>
              <a:t>“slabe”</a:t>
            </a:r>
          </a:p>
          <a:p>
            <a:pPr lvl="2">
              <a:lnSpc>
                <a:spcPct val="90000"/>
              </a:lnSpc>
            </a:pPr>
            <a:r>
              <a:rPr lang="sl-SI" sz="1900" smtClean="0"/>
              <a:t>Med vozlišči istega vpetega drevesa</a:t>
            </a:r>
          </a:p>
          <a:p>
            <a:pPr lvl="1">
              <a:lnSpc>
                <a:spcPct val="90000"/>
              </a:lnSpc>
            </a:pPr>
            <a:r>
              <a:rPr lang="sl-SI" sz="2000" smtClean="0"/>
              <a:t>dobre</a:t>
            </a:r>
          </a:p>
          <a:p>
            <a:pPr lvl="2">
              <a:lnSpc>
                <a:spcPct val="90000"/>
              </a:lnSpc>
            </a:pPr>
            <a:r>
              <a:rPr lang="sl-SI" sz="1900" smtClean="0"/>
              <a:t>Med “osamljenim vozliščem” in vpetim drevesom</a:t>
            </a:r>
          </a:p>
          <a:p>
            <a:pPr lvl="2">
              <a:lnSpc>
                <a:spcPct val="90000"/>
              </a:lnSpc>
            </a:pPr>
            <a:r>
              <a:rPr lang="sl-SI" sz="1900" smtClean="0"/>
              <a:t>Med dvema “osamljenim vozliščem”</a:t>
            </a:r>
          </a:p>
          <a:p>
            <a:pPr>
              <a:lnSpc>
                <a:spcPct val="90000"/>
              </a:lnSpc>
            </a:pPr>
            <a:r>
              <a:rPr lang="sl-SI" sz="2200" smtClean="0"/>
              <a:t>V bistvu sta obe “dobri” možnosti isti</a:t>
            </a:r>
          </a:p>
          <a:p>
            <a:pPr lvl="1">
              <a:lnSpc>
                <a:spcPct val="90000"/>
              </a:lnSpc>
            </a:pPr>
            <a:r>
              <a:rPr lang="sl-SI" sz="2000" smtClean="0"/>
              <a:t>Posamezno vozlišče je tudi vpeto drevo!</a:t>
            </a:r>
          </a:p>
          <a:p>
            <a:pPr>
              <a:lnSpc>
                <a:spcPct val="90000"/>
              </a:lnSpc>
            </a:pPr>
            <a:r>
              <a:rPr lang="sl-SI" sz="2200" smtClean="0"/>
              <a:t>Torej na tekočem koraku imamo nekaj minimalnih vpetih dreves </a:t>
            </a:r>
          </a:p>
          <a:p>
            <a:pPr>
              <a:lnSpc>
                <a:spcPct val="90000"/>
              </a:lnSpc>
            </a:pPr>
            <a:r>
              <a:rPr lang="sl-SI" sz="2200" smtClean="0"/>
              <a:t>Povežemo tisti vpeti drevesi, ki ju je najceneje povezati</a:t>
            </a:r>
            <a:endParaRPr lang="en-GB" sz="2200" smtClean="0"/>
          </a:p>
        </p:txBody>
      </p:sp>
      <p:sp>
        <p:nvSpPr>
          <p:cNvPr id="26628" name="Date Placeholder 3"/>
          <p:cNvSpPr>
            <a:spLocks noGrp="1"/>
          </p:cNvSpPr>
          <p:nvPr>
            <p:ph type="dt" sz="quarter" idx="10"/>
          </p:nvPr>
        </p:nvSpPr>
        <p:spPr>
          <a:noFill/>
        </p:spPr>
        <p:txBody>
          <a:bodyPr/>
          <a:lstStyle/>
          <a:p>
            <a:r>
              <a:rPr lang="sl-SI" smtClean="0"/>
              <a:t>Matija Lokar, FMF</a:t>
            </a:r>
            <a:endParaRPr lang="sl-SI"/>
          </a:p>
        </p:txBody>
      </p:sp>
      <p:sp>
        <p:nvSpPr>
          <p:cNvPr id="26629" name="Footer Placeholder 4"/>
          <p:cNvSpPr>
            <a:spLocks noGrp="1"/>
          </p:cNvSpPr>
          <p:nvPr>
            <p:ph type="ftr" sz="quarter" idx="11"/>
          </p:nvPr>
        </p:nvSpPr>
        <p:spPr>
          <a:noFill/>
        </p:spPr>
        <p:txBody>
          <a:bodyPr/>
          <a:lstStyle/>
          <a:p>
            <a:endParaRPr lang="sl-S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579">
                                            <p:txEl>
                                              <p:pRg st="5" end="5"/>
                                            </p:txEl>
                                          </p:spTgt>
                                        </p:tgtEl>
                                        <p:attrNameLst>
                                          <p:attrName>style.visibility</p:attrName>
                                        </p:attrNameLst>
                                      </p:cBhvr>
                                      <p:to>
                                        <p:strVal val="visible"/>
                                      </p:to>
                                    </p:set>
                                    <p:anim calcmode="lin" valueType="num">
                                      <p:cBhvr additive="base">
                                        <p:cTn id="37" dur="500" fill="hold"/>
                                        <p:tgtEl>
                                          <p:spTgt spid="2457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457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4579">
                                            <p:txEl>
                                              <p:pRg st="6" end="6"/>
                                            </p:txEl>
                                          </p:spTgt>
                                        </p:tgtEl>
                                        <p:attrNameLst>
                                          <p:attrName>style.visibility</p:attrName>
                                        </p:attrNameLst>
                                      </p:cBhvr>
                                      <p:to>
                                        <p:strVal val="visible"/>
                                      </p:to>
                                    </p:set>
                                    <p:anim calcmode="lin" valueType="num">
                                      <p:cBhvr additive="base">
                                        <p:cTn id="43" dur="500" fill="hold"/>
                                        <p:tgtEl>
                                          <p:spTgt spid="2457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457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4579">
                                            <p:txEl>
                                              <p:pRg st="7" end="7"/>
                                            </p:txEl>
                                          </p:spTgt>
                                        </p:tgtEl>
                                        <p:attrNameLst>
                                          <p:attrName>style.visibility</p:attrName>
                                        </p:attrNameLst>
                                      </p:cBhvr>
                                      <p:to>
                                        <p:strVal val="visible"/>
                                      </p:to>
                                    </p:set>
                                    <p:anim calcmode="lin" valueType="num">
                                      <p:cBhvr additive="base">
                                        <p:cTn id="49" dur="500" fill="hold"/>
                                        <p:tgtEl>
                                          <p:spTgt spid="24579">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457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4579">
                                            <p:txEl>
                                              <p:pRg st="8" end="8"/>
                                            </p:txEl>
                                          </p:spTgt>
                                        </p:tgtEl>
                                        <p:attrNameLst>
                                          <p:attrName>style.visibility</p:attrName>
                                        </p:attrNameLst>
                                      </p:cBhvr>
                                      <p:to>
                                        <p:strVal val="visible"/>
                                      </p:to>
                                    </p:set>
                                    <p:anim calcmode="lin" valueType="num">
                                      <p:cBhvr additive="base">
                                        <p:cTn id="55" dur="500" fill="hold"/>
                                        <p:tgtEl>
                                          <p:spTgt spid="24579">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457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4579">
                                            <p:txEl>
                                              <p:pRg st="9" end="9"/>
                                            </p:txEl>
                                          </p:spTgt>
                                        </p:tgtEl>
                                        <p:attrNameLst>
                                          <p:attrName>style.visibility</p:attrName>
                                        </p:attrNameLst>
                                      </p:cBhvr>
                                      <p:to>
                                        <p:strVal val="visible"/>
                                      </p:to>
                                    </p:set>
                                    <p:anim calcmode="lin" valueType="num">
                                      <p:cBhvr additive="base">
                                        <p:cTn id="61" dur="500" fill="hold"/>
                                        <p:tgtEl>
                                          <p:spTgt spid="24579">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4579">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4579">
                                            <p:txEl>
                                              <p:pRg st="10" end="10"/>
                                            </p:txEl>
                                          </p:spTgt>
                                        </p:tgtEl>
                                        <p:attrNameLst>
                                          <p:attrName>style.visibility</p:attrName>
                                        </p:attrNameLst>
                                      </p:cBhvr>
                                      <p:to>
                                        <p:strVal val="visible"/>
                                      </p:to>
                                    </p:set>
                                    <p:anim calcmode="lin" valueType="num">
                                      <p:cBhvr additive="base">
                                        <p:cTn id="67" dur="500" fill="hold"/>
                                        <p:tgtEl>
                                          <p:spTgt spid="24579">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457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4579">
                                            <p:txEl>
                                              <p:pRg st="11" end="11"/>
                                            </p:txEl>
                                          </p:spTgt>
                                        </p:tgtEl>
                                        <p:attrNameLst>
                                          <p:attrName>style.visibility</p:attrName>
                                        </p:attrNameLst>
                                      </p:cBhvr>
                                      <p:to>
                                        <p:strVal val="visible"/>
                                      </p:to>
                                    </p:set>
                                    <p:anim calcmode="lin" valueType="num">
                                      <p:cBhvr additive="base">
                                        <p:cTn id="73" dur="500" fill="hold"/>
                                        <p:tgtEl>
                                          <p:spTgt spid="24579">
                                            <p:txEl>
                                              <p:pRg st="11" end="1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24579">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3"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sl-SI" smtClean="0"/>
              <a:t>Prikaz </a:t>
            </a:r>
            <a:endParaRPr lang="en-GB" smtClean="0"/>
          </a:p>
        </p:txBody>
      </p:sp>
      <p:sp>
        <p:nvSpPr>
          <p:cNvPr id="27651" name="Date Placeholder 3"/>
          <p:cNvSpPr>
            <a:spLocks noGrp="1"/>
          </p:cNvSpPr>
          <p:nvPr>
            <p:ph type="dt" sz="quarter" idx="10"/>
          </p:nvPr>
        </p:nvSpPr>
        <p:spPr>
          <a:noFill/>
        </p:spPr>
        <p:txBody>
          <a:bodyPr/>
          <a:lstStyle/>
          <a:p>
            <a:r>
              <a:rPr lang="sl-SI" smtClean="0"/>
              <a:t>Matija Lokar, FMF</a:t>
            </a:r>
            <a:endParaRPr lang="sl-SI"/>
          </a:p>
        </p:txBody>
      </p:sp>
      <p:sp>
        <p:nvSpPr>
          <p:cNvPr id="27652" name="Footer Placeholder 4"/>
          <p:cNvSpPr>
            <a:spLocks noGrp="1"/>
          </p:cNvSpPr>
          <p:nvPr>
            <p:ph type="ftr" sz="quarter" idx="11"/>
          </p:nvPr>
        </p:nvSpPr>
        <p:spPr>
          <a:noFill/>
        </p:spPr>
        <p:txBody>
          <a:bodyPr/>
          <a:lstStyle/>
          <a:p>
            <a:endParaRPr lang="sl-SI"/>
          </a:p>
        </p:txBody>
      </p:sp>
      <p:pic>
        <p:nvPicPr>
          <p:cNvPr id="39940" name="Picture 4" descr="kr1"/>
          <p:cNvPicPr>
            <a:picLocks noChangeAspect="1" noChangeArrowheads="1"/>
          </p:cNvPicPr>
          <p:nvPr/>
        </p:nvPicPr>
        <p:blipFill>
          <a:blip r:embed="rId3" cstate="print"/>
          <a:srcRect/>
          <a:stretch>
            <a:fillRect/>
          </a:stretch>
        </p:blipFill>
        <p:spPr bwMode="auto">
          <a:xfrm>
            <a:off x="1676400" y="2286000"/>
            <a:ext cx="5486400" cy="3886200"/>
          </a:xfrm>
          <a:prstGeom prst="rect">
            <a:avLst/>
          </a:prstGeom>
          <a:noFill/>
          <a:ln w="9525">
            <a:noFill/>
            <a:miter lim="800000"/>
            <a:headEnd/>
            <a:tailEnd/>
          </a:ln>
        </p:spPr>
      </p:pic>
      <p:pic>
        <p:nvPicPr>
          <p:cNvPr id="39941" name="Picture 5" descr="kr2"/>
          <p:cNvPicPr>
            <a:picLocks noChangeAspect="1" noChangeArrowheads="1"/>
          </p:cNvPicPr>
          <p:nvPr/>
        </p:nvPicPr>
        <p:blipFill>
          <a:blip r:embed="rId4" cstate="print"/>
          <a:srcRect/>
          <a:stretch>
            <a:fillRect/>
          </a:stretch>
        </p:blipFill>
        <p:spPr bwMode="auto">
          <a:xfrm>
            <a:off x="1676400" y="2286000"/>
            <a:ext cx="5486400" cy="3886200"/>
          </a:xfrm>
          <a:prstGeom prst="rect">
            <a:avLst/>
          </a:prstGeom>
          <a:noFill/>
          <a:ln w="9525">
            <a:noFill/>
            <a:miter lim="800000"/>
            <a:headEnd/>
            <a:tailEnd/>
          </a:ln>
        </p:spPr>
      </p:pic>
      <p:pic>
        <p:nvPicPr>
          <p:cNvPr id="39942" name="Picture 6" descr="kr3"/>
          <p:cNvPicPr>
            <a:picLocks noChangeAspect="1" noChangeArrowheads="1"/>
          </p:cNvPicPr>
          <p:nvPr/>
        </p:nvPicPr>
        <p:blipFill>
          <a:blip r:embed="rId5" cstate="print"/>
          <a:srcRect/>
          <a:stretch>
            <a:fillRect/>
          </a:stretch>
        </p:blipFill>
        <p:spPr bwMode="auto">
          <a:xfrm>
            <a:off x="1676400" y="2286000"/>
            <a:ext cx="5486400" cy="3886200"/>
          </a:xfrm>
          <a:prstGeom prst="rect">
            <a:avLst/>
          </a:prstGeom>
          <a:noFill/>
          <a:ln w="9525">
            <a:noFill/>
            <a:miter lim="800000"/>
            <a:headEnd/>
            <a:tailEnd/>
          </a:ln>
        </p:spPr>
      </p:pic>
      <p:pic>
        <p:nvPicPr>
          <p:cNvPr id="39943" name="Picture 7" descr="kr4"/>
          <p:cNvPicPr>
            <a:picLocks noChangeAspect="1" noChangeArrowheads="1"/>
          </p:cNvPicPr>
          <p:nvPr/>
        </p:nvPicPr>
        <p:blipFill>
          <a:blip r:embed="rId6" cstate="print"/>
          <a:srcRect/>
          <a:stretch>
            <a:fillRect/>
          </a:stretch>
        </p:blipFill>
        <p:spPr bwMode="auto">
          <a:xfrm>
            <a:off x="1676400" y="2286000"/>
            <a:ext cx="5486400" cy="3886200"/>
          </a:xfrm>
          <a:prstGeom prst="rect">
            <a:avLst/>
          </a:prstGeom>
          <a:noFill/>
          <a:ln w="9525">
            <a:noFill/>
            <a:miter lim="800000"/>
            <a:headEnd/>
            <a:tailEnd/>
          </a:ln>
        </p:spPr>
      </p:pic>
      <p:pic>
        <p:nvPicPr>
          <p:cNvPr id="39944" name="Picture 8" descr="kr5"/>
          <p:cNvPicPr>
            <a:picLocks noChangeAspect="1" noChangeArrowheads="1"/>
          </p:cNvPicPr>
          <p:nvPr/>
        </p:nvPicPr>
        <p:blipFill>
          <a:blip r:embed="rId7" cstate="print"/>
          <a:srcRect/>
          <a:stretch>
            <a:fillRect/>
          </a:stretch>
        </p:blipFill>
        <p:spPr bwMode="auto">
          <a:xfrm>
            <a:off x="1676400" y="2286000"/>
            <a:ext cx="5486400" cy="3886200"/>
          </a:xfrm>
          <a:prstGeom prst="rect">
            <a:avLst/>
          </a:prstGeom>
          <a:noFill/>
          <a:ln w="9525">
            <a:noFill/>
            <a:miter lim="800000"/>
            <a:headEnd/>
            <a:tailEnd/>
          </a:ln>
        </p:spPr>
      </p:pic>
      <p:pic>
        <p:nvPicPr>
          <p:cNvPr id="39945" name="Picture 9" descr="kr6"/>
          <p:cNvPicPr>
            <a:picLocks noChangeAspect="1" noChangeArrowheads="1"/>
          </p:cNvPicPr>
          <p:nvPr/>
        </p:nvPicPr>
        <p:blipFill>
          <a:blip r:embed="rId8" cstate="print"/>
          <a:srcRect/>
          <a:stretch>
            <a:fillRect/>
          </a:stretch>
        </p:blipFill>
        <p:spPr bwMode="auto">
          <a:xfrm>
            <a:off x="1676400" y="2286000"/>
            <a:ext cx="5486400" cy="3886200"/>
          </a:xfrm>
          <a:prstGeom prst="rect">
            <a:avLst/>
          </a:prstGeom>
          <a:noFill/>
          <a:ln w="9525">
            <a:noFill/>
            <a:miter lim="800000"/>
            <a:headEnd/>
            <a:tailEnd/>
          </a:ln>
        </p:spPr>
      </p:pic>
      <p:pic>
        <p:nvPicPr>
          <p:cNvPr id="39946" name="Picture 10" descr="kr7"/>
          <p:cNvPicPr>
            <a:picLocks noChangeAspect="1" noChangeArrowheads="1"/>
          </p:cNvPicPr>
          <p:nvPr/>
        </p:nvPicPr>
        <p:blipFill>
          <a:blip r:embed="rId9" cstate="print"/>
          <a:srcRect/>
          <a:stretch>
            <a:fillRect/>
          </a:stretch>
        </p:blipFill>
        <p:spPr bwMode="auto">
          <a:xfrm>
            <a:off x="1676400" y="2286000"/>
            <a:ext cx="5486400" cy="3886200"/>
          </a:xfrm>
          <a:prstGeom prst="rect">
            <a:avLst/>
          </a:prstGeom>
          <a:noFill/>
          <a:ln w="9525">
            <a:noFill/>
            <a:miter lim="800000"/>
            <a:headEnd/>
            <a:tailEnd/>
          </a:ln>
        </p:spPr>
      </p:pic>
      <p:pic>
        <p:nvPicPr>
          <p:cNvPr id="39947" name="Picture 11" descr="kr8"/>
          <p:cNvPicPr>
            <a:picLocks noChangeAspect="1" noChangeArrowheads="1"/>
          </p:cNvPicPr>
          <p:nvPr/>
        </p:nvPicPr>
        <p:blipFill>
          <a:blip r:embed="rId10" cstate="print"/>
          <a:srcRect/>
          <a:stretch>
            <a:fillRect/>
          </a:stretch>
        </p:blipFill>
        <p:spPr bwMode="auto">
          <a:xfrm>
            <a:off x="1676400" y="2286000"/>
            <a:ext cx="5486400" cy="3886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399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99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399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399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499"/>
                                          </p:stCondLst>
                                        </p:cTn>
                                        <p:tgtEl>
                                          <p:spTgt spid="3994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399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399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a:t>O</a:t>
            </a:r>
            <a:r>
              <a:rPr lang="en-US" dirty="0" err="1" smtClean="0"/>
              <a:t>bratni</a:t>
            </a:r>
            <a:r>
              <a:rPr lang="en-US" dirty="0" smtClean="0"/>
              <a:t> " </a:t>
            </a:r>
            <a:r>
              <a:rPr lang="en-US" dirty="0" err="1" smtClean="0"/>
              <a:t>Kruskal</a:t>
            </a:r>
            <a:endParaRPr lang="sl-SI" dirty="0"/>
          </a:p>
        </p:txBody>
      </p:sp>
      <p:sp>
        <p:nvSpPr>
          <p:cNvPr id="3" name="Content Placeholder 2"/>
          <p:cNvSpPr>
            <a:spLocks noGrp="1"/>
          </p:cNvSpPr>
          <p:nvPr>
            <p:ph idx="1"/>
          </p:nvPr>
        </p:nvSpPr>
        <p:spPr/>
        <p:txBody>
          <a:bodyPr/>
          <a:lstStyle/>
          <a:p>
            <a:r>
              <a:rPr lang="en-US" dirty="0" err="1" smtClean="0"/>
              <a:t>Odstranjujemo</a:t>
            </a:r>
            <a:r>
              <a:rPr lang="en-US" dirty="0" smtClean="0"/>
              <a:t> </a:t>
            </a:r>
            <a:r>
              <a:rPr lang="en-US" dirty="0" err="1" smtClean="0"/>
              <a:t>najdražje</a:t>
            </a:r>
            <a:r>
              <a:rPr lang="en-US" dirty="0" smtClean="0"/>
              <a:t> </a:t>
            </a:r>
            <a:r>
              <a:rPr lang="en-US" dirty="0" err="1" smtClean="0"/>
              <a:t>povezave</a:t>
            </a:r>
            <a:endParaRPr lang="en-US" dirty="0" smtClean="0"/>
          </a:p>
          <a:p>
            <a:r>
              <a:rPr lang="sl-SI" sz="2800" dirty="0">
                <a:hlinkClick r:id="rId2"/>
              </a:rPr>
              <a:t>https://www.wikiwand.com/en/Reverse-delete_algorithm</a:t>
            </a:r>
            <a:r>
              <a:rPr lang="sl-SI" sz="2800" dirty="0"/>
              <a:t> </a:t>
            </a:r>
          </a:p>
          <a:p>
            <a:pPr marL="0" indent="0">
              <a:buNone/>
            </a:pPr>
            <a:endParaRPr lang="sl-SI" dirty="0"/>
          </a:p>
        </p:txBody>
      </p:sp>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spTree>
    <p:extLst>
      <p:ext uri="{BB962C8B-B14F-4D97-AF65-F5344CB8AC3E}">
        <p14:creationId xmlns:p14="http://schemas.microsoft.com/office/powerpoint/2010/main" val="7073047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sl-SI" smtClean="0"/>
              <a:t>Prikaz </a:t>
            </a:r>
            <a:endParaRPr lang="en-GB" smtClean="0"/>
          </a:p>
        </p:txBody>
      </p:sp>
      <p:sp>
        <p:nvSpPr>
          <p:cNvPr id="27651" name="Date Placeholder 3"/>
          <p:cNvSpPr>
            <a:spLocks noGrp="1"/>
          </p:cNvSpPr>
          <p:nvPr>
            <p:ph type="dt" sz="quarter" idx="10"/>
          </p:nvPr>
        </p:nvSpPr>
        <p:spPr>
          <a:noFill/>
        </p:spPr>
        <p:txBody>
          <a:bodyPr/>
          <a:lstStyle/>
          <a:p>
            <a:r>
              <a:rPr lang="sl-SI" smtClean="0"/>
              <a:t>Matija Lokar, FMF</a:t>
            </a:r>
            <a:endParaRPr lang="sl-SI"/>
          </a:p>
        </p:txBody>
      </p:sp>
      <p:sp>
        <p:nvSpPr>
          <p:cNvPr id="27652" name="Footer Placeholder 4"/>
          <p:cNvSpPr>
            <a:spLocks noGrp="1"/>
          </p:cNvSpPr>
          <p:nvPr>
            <p:ph type="ftr" sz="quarter" idx="11"/>
          </p:nvPr>
        </p:nvSpPr>
        <p:spPr>
          <a:noFill/>
        </p:spPr>
        <p:txBody>
          <a:bodyPr/>
          <a:lstStyle/>
          <a:p>
            <a:endParaRPr lang="sl-SI"/>
          </a:p>
        </p:txBody>
      </p:sp>
      <p:pic>
        <p:nvPicPr>
          <p:cNvPr id="39940" name="Picture 4" descr="kr1"/>
          <p:cNvPicPr>
            <a:picLocks noChangeAspect="1" noChangeArrowheads="1"/>
          </p:cNvPicPr>
          <p:nvPr/>
        </p:nvPicPr>
        <p:blipFill>
          <a:blip r:embed="rId3" cstate="print"/>
          <a:srcRect/>
          <a:stretch>
            <a:fillRect/>
          </a:stretch>
        </p:blipFill>
        <p:spPr bwMode="auto">
          <a:xfrm>
            <a:off x="1525463" y="2060848"/>
            <a:ext cx="5486400" cy="3886200"/>
          </a:xfrm>
          <a:prstGeom prst="rect">
            <a:avLst/>
          </a:prstGeom>
          <a:noFill/>
          <a:ln w="9525">
            <a:noFill/>
            <a:miter lim="800000"/>
            <a:headEnd/>
            <a:tailEnd/>
          </a:ln>
        </p:spPr>
      </p:pic>
      <p:cxnSp>
        <p:nvCxnSpPr>
          <p:cNvPr id="3" name="Straight Connector 2"/>
          <p:cNvCxnSpPr/>
          <p:nvPr/>
        </p:nvCxnSpPr>
        <p:spPr bwMode="auto">
          <a:xfrm flipH="1">
            <a:off x="4139952" y="2420888"/>
            <a:ext cx="72008" cy="0"/>
          </a:xfrm>
          <a:prstGeom prst="line">
            <a:avLst/>
          </a:prstGeom>
          <a:ln w="5715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bwMode="auto">
          <a:xfrm>
            <a:off x="2123728" y="2492896"/>
            <a:ext cx="1872208" cy="0"/>
          </a:xfrm>
          <a:prstGeom prst="line">
            <a:avLst/>
          </a:prstGeom>
          <a:ln w="57150">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29363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99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sl-SI" smtClean="0"/>
              <a:t>Minimalno vpeto drevo</a:t>
            </a:r>
            <a:endParaRPr lang="en-GB" smtClean="0"/>
          </a:p>
        </p:txBody>
      </p:sp>
      <p:sp>
        <p:nvSpPr>
          <p:cNvPr id="28675" name="Rectangle 3"/>
          <p:cNvSpPr>
            <a:spLocks noGrp="1" noChangeArrowheads="1"/>
          </p:cNvSpPr>
          <p:nvPr>
            <p:ph idx="1"/>
          </p:nvPr>
        </p:nvSpPr>
        <p:spPr/>
        <p:txBody>
          <a:bodyPr/>
          <a:lstStyle/>
          <a:p>
            <a:r>
              <a:rPr lang="sl-SI" sz="2200" dirty="0" smtClean="0"/>
              <a:t>Omrežje</a:t>
            </a:r>
          </a:p>
          <a:p>
            <a:r>
              <a:rPr lang="sl-SI" sz="2200" dirty="0" smtClean="0"/>
              <a:t>N vozlišč, m povezav, vrednosti povezav</a:t>
            </a:r>
          </a:p>
          <a:p>
            <a:r>
              <a:rPr lang="sl-SI" sz="2200" dirty="0" smtClean="0"/>
              <a:t>Če povezave ni: vrednost </a:t>
            </a:r>
            <a:r>
              <a:rPr lang="sl-SI" sz="2200" dirty="0" smtClean="0">
                <a:sym typeface="Symbol" pitchFamily="18" charset="2"/>
              </a:rPr>
              <a:t></a:t>
            </a:r>
            <a:endParaRPr lang="en-US" sz="2200" dirty="0" smtClean="0">
              <a:sym typeface="Symbol" pitchFamily="18" charset="2"/>
            </a:endParaRPr>
          </a:p>
          <a:p>
            <a:r>
              <a:rPr lang="en-US" sz="2200" dirty="0" err="1" smtClean="0">
                <a:sym typeface="Symbol" pitchFamily="18" charset="2"/>
              </a:rPr>
              <a:t>Različni</a:t>
            </a:r>
            <a:r>
              <a:rPr lang="en-US" sz="2200" dirty="0" smtClean="0">
                <a:sym typeface="Symbol" pitchFamily="18" charset="2"/>
              </a:rPr>
              <a:t> </a:t>
            </a:r>
            <a:r>
              <a:rPr lang="en-US" sz="2200" dirty="0" err="1" smtClean="0">
                <a:sym typeface="Symbol" pitchFamily="18" charset="2"/>
              </a:rPr>
              <a:t>algoritmi</a:t>
            </a:r>
            <a:r>
              <a:rPr lang="en-US" sz="2200" dirty="0" smtClean="0">
                <a:sym typeface="Symbol" pitchFamily="18" charset="2"/>
              </a:rPr>
              <a:t>:</a:t>
            </a:r>
          </a:p>
          <a:p>
            <a:pPr lvl="1"/>
            <a:r>
              <a:rPr lang="en-US" sz="1800" dirty="0" err="1" smtClean="0">
                <a:sym typeface="Symbol" pitchFamily="18" charset="2"/>
              </a:rPr>
              <a:t>Primov</a:t>
            </a:r>
            <a:endParaRPr lang="en-US" sz="1800" dirty="0" smtClean="0">
              <a:sym typeface="Symbol" pitchFamily="18" charset="2"/>
            </a:endParaRPr>
          </a:p>
          <a:p>
            <a:pPr lvl="1"/>
            <a:r>
              <a:rPr lang="en-US" sz="1800" dirty="0" err="1" smtClean="0">
                <a:sym typeface="Symbol" pitchFamily="18" charset="2"/>
              </a:rPr>
              <a:t>Kruskalov</a:t>
            </a:r>
            <a:endParaRPr lang="en-US" sz="1800" dirty="0">
              <a:sym typeface="Symbol" pitchFamily="18" charset="2"/>
            </a:endParaRPr>
          </a:p>
          <a:p>
            <a:pPr lvl="1"/>
            <a:r>
              <a:rPr lang="en-US" sz="1800" dirty="0" err="1" smtClean="0">
                <a:sym typeface="Symbol" pitchFamily="18" charset="2"/>
              </a:rPr>
              <a:t>Boruvkin</a:t>
            </a:r>
            <a:endParaRPr lang="en-US" sz="1800" dirty="0" smtClean="0">
              <a:sym typeface="Symbol" pitchFamily="18" charset="2"/>
            </a:endParaRPr>
          </a:p>
          <a:p>
            <a:pPr lvl="1"/>
            <a:r>
              <a:rPr lang="en-US" sz="1800" dirty="0" err="1" smtClean="0">
                <a:sym typeface="Symbol" pitchFamily="18" charset="2"/>
              </a:rPr>
              <a:t>Obratni</a:t>
            </a:r>
            <a:r>
              <a:rPr lang="en-US" sz="1800" dirty="0" smtClean="0">
                <a:sym typeface="Symbol" pitchFamily="18" charset="2"/>
              </a:rPr>
              <a:t> z </a:t>
            </a:r>
            <a:r>
              <a:rPr lang="en-US" sz="1800" dirty="0" err="1" smtClean="0">
                <a:sym typeface="Symbol" pitchFamily="18" charset="2"/>
              </a:rPr>
              <a:t>brisanjem</a:t>
            </a:r>
            <a:endParaRPr lang="en-US" sz="1800" dirty="0" smtClean="0">
              <a:sym typeface="Symbol" pitchFamily="18" charset="2"/>
            </a:endParaRPr>
          </a:p>
          <a:p>
            <a:pPr lvl="1"/>
            <a:r>
              <a:rPr lang="en-US" sz="1800" dirty="0" smtClean="0">
                <a:sym typeface="Symbol" pitchFamily="18" charset="2"/>
              </a:rPr>
              <a:t>…</a:t>
            </a:r>
          </a:p>
          <a:p>
            <a:pPr lvl="1"/>
            <a:endParaRPr lang="sl-SI" sz="1800" dirty="0" smtClean="0">
              <a:sym typeface="Symbol" pitchFamily="18" charset="2"/>
            </a:endParaRPr>
          </a:p>
        </p:txBody>
      </p:sp>
      <p:sp>
        <p:nvSpPr>
          <p:cNvPr id="29700" name="Date Placeholder 3"/>
          <p:cNvSpPr>
            <a:spLocks noGrp="1"/>
          </p:cNvSpPr>
          <p:nvPr>
            <p:ph type="dt" sz="quarter" idx="10"/>
          </p:nvPr>
        </p:nvSpPr>
        <p:spPr>
          <a:noFill/>
        </p:spPr>
        <p:txBody>
          <a:bodyPr/>
          <a:lstStyle/>
          <a:p>
            <a:r>
              <a:rPr lang="sl-SI" smtClean="0"/>
              <a:t>Matija Lokar, FMF</a:t>
            </a:r>
            <a:endParaRPr lang="sl-SI"/>
          </a:p>
        </p:txBody>
      </p:sp>
      <p:sp>
        <p:nvSpPr>
          <p:cNvPr id="29701"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 calcmode="lin" valueType="num">
                                      <p:cBhvr additive="base">
                                        <p:cTn id="7" dur="500" fill="hold"/>
                                        <p:tgtEl>
                                          <p:spTgt spid="286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6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75">
                                            <p:txEl>
                                              <p:pRg st="1" end="1"/>
                                            </p:txEl>
                                          </p:spTgt>
                                        </p:tgtEl>
                                        <p:attrNameLst>
                                          <p:attrName>style.visibility</p:attrName>
                                        </p:attrNameLst>
                                      </p:cBhvr>
                                      <p:to>
                                        <p:strVal val="visible"/>
                                      </p:to>
                                    </p:set>
                                    <p:anim calcmode="lin" valueType="num">
                                      <p:cBhvr additive="base">
                                        <p:cTn id="13" dur="500" fill="hold"/>
                                        <p:tgtEl>
                                          <p:spTgt spid="286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6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75">
                                            <p:txEl>
                                              <p:pRg st="2" end="2"/>
                                            </p:txEl>
                                          </p:spTgt>
                                        </p:tgtEl>
                                        <p:attrNameLst>
                                          <p:attrName>style.visibility</p:attrName>
                                        </p:attrNameLst>
                                      </p:cBhvr>
                                      <p:to>
                                        <p:strVal val="visible"/>
                                      </p:to>
                                    </p:set>
                                    <p:anim calcmode="lin" valueType="num">
                                      <p:cBhvr additive="base">
                                        <p:cTn id="19" dur="500" fill="hold"/>
                                        <p:tgtEl>
                                          <p:spTgt spid="286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6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75">
                                            <p:txEl>
                                              <p:pRg st="3" end="3"/>
                                            </p:txEl>
                                          </p:spTgt>
                                        </p:tgtEl>
                                        <p:attrNameLst>
                                          <p:attrName>style.visibility</p:attrName>
                                        </p:attrNameLst>
                                      </p:cBhvr>
                                      <p:to>
                                        <p:strVal val="visible"/>
                                      </p:to>
                                    </p:set>
                                    <p:anim calcmode="lin" valueType="num">
                                      <p:cBhvr additive="base">
                                        <p:cTn id="25" dur="500" fill="hold"/>
                                        <p:tgtEl>
                                          <p:spTgt spid="286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675">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28675">
                                            <p:txEl>
                                              <p:pRg st="4" end="4"/>
                                            </p:txEl>
                                          </p:spTgt>
                                        </p:tgtEl>
                                        <p:attrNameLst>
                                          <p:attrName>style.visibility</p:attrName>
                                        </p:attrNameLst>
                                      </p:cBhvr>
                                      <p:to>
                                        <p:strVal val="visible"/>
                                      </p:to>
                                    </p:set>
                                    <p:anim calcmode="lin" valueType="num">
                                      <p:cBhvr additive="base">
                                        <p:cTn id="29" dur="500" fill="hold"/>
                                        <p:tgtEl>
                                          <p:spTgt spid="28675">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8675">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28675">
                                            <p:txEl>
                                              <p:pRg st="5" end="5"/>
                                            </p:txEl>
                                          </p:spTgt>
                                        </p:tgtEl>
                                        <p:attrNameLst>
                                          <p:attrName>style.visibility</p:attrName>
                                        </p:attrNameLst>
                                      </p:cBhvr>
                                      <p:to>
                                        <p:strVal val="visible"/>
                                      </p:to>
                                    </p:set>
                                    <p:anim calcmode="lin" valueType="num">
                                      <p:cBhvr additive="base">
                                        <p:cTn id="33" dur="500" fill="hold"/>
                                        <p:tgtEl>
                                          <p:spTgt spid="28675">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8675">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28675">
                                            <p:txEl>
                                              <p:pRg st="6" end="6"/>
                                            </p:txEl>
                                          </p:spTgt>
                                        </p:tgtEl>
                                        <p:attrNameLst>
                                          <p:attrName>style.visibility</p:attrName>
                                        </p:attrNameLst>
                                      </p:cBhvr>
                                      <p:to>
                                        <p:strVal val="visible"/>
                                      </p:to>
                                    </p:set>
                                    <p:anim calcmode="lin" valueType="num">
                                      <p:cBhvr additive="base">
                                        <p:cTn id="37" dur="500" fill="hold"/>
                                        <p:tgtEl>
                                          <p:spTgt spid="28675">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675">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8675">
                                            <p:txEl>
                                              <p:pRg st="7" end="7"/>
                                            </p:txEl>
                                          </p:spTgt>
                                        </p:tgtEl>
                                        <p:attrNameLst>
                                          <p:attrName>style.visibility</p:attrName>
                                        </p:attrNameLst>
                                      </p:cBhvr>
                                      <p:to>
                                        <p:strVal val="visible"/>
                                      </p:to>
                                    </p:set>
                                    <p:anim calcmode="lin" valueType="num">
                                      <p:cBhvr additive="base">
                                        <p:cTn id="41" dur="500" fill="hold"/>
                                        <p:tgtEl>
                                          <p:spTgt spid="28675">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8675">
                                            <p:txEl>
                                              <p:pRg st="7" end="7"/>
                                            </p:txEl>
                                          </p:spTgt>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28675">
                                            <p:txEl>
                                              <p:pRg st="8" end="8"/>
                                            </p:txEl>
                                          </p:spTgt>
                                        </p:tgtEl>
                                        <p:attrNameLst>
                                          <p:attrName>style.visibility</p:attrName>
                                        </p:attrNameLst>
                                      </p:cBhvr>
                                      <p:to>
                                        <p:strVal val="visible"/>
                                      </p:to>
                                    </p:set>
                                    <p:anim calcmode="lin" valueType="num">
                                      <p:cBhvr additive="base">
                                        <p:cTn id="45" dur="500" fill="hold"/>
                                        <p:tgtEl>
                                          <p:spTgt spid="28675">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2867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err="1" smtClean="0"/>
              <a:t>Algoritmi</a:t>
            </a:r>
            <a:endParaRPr lang="en-GB" dirty="0" smtClean="0"/>
          </a:p>
        </p:txBody>
      </p:sp>
      <p:sp>
        <p:nvSpPr>
          <p:cNvPr id="72707" name="Rectangle 3"/>
          <p:cNvSpPr>
            <a:spLocks noGrp="1" noChangeArrowheads="1"/>
          </p:cNvSpPr>
          <p:nvPr>
            <p:ph idx="1"/>
          </p:nvPr>
        </p:nvSpPr>
        <p:spPr>
          <a:xfrm>
            <a:off x="107504" y="1341438"/>
            <a:ext cx="8856984" cy="5038725"/>
          </a:xfrm>
        </p:spPr>
        <p:txBody>
          <a:bodyPr/>
          <a:lstStyle/>
          <a:p>
            <a:pPr>
              <a:lnSpc>
                <a:spcPct val="90000"/>
              </a:lnSpc>
            </a:pPr>
            <a:r>
              <a:rPr lang="sl-SI" sz="2800" dirty="0" smtClean="0"/>
              <a:t>Prvi algoritem: Čeh </a:t>
            </a:r>
            <a:r>
              <a:rPr lang="en-US" sz="2800" dirty="0" err="1" smtClean="0">
                <a:hlinkClick r:id="rId3" tooltip="Otakar BorÅ¯vka"/>
              </a:rPr>
              <a:t>Otakar</a:t>
            </a:r>
            <a:r>
              <a:rPr lang="en-US" sz="2800" dirty="0" smtClean="0">
                <a:hlinkClick r:id="rId3" tooltip="Otakar BorÅ¯vka"/>
              </a:rPr>
              <a:t> </a:t>
            </a:r>
            <a:r>
              <a:rPr lang="en-US" sz="2800" dirty="0" err="1" smtClean="0">
                <a:hlinkClick r:id="rId3" tooltip="Otakar BorÅ¯vka"/>
              </a:rPr>
              <a:t>Borůvka</a:t>
            </a:r>
            <a:r>
              <a:rPr lang="sl-SI" sz="2800" dirty="0" smtClean="0"/>
              <a:t>, </a:t>
            </a:r>
            <a:r>
              <a:rPr lang="en-US" sz="2800" dirty="0" smtClean="0"/>
              <a:t>1926. </a:t>
            </a:r>
            <a:r>
              <a:rPr lang="sl-SI" sz="2800" dirty="0" smtClean="0"/>
              <a:t>Načrt češkega el-omrežja</a:t>
            </a:r>
            <a:r>
              <a:rPr lang="en-US" sz="2800" dirty="0" smtClean="0"/>
              <a:t>.</a:t>
            </a:r>
            <a:endParaRPr lang="sl-SI" sz="2800" dirty="0" smtClean="0"/>
          </a:p>
          <a:p>
            <a:pPr lvl="1"/>
            <a:r>
              <a:rPr lang="sl-SI" sz="1600" dirty="0" err="1" smtClean="0">
                <a:sym typeface="Symbol" pitchFamily="18" charset="2"/>
              </a:rPr>
              <a:t>Borůvka</a:t>
            </a:r>
            <a:r>
              <a:rPr lang="sl-SI" sz="1600" dirty="0" smtClean="0">
                <a:sym typeface="Symbol" pitchFamily="18" charset="2"/>
              </a:rPr>
              <a:t>/Choquet/</a:t>
            </a:r>
            <a:r>
              <a:rPr lang="sl-SI" sz="1600" dirty="0" err="1" smtClean="0">
                <a:sym typeface="Symbol" pitchFamily="18" charset="2"/>
              </a:rPr>
              <a:t>Florek</a:t>
            </a:r>
            <a:r>
              <a:rPr lang="sl-SI" sz="1600" dirty="0" smtClean="0">
                <a:sym typeface="Symbol" pitchFamily="18" charset="2"/>
              </a:rPr>
              <a:t>-</a:t>
            </a:r>
            <a:r>
              <a:rPr lang="sl-SI" sz="1600" dirty="0" err="1" smtClean="0">
                <a:sym typeface="Symbol" pitchFamily="18" charset="2"/>
              </a:rPr>
              <a:t>Łukaziewicz</a:t>
            </a:r>
            <a:r>
              <a:rPr lang="sl-SI" sz="1600" dirty="0" smtClean="0">
                <a:sym typeface="Symbol" pitchFamily="18" charset="2"/>
              </a:rPr>
              <a:t>-</a:t>
            </a:r>
            <a:r>
              <a:rPr lang="sl-SI" sz="1600" dirty="0" err="1" smtClean="0">
                <a:sym typeface="Symbol" pitchFamily="18" charset="2"/>
              </a:rPr>
              <a:t>Perkal</a:t>
            </a:r>
            <a:r>
              <a:rPr lang="sl-SI" sz="1600" dirty="0" smtClean="0">
                <a:sym typeface="Symbol" pitchFamily="18" charset="2"/>
              </a:rPr>
              <a:t>-Steinhaus-Zubrzycki/ Prim/</a:t>
            </a:r>
            <a:r>
              <a:rPr lang="sl-SI" sz="1600" dirty="0" err="1" smtClean="0">
                <a:sym typeface="Symbol" pitchFamily="18" charset="2"/>
              </a:rPr>
              <a:t>Sollin</a:t>
            </a:r>
            <a:endParaRPr lang="sl-SI" sz="1600" dirty="0" smtClean="0">
              <a:sym typeface="Symbol" pitchFamily="18" charset="2"/>
            </a:endParaRPr>
          </a:p>
          <a:p>
            <a:r>
              <a:rPr lang="sl-SI" sz="2000" dirty="0" smtClean="0">
                <a:sym typeface="Symbol" pitchFamily="18" charset="2"/>
                <a:hlinkClick r:id="rId4"/>
              </a:rPr>
              <a:t>Primov </a:t>
            </a:r>
            <a:r>
              <a:rPr lang="sl-SI" sz="2000" dirty="0">
                <a:sym typeface="Symbol" pitchFamily="18" charset="2"/>
                <a:hlinkClick r:id="rId4"/>
              </a:rPr>
              <a:t>algoritem </a:t>
            </a:r>
            <a:r>
              <a:rPr lang="sl-SI" sz="2000" dirty="0">
                <a:sym typeface="Symbol" pitchFamily="18" charset="2"/>
              </a:rPr>
              <a:t>(1957)</a:t>
            </a:r>
          </a:p>
          <a:p>
            <a:pPr lvl="1"/>
            <a:r>
              <a:rPr lang="sl-SI" sz="1600" dirty="0">
                <a:sym typeface="Symbol" pitchFamily="18" charset="2"/>
                <a:hlinkClick r:id="rId5"/>
              </a:rPr>
              <a:t>Jarnik 1930</a:t>
            </a:r>
            <a:endParaRPr lang="sl-SI" sz="1600" dirty="0">
              <a:sym typeface="Symbol" pitchFamily="18" charset="2"/>
            </a:endParaRPr>
          </a:p>
          <a:p>
            <a:pPr lvl="1"/>
            <a:r>
              <a:rPr lang="en-US" sz="1600" dirty="0" err="1" smtClean="0">
                <a:sym typeface="Symbol" pitchFamily="18" charset="2"/>
              </a:rPr>
              <a:t>Kruskal</a:t>
            </a:r>
            <a:r>
              <a:rPr lang="en-US" sz="1600" dirty="0" smtClean="0">
                <a:sym typeface="Symbol" pitchFamily="18" charset="2"/>
              </a:rPr>
              <a:t> 1956</a:t>
            </a:r>
            <a:r>
              <a:rPr lang="en-US" sz="1600" dirty="0">
                <a:sym typeface="Symbol" pitchFamily="18" charset="2"/>
              </a:rPr>
              <a:t>, </a:t>
            </a:r>
            <a:r>
              <a:rPr lang="en-US" sz="1600" dirty="0" smtClean="0">
                <a:sym typeface="Symbol" pitchFamily="18" charset="2"/>
              </a:rPr>
              <a:t>Prim 1957, </a:t>
            </a:r>
            <a:r>
              <a:rPr lang="en-US" sz="1600" dirty="0" err="1" smtClean="0">
                <a:sym typeface="Symbol" pitchFamily="18" charset="2"/>
              </a:rPr>
              <a:t>Loberman</a:t>
            </a:r>
            <a:r>
              <a:rPr lang="en-US" sz="1600" dirty="0" smtClean="0">
                <a:sym typeface="Symbol" pitchFamily="18" charset="2"/>
              </a:rPr>
              <a:t> in Weinberger 1957</a:t>
            </a:r>
          </a:p>
          <a:p>
            <a:pPr lvl="1"/>
            <a:r>
              <a:rPr lang="sl-SI" sz="1600" dirty="0" smtClean="0">
                <a:sym typeface="Symbol" pitchFamily="18" charset="2"/>
              </a:rPr>
              <a:t>Dijkstra 195</a:t>
            </a:r>
            <a:r>
              <a:rPr lang="en-US" sz="1600" dirty="0" smtClean="0">
                <a:sym typeface="Symbol" pitchFamily="18" charset="2"/>
              </a:rPr>
              <a:t>8</a:t>
            </a:r>
            <a:r>
              <a:rPr lang="sl-SI" sz="1600" dirty="0" smtClean="0">
                <a:sym typeface="Symbol" pitchFamily="18" charset="2"/>
              </a:rPr>
              <a:t> </a:t>
            </a:r>
            <a:r>
              <a:rPr lang="sl-SI" sz="1600" dirty="0">
                <a:sym typeface="Symbol" pitchFamily="18" charset="2"/>
              </a:rPr>
              <a:t>(SSSP - </a:t>
            </a:r>
            <a:r>
              <a:rPr lang="sl-SI" sz="1600" dirty="0" err="1">
                <a:sym typeface="Symbol" pitchFamily="18" charset="2"/>
              </a:rPr>
              <a:t>odkr.1956/obj.1959</a:t>
            </a:r>
            <a:r>
              <a:rPr lang="sl-SI" sz="1600" dirty="0" smtClean="0">
                <a:sym typeface="Symbol" pitchFamily="18" charset="2"/>
              </a:rPr>
              <a:t>)</a:t>
            </a:r>
            <a:endParaRPr lang="en-US" sz="1600" dirty="0" smtClean="0">
              <a:sym typeface="Symbol" pitchFamily="18" charset="2"/>
            </a:endParaRPr>
          </a:p>
          <a:p>
            <a:r>
              <a:rPr lang="sl-SI" sz="2000" dirty="0" smtClean="0">
                <a:sym typeface="Symbol" pitchFamily="18" charset="2"/>
                <a:hlinkClick r:id="rId6"/>
              </a:rPr>
              <a:t>Kruskalov </a:t>
            </a:r>
            <a:r>
              <a:rPr lang="sl-SI" sz="2000" dirty="0">
                <a:sym typeface="Symbol" pitchFamily="18" charset="2"/>
                <a:hlinkClick r:id="rId6"/>
              </a:rPr>
              <a:t>algoritem </a:t>
            </a:r>
            <a:r>
              <a:rPr lang="sl-SI" sz="2000" dirty="0">
                <a:sym typeface="Symbol" pitchFamily="18" charset="2"/>
              </a:rPr>
              <a:t>(1956</a:t>
            </a:r>
            <a:r>
              <a:rPr lang="sl-SI" sz="2000" dirty="0" smtClean="0">
                <a:sym typeface="Symbol" pitchFamily="18" charset="2"/>
              </a:rPr>
              <a:t>)</a:t>
            </a:r>
            <a:endParaRPr lang="en-US" sz="2000" dirty="0" smtClean="0">
              <a:sym typeface="Symbol" pitchFamily="18" charset="2"/>
            </a:endParaRPr>
          </a:p>
          <a:p>
            <a:pPr lvl="1"/>
            <a:r>
              <a:rPr lang="en-US" sz="1600" dirty="0" err="1">
                <a:sym typeface="Symbol" pitchFamily="18" charset="2"/>
              </a:rPr>
              <a:t>Loberman</a:t>
            </a:r>
            <a:r>
              <a:rPr lang="en-US" sz="1600" dirty="0">
                <a:sym typeface="Symbol" pitchFamily="18" charset="2"/>
              </a:rPr>
              <a:t> in Weinberger </a:t>
            </a:r>
            <a:r>
              <a:rPr lang="en-US" sz="1600" dirty="0" smtClean="0">
                <a:sym typeface="Symbol" pitchFamily="18" charset="2"/>
              </a:rPr>
              <a:t>1957</a:t>
            </a:r>
            <a:endParaRPr lang="sl-SI" sz="1600" dirty="0">
              <a:sym typeface="Symbol" pitchFamily="18" charset="2"/>
            </a:endParaRPr>
          </a:p>
          <a:p>
            <a:pPr>
              <a:lnSpc>
                <a:spcPct val="90000"/>
              </a:lnSpc>
            </a:pPr>
            <a:r>
              <a:rPr lang="en-US" sz="2800" dirty="0" smtClean="0"/>
              <a:t>Erickson </a:t>
            </a:r>
          </a:p>
          <a:p>
            <a:pPr lvl="1">
              <a:lnSpc>
                <a:spcPct val="90000"/>
              </a:lnSpc>
            </a:pPr>
            <a:r>
              <a:rPr lang="en-US" sz="2400" dirty="0" smtClean="0"/>
              <a:t>str. 261 (</a:t>
            </a:r>
            <a:r>
              <a:rPr lang="en-US" sz="2400" dirty="0" err="1" smtClean="0"/>
              <a:t>razdelek</a:t>
            </a:r>
            <a:r>
              <a:rPr lang="en-US" sz="2400" dirty="0" smtClean="0"/>
              <a:t> 7.3)</a:t>
            </a:r>
          </a:p>
          <a:p>
            <a:pPr lvl="1">
              <a:lnSpc>
                <a:spcPct val="90000"/>
              </a:lnSpc>
            </a:pPr>
            <a:r>
              <a:rPr lang="en-US" sz="2400" dirty="0" smtClean="0"/>
              <a:t>str. 263 (</a:t>
            </a:r>
            <a:r>
              <a:rPr lang="en-US" sz="2400" dirty="0" err="1" smtClean="0"/>
              <a:t>razdelek</a:t>
            </a:r>
            <a:r>
              <a:rPr lang="en-US" sz="2400" dirty="0" smtClean="0"/>
              <a:t> 7.4)</a:t>
            </a:r>
          </a:p>
          <a:p>
            <a:pPr>
              <a:lnSpc>
                <a:spcPct val="90000"/>
              </a:lnSpc>
            </a:pPr>
            <a:r>
              <a:rPr lang="sl-SI" sz="2800" dirty="0" smtClean="0"/>
              <a:t>Najhitrejši (meni) znani: </a:t>
            </a:r>
            <a:r>
              <a:rPr lang="sl-SI" sz="2800" dirty="0" err="1" smtClean="0">
                <a:hlinkClick r:id="rId7"/>
              </a:rPr>
              <a:t>Chazell</a:t>
            </a:r>
            <a:r>
              <a:rPr lang="sl-SI" sz="2800" dirty="0" smtClean="0">
                <a:hlinkClick r:id="rId7"/>
              </a:rPr>
              <a:t>, 1999</a:t>
            </a:r>
            <a:endParaRPr lang="en-US" sz="2800" dirty="0" smtClean="0"/>
          </a:p>
        </p:txBody>
      </p:sp>
      <p:sp>
        <p:nvSpPr>
          <p:cNvPr id="30724" name="Date Placeholder 3"/>
          <p:cNvSpPr>
            <a:spLocks noGrp="1"/>
          </p:cNvSpPr>
          <p:nvPr>
            <p:ph type="dt" sz="quarter" idx="10"/>
          </p:nvPr>
        </p:nvSpPr>
        <p:spPr>
          <a:noFill/>
        </p:spPr>
        <p:txBody>
          <a:bodyPr/>
          <a:lstStyle/>
          <a:p>
            <a:r>
              <a:rPr lang="sl-SI" smtClean="0"/>
              <a:t>Matija Lokar, FMF</a:t>
            </a:r>
            <a:endParaRPr lang="sl-SI"/>
          </a:p>
        </p:txBody>
      </p:sp>
      <p:sp>
        <p:nvSpPr>
          <p:cNvPr id="30725"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anim calcmode="lin" valueType="num">
                                      <p:cBhvr additive="base">
                                        <p:cTn id="11"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27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 calcmode="lin" valueType="num">
                                      <p:cBhvr additive="base">
                                        <p:cTn id="17" dur="500" fill="hold"/>
                                        <p:tgtEl>
                                          <p:spTgt spid="7270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270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72707">
                                            <p:txEl>
                                              <p:pRg st="3" end="3"/>
                                            </p:txEl>
                                          </p:spTgt>
                                        </p:tgtEl>
                                        <p:attrNameLst>
                                          <p:attrName>style.visibility</p:attrName>
                                        </p:attrNameLst>
                                      </p:cBhvr>
                                      <p:to>
                                        <p:strVal val="visible"/>
                                      </p:to>
                                    </p:set>
                                    <p:anim calcmode="lin" valueType="num">
                                      <p:cBhvr additive="base">
                                        <p:cTn id="21" dur="500" fill="hold"/>
                                        <p:tgtEl>
                                          <p:spTgt spid="7270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2707">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2707">
                                            <p:txEl>
                                              <p:pRg st="4" end="4"/>
                                            </p:txEl>
                                          </p:spTgt>
                                        </p:tgtEl>
                                        <p:attrNameLst>
                                          <p:attrName>style.visibility</p:attrName>
                                        </p:attrNameLst>
                                      </p:cBhvr>
                                      <p:to>
                                        <p:strVal val="visible"/>
                                      </p:to>
                                    </p:set>
                                    <p:anim calcmode="lin" valueType="num">
                                      <p:cBhvr additive="base">
                                        <p:cTn id="25" dur="500" fill="hold"/>
                                        <p:tgtEl>
                                          <p:spTgt spid="7270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2707">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72707">
                                            <p:txEl>
                                              <p:pRg st="5" end="5"/>
                                            </p:txEl>
                                          </p:spTgt>
                                        </p:tgtEl>
                                        <p:attrNameLst>
                                          <p:attrName>style.visibility</p:attrName>
                                        </p:attrNameLst>
                                      </p:cBhvr>
                                      <p:to>
                                        <p:strVal val="visible"/>
                                      </p:to>
                                    </p:set>
                                    <p:anim calcmode="lin" valueType="num">
                                      <p:cBhvr additive="base">
                                        <p:cTn id="29" dur="500" fill="hold"/>
                                        <p:tgtEl>
                                          <p:spTgt spid="72707">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27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72707">
                                            <p:txEl>
                                              <p:pRg st="6" end="6"/>
                                            </p:txEl>
                                          </p:spTgt>
                                        </p:tgtEl>
                                        <p:attrNameLst>
                                          <p:attrName>style.visibility</p:attrName>
                                        </p:attrNameLst>
                                      </p:cBhvr>
                                      <p:to>
                                        <p:strVal val="visible"/>
                                      </p:to>
                                    </p:set>
                                    <p:anim calcmode="lin" valueType="num">
                                      <p:cBhvr additive="base">
                                        <p:cTn id="35" dur="500" fill="hold"/>
                                        <p:tgtEl>
                                          <p:spTgt spid="72707">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2707">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2707">
                                            <p:txEl>
                                              <p:pRg st="7" end="7"/>
                                            </p:txEl>
                                          </p:spTgt>
                                        </p:tgtEl>
                                        <p:attrNameLst>
                                          <p:attrName>style.visibility</p:attrName>
                                        </p:attrNameLst>
                                      </p:cBhvr>
                                      <p:to>
                                        <p:strVal val="visible"/>
                                      </p:to>
                                    </p:set>
                                    <p:anim calcmode="lin" valueType="num">
                                      <p:cBhvr additive="base">
                                        <p:cTn id="39" dur="500" fill="hold"/>
                                        <p:tgtEl>
                                          <p:spTgt spid="72707">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2707">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72707">
                                            <p:txEl>
                                              <p:pRg st="8" end="8"/>
                                            </p:txEl>
                                          </p:spTgt>
                                        </p:tgtEl>
                                        <p:attrNameLst>
                                          <p:attrName>style.visibility</p:attrName>
                                        </p:attrNameLst>
                                      </p:cBhvr>
                                      <p:to>
                                        <p:strVal val="visible"/>
                                      </p:to>
                                    </p:set>
                                    <p:anim calcmode="lin" valueType="num">
                                      <p:cBhvr additive="base">
                                        <p:cTn id="45" dur="500" fill="hold"/>
                                        <p:tgtEl>
                                          <p:spTgt spid="72707">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72707">
                                            <p:txEl>
                                              <p:pRg st="8" end="8"/>
                                            </p:txEl>
                                          </p:spTgt>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72707">
                                            <p:txEl>
                                              <p:pRg st="9" end="9"/>
                                            </p:txEl>
                                          </p:spTgt>
                                        </p:tgtEl>
                                        <p:attrNameLst>
                                          <p:attrName>style.visibility</p:attrName>
                                        </p:attrNameLst>
                                      </p:cBhvr>
                                      <p:to>
                                        <p:strVal val="visible"/>
                                      </p:to>
                                    </p:set>
                                    <p:anim calcmode="lin" valueType="num">
                                      <p:cBhvr additive="base">
                                        <p:cTn id="49" dur="500" fill="hold"/>
                                        <p:tgtEl>
                                          <p:spTgt spid="72707">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2707">
                                            <p:txEl>
                                              <p:pRg st="9" end="9"/>
                                            </p:txEl>
                                          </p:spTgt>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72707">
                                            <p:txEl>
                                              <p:pRg st="10" end="10"/>
                                            </p:txEl>
                                          </p:spTgt>
                                        </p:tgtEl>
                                        <p:attrNameLst>
                                          <p:attrName>style.visibility</p:attrName>
                                        </p:attrNameLst>
                                      </p:cBhvr>
                                      <p:to>
                                        <p:strVal val="visible"/>
                                      </p:to>
                                    </p:set>
                                    <p:anim calcmode="lin" valueType="num">
                                      <p:cBhvr additive="base">
                                        <p:cTn id="53" dur="500" fill="hold"/>
                                        <p:tgtEl>
                                          <p:spTgt spid="72707">
                                            <p:txEl>
                                              <p:pRg st="10" end="1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270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72707">
                                            <p:txEl>
                                              <p:pRg st="11" end="11"/>
                                            </p:txEl>
                                          </p:spTgt>
                                        </p:tgtEl>
                                        <p:attrNameLst>
                                          <p:attrName>style.visibility</p:attrName>
                                        </p:attrNameLst>
                                      </p:cBhvr>
                                      <p:to>
                                        <p:strVal val="visible"/>
                                      </p:to>
                                    </p:set>
                                    <p:anim calcmode="lin" valueType="num">
                                      <p:cBhvr additive="base">
                                        <p:cTn id="59" dur="500" fill="hold"/>
                                        <p:tgtEl>
                                          <p:spTgt spid="72707">
                                            <p:txEl>
                                              <p:pRg st="11" end="11"/>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72707">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Boruvka</a:t>
            </a:r>
            <a:endParaRPr lang="sl-SI" dirty="0"/>
          </a:p>
        </p:txBody>
      </p:sp>
      <p:sp>
        <p:nvSpPr>
          <p:cNvPr id="3" name="Content Placeholder 2"/>
          <p:cNvSpPr>
            <a:spLocks noGrp="1"/>
          </p:cNvSpPr>
          <p:nvPr>
            <p:ph idx="1"/>
          </p:nvPr>
        </p:nvSpPr>
        <p:spPr/>
        <p:txBody>
          <a:bodyPr/>
          <a:lstStyle/>
          <a:p>
            <a:r>
              <a:rPr lang="en-US" b="1" dirty="0" smtClean="0"/>
              <a:t>Varna </a:t>
            </a:r>
            <a:r>
              <a:rPr lang="en-US" b="1" dirty="0" err="1" smtClean="0"/>
              <a:t>povezava</a:t>
            </a:r>
            <a:r>
              <a:rPr lang="en-US" dirty="0" smtClean="0"/>
              <a:t>:</a:t>
            </a:r>
          </a:p>
          <a:p>
            <a:pPr lvl="1"/>
            <a:r>
              <a:rPr lang="en-US" dirty="0" err="1" smtClean="0"/>
              <a:t>Najcenejša</a:t>
            </a:r>
            <a:r>
              <a:rPr lang="en-US" dirty="0" smtClean="0"/>
              <a:t> </a:t>
            </a:r>
            <a:r>
              <a:rPr lang="en-US" dirty="0" err="1" smtClean="0"/>
              <a:t>povezava</a:t>
            </a:r>
            <a:r>
              <a:rPr lang="en-US" dirty="0" smtClean="0"/>
              <a:t> med </a:t>
            </a:r>
            <a:r>
              <a:rPr lang="en-US" dirty="0" err="1" smtClean="0"/>
              <a:t>vozliščem</a:t>
            </a:r>
            <a:r>
              <a:rPr lang="en-US" dirty="0" smtClean="0"/>
              <a:t> in </a:t>
            </a:r>
            <a:r>
              <a:rPr lang="en-US" dirty="0" err="1" smtClean="0"/>
              <a:t>drugim</a:t>
            </a:r>
            <a:r>
              <a:rPr lang="en-US" dirty="0" smtClean="0"/>
              <a:t> </a:t>
            </a:r>
            <a:r>
              <a:rPr lang="en-US" dirty="0" err="1" smtClean="0"/>
              <a:t>vozliščem</a:t>
            </a:r>
            <a:r>
              <a:rPr lang="en-US" dirty="0" smtClean="0"/>
              <a:t>, </a:t>
            </a:r>
            <a:r>
              <a:rPr lang="en-US" dirty="0" err="1" smtClean="0"/>
              <a:t>ki</a:t>
            </a:r>
            <a:r>
              <a:rPr lang="en-US" dirty="0" smtClean="0"/>
              <a:t> </a:t>
            </a:r>
            <a:r>
              <a:rPr lang="en-US" dirty="0" err="1" smtClean="0"/>
              <a:t>ni</a:t>
            </a:r>
            <a:r>
              <a:rPr lang="en-US" dirty="0" smtClean="0"/>
              <a:t> v </a:t>
            </a:r>
            <a:r>
              <a:rPr lang="en-US" dirty="0" err="1" smtClean="0"/>
              <a:t>isti</a:t>
            </a:r>
            <a:r>
              <a:rPr lang="en-US" dirty="0" smtClean="0"/>
              <a:t> </a:t>
            </a:r>
            <a:r>
              <a:rPr lang="en-US" dirty="0" err="1" smtClean="0"/>
              <a:t>komponenti</a:t>
            </a:r>
            <a:endParaRPr lang="en-US" dirty="0" smtClean="0"/>
          </a:p>
          <a:p>
            <a:r>
              <a:rPr lang="en-US" dirty="0" err="1" smtClean="0"/>
              <a:t>Boruvkin</a:t>
            </a:r>
            <a:r>
              <a:rPr lang="en-US" dirty="0" smtClean="0"/>
              <a:t> </a:t>
            </a:r>
            <a:r>
              <a:rPr lang="en-US" dirty="0" err="1" smtClean="0"/>
              <a:t>alg</a:t>
            </a:r>
            <a:r>
              <a:rPr lang="en-US" dirty="0" smtClean="0"/>
              <a:t>: </a:t>
            </a:r>
          </a:p>
          <a:p>
            <a:pPr lvl="1"/>
            <a:r>
              <a:rPr lang="en-US" dirty="0" smtClean="0"/>
              <a:t>Na </a:t>
            </a:r>
            <a:r>
              <a:rPr lang="en-US" dirty="0" err="1" smtClean="0"/>
              <a:t>začetku</a:t>
            </a:r>
            <a:r>
              <a:rPr lang="en-US" dirty="0" smtClean="0"/>
              <a:t>: </a:t>
            </a:r>
            <a:r>
              <a:rPr lang="en-US" dirty="0" err="1" smtClean="0"/>
              <a:t>vsako</a:t>
            </a:r>
            <a:r>
              <a:rPr lang="en-US" dirty="0" smtClean="0"/>
              <a:t> </a:t>
            </a:r>
            <a:r>
              <a:rPr lang="en-US" dirty="0" err="1" smtClean="0"/>
              <a:t>vozlišče</a:t>
            </a:r>
            <a:r>
              <a:rPr lang="en-US" dirty="0" smtClean="0"/>
              <a:t> </a:t>
            </a:r>
            <a:r>
              <a:rPr lang="en-US" dirty="0" err="1" smtClean="0"/>
              <a:t>svoja</a:t>
            </a:r>
            <a:r>
              <a:rPr lang="en-US" dirty="0" smtClean="0"/>
              <a:t> </a:t>
            </a:r>
            <a:r>
              <a:rPr lang="en-US" dirty="0" err="1" smtClean="0"/>
              <a:t>komponenta</a:t>
            </a:r>
            <a:r>
              <a:rPr lang="en-US" dirty="0" smtClean="0"/>
              <a:t> (</a:t>
            </a:r>
            <a:r>
              <a:rPr lang="en-US" dirty="0" err="1" smtClean="0"/>
              <a:t>kot</a:t>
            </a:r>
            <a:r>
              <a:rPr lang="en-US" dirty="0" smtClean="0"/>
              <a:t> </a:t>
            </a:r>
            <a:r>
              <a:rPr lang="en-US" dirty="0" err="1" smtClean="0"/>
              <a:t>pri</a:t>
            </a:r>
            <a:r>
              <a:rPr lang="en-US" dirty="0" smtClean="0"/>
              <a:t> </a:t>
            </a:r>
            <a:r>
              <a:rPr lang="en-US" dirty="0" err="1"/>
              <a:t>K</a:t>
            </a:r>
            <a:r>
              <a:rPr lang="en-US" dirty="0" err="1" smtClean="0"/>
              <a:t>ruskalu</a:t>
            </a:r>
            <a:r>
              <a:rPr lang="en-US" dirty="0" smtClean="0"/>
              <a:t>)</a:t>
            </a:r>
          </a:p>
          <a:p>
            <a:pPr lvl="1"/>
            <a:r>
              <a:rPr lang="en-US" dirty="0" err="1" smtClean="0"/>
              <a:t>Ponavljamo</a:t>
            </a:r>
            <a:r>
              <a:rPr lang="en-US" dirty="0" smtClean="0"/>
              <a:t>:</a:t>
            </a:r>
          </a:p>
          <a:p>
            <a:pPr lvl="2"/>
            <a:r>
              <a:rPr lang="en-US" dirty="0" err="1" smtClean="0"/>
              <a:t>Za</a:t>
            </a:r>
            <a:r>
              <a:rPr lang="en-US" dirty="0" smtClean="0"/>
              <a:t> </a:t>
            </a:r>
            <a:r>
              <a:rPr lang="en-US" dirty="0" err="1" smtClean="0"/>
              <a:t>vsako</a:t>
            </a:r>
            <a:r>
              <a:rPr lang="en-US" dirty="0" smtClean="0"/>
              <a:t> </a:t>
            </a:r>
            <a:r>
              <a:rPr lang="en-US" dirty="0" err="1" smtClean="0"/>
              <a:t>vozlišče</a:t>
            </a:r>
            <a:r>
              <a:rPr lang="en-US" dirty="0" smtClean="0"/>
              <a:t> </a:t>
            </a:r>
            <a:r>
              <a:rPr lang="en-US" dirty="0" err="1" smtClean="0"/>
              <a:t>dodamo</a:t>
            </a:r>
            <a:r>
              <a:rPr lang="en-US" dirty="0" smtClean="0"/>
              <a:t> "</a:t>
            </a:r>
            <a:r>
              <a:rPr lang="en-US" dirty="0" err="1" smtClean="0"/>
              <a:t>varno</a:t>
            </a:r>
            <a:r>
              <a:rPr lang="en-US" dirty="0" smtClean="0"/>
              <a:t> </a:t>
            </a:r>
            <a:r>
              <a:rPr lang="en-US" dirty="0" err="1" smtClean="0"/>
              <a:t>povezavo</a:t>
            </a:r>
            <a:r>
              <a:rPr lang="en-US" dirty="0" smtClean="0"/>
              <a:t>" in s tem </a:t>
            </a:r>
            <a:r>
              <a:rPr lang="en-US" dirty="0" err="1" smtClean="0"/>
              <a:t>združujemo</a:t>
            </a:r>
            <a:r>
              <a:rPr lang="en-US" dirty="0" smtClean="0"/>
              <a:t> </a:t>
            </a:r>
            <a:r>
              <a:rPr lang="en-US" dirty="0" err="1" smtClean="0"/>
              <a:t>komponente</a:t>
            </a:r>
            <a:endParaRPr lang="en-US" dirty="0" smtClean="0"/>
          </a:p>
          <a:p>
            <a:r>
              <a:rPr lang="en-US" dirty="0" err="1" smtClean="0"/>
              <a:t>Tudi</a:t>
            </a:r>
            <a:r>
              <a:rPr lang="en-US" dirty="0" smtClean="0"/>
              <a:t> </a:t>
            </a:r>
            <a:r>
              <a:rPr lang="en-US" dirty="0" err="1" smtClean="0"/>
              <a:t>Primov</a:t>
            </a:r>
            <a:r>
              <a:rPr lang="en-US" dirty="0" smtClean="0"/>
              <a:t> in </a:t>
            </a:r>
            <a:r>
              <a:rPr lang="en-US" dirty="0" err="1" smtClean="0"/>
              <a:t>Kruskalov</a:t>
            </a:r>
            <a:r>
              <a:rPr lang="en-US" dirty="0" smtClean="0"/>
              <a:t> alg. </a:t>
            </a:r>
            <a:r>
              <a:rPr lang="en-US" dirty="0" err="1" smtClean="0"/>
              <a:t>Lahko</a:t>
            </a:r>
            <a:r>
              <a:rPr lang="en-US" dirty="0" smtClean="0"/>
              <a:t> </a:t>
            </a:r>
            <a:r>
              <a:rPr lang="en-US" dirty="0" err="1" smtClean="0"/>
              <a:t>opišemo</a:t>
            </a:r>
            <a:r>
              <a:rPr lang="en-US" dirty="0" smtClean="0"/>
              <a:t> </a:t>
            </a:r>
            <a:r>
              <a:rPr lang="en-US" dirty="0" err="1" smtClean="0"/>
              <a:t>na</a:t>
            </a:r>
            <a:r>
              <a:rPr lang="en-US" dirty="0" smtClean="0"/>
              <a:t> ta </a:t>
            </a:r>
            <a:r>
              <a:rPr lang="en-US" dirty="0" err="1" smtClean="0"/>
              <a:t>način</a:t>
            </a:r>
            <a:endParaRPr lang="sl-SI" dirty="0"/>
          </a:p>
        </p:txBody>
      </p:sp>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spTree>
    <p:extLst>
      <p:ext uri="{BB962C8B-B14F-4D97-AF65-F5344CB8AC3E}">
        <p14:creationId xmlns:p14="http://schemas.microsoft.com/office/powerpoint/2010/main" val="29221338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sl-SI" dirty="0" smtClean="0"/>
              <a:t>Prikaz</a:t>
            </a:r>
            <a:r>
              <a:rPr lang="en-US" dirty="0" smtClean="0"/>
              <a:t> </a:t>
            </a:r>
            <a:r>
              <a:rPr lang="en-US" dirty="0" err="1" smtClean="0"/>
              <a:t>Boruvka</a:t>
            </a:r>
            <a:r>
              <a:rPr lang="sl-SI" dirty="0" smtClean="0"/>
              <a:t> </a:t>
            </a:r>
            <a:endParaRPr lang="en-GB" dirty="0" smtClean="0"/>
          </a:p>
        </p:txBody>
      </p:sp>
      <p:sp>
        <p:nvSpPr>
          <p:cNvPr id="27651" name="Date Placeholder 3"/>
          <p:cNvSpPr>
            <a:spLocks noGrp="1"/>
          </p:cNvSpPr>
          <p:nvPr>
            <p:ph type="dt" sz="quarter" idx="10"/>
          </p:nvPr>
        </p:nvSpPr>
        <p:spPr>
          <a:noFill/>
        </p:spPr>
        <p:txBody>
          <a:bodyPr/>
          <a:lstStyle/>
          <a:p>
            <a:r>
              <a:rPr lang="sl-SI" smtClean="0"/>
              <a:t>Matija Lokar, FMF</a:t>
            </a:r>
            <a:endParaRPr lang="sl-SI"/>
          </a:p>
        </p:txBody>
      </p:sp>
      <p:sp>
        <p:nvSpPr>
          <p:cNvPr id="27652" name="Footer Placeholder 4"/>
          <p:cNvSpPr>
            <a:spLocks noGrp="1"/>
          </p:cNvSpPr>
          <p:nvPr>
            <p:ph type="ftr" sz="quarter" idx="11"/>
          </p:nvPr>
        </p:nvSpPr>
        <p:spPr>
          <a:noFill/>
        </p:spPr>
        <p:txBody>
          <a:bodyPr/>
          <a:lstStyle/>
          <a:p>
            <a:endParaRPr lang="sl-SI"/>
          </a:p>
        </p:txBody>
      </p:sp>
      <p:pic>
        <p:nvPicPr>
          <p:cNvPr id="39940" name="Picture 4" descr="kr1"/>
          <p:cNvPicPr>
            <a:picLocks noChangeAspect="1" noChangeArrowheads="1"/>
          </p:cNvPicPr>
          <p:nvPr/>
        </p:nvPicPr>
        <p:blipFill>
          <a:blip r:embed="rId3" cstate="print"/>
          <a:srcRect/>
          <a:stretch>
            <a:fillRect/>
          </a:stretch>
        </p:blipFill>
        <p:spPr bwMode="auto">
          <a:xfrm>
            <a:off x="1525463" y="2060848"/>
            <a:ext cx="5486400" cy="3886200"/>
          </a:xfrm>
          <a:prstGeom prst="rect">
            <a:avLst/>
          </a:prstGeom>
          <a:noFill/>
          <a:ln w="9525">
            <a:noFill/>
            <a:miter lim="800000"/>
            <a:headEnd/>
            <a:tailEnd/>
          </a:ln>
        </p:spPr>
      </p:pic>
      <p:cxnSp>
        <p:nvCxnSpPr>
          <p:cNvPr id="3" name="Straight Connector 2"/>
          <p:cNvCxnSpPr/>
          <p:nvPr/>
        </p:nvCxnSpPr>
        <p:spPr bwMode="auto">
          <a:xfrm flipH="1">
            <a:off x="4139952" y="2420888"/>
            <a:ext cx="72008" cy="0"/>
          </a:xfrm>
          <a:prstGeom prst="line">
            <a:avLst/>
          </a:prstGeom>
          <a:ln w="57150">
            <a:solidFill>
              <a:schemeClr val="tx1"/>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bwMode="auto">
          <a:xfrm>
            <a:off x="2123728" y="2492896"/>
            <a:ext cx="1872208" cy="0"/>
          </a:xfrm>
          <a:prstGeom prst="line">
            <a:avLst/>
          </a:prstGeom>
          <a:ln w="57150">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51177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99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p:txBody>
          <a:bodyPr/>
          <a:lstStyle/>
          <a:p>
            <a:r>
              <a:rPr lang="sl-SI" smtClean="0"/>
              <a:t>Tramvaj</a:t>
            </a:r>
            <a:endParaRPr lang="en-GB" dirty="0"/>
          </a:p>
        </p:txBody>
      </p:sp>
      <p:sp>
        <p:nvSpPr>
          <p:cNvPr id="10242" name="Rectangle 2"/>
          <p:cNvSpPr>
            <a:spLocks noGrp="1" noChangeArrowheads="1"/>
          </p:cNvSpPr>
          <p:nvPr>
            <p:ph idx="1"/>
          </p:nvPr>
        </p:nvSpPr>
        <p:spPr/>
        <p:txBody>
          <a:bodyPr/>
          <a:lstStyle/>
          <a:p>
            <a:r>
              <a:rPr lang="sl-SI" sz="2400" dirty="0" smtClean="0"/>
              <a:t>V Ljubljani bodo spet uvedli tramvaj</a:t>
            </a:r>
          </a:p>
          <a:p>
            <a:r>
              <a:rPr lang="sl-SI" sz="2400" dirty="0" smtClean="0"/>
              <a:t>"</a:t>
            </a:r>
            <a:r>
              <a:rPr lang="en-GB" sz="2400" dirty="0" err="1" smtClean="0"/>
              <a:t>Vemo</a:t>
            </a:r>
            <a:r>
              <a:rPr lang="sl-SI" sz="2400" dirty="0" smtClean="0"/>
              <a:t>"</a:t>
            </a:r>
            <a:r>
              <a:rPr lang="en-GB" sz="2400" dirty="0" smtClean="0"/>
              <a:t>, </a:t>
            </a:r>
            <a:r>
              <a:rPr lang="en-GB" sz="2400" dirty="0" err="1" smtClean="0"/>
              <a:t>kje</a:t>
            </a:r>
            <a:r>
              <a:rPr lang="en-GB" sz="2400" dirty="0" smtClean="0"/>
              <a:t> </a:t>
            </a:r>
            <a:r>
              <a:rPr lang="en-GB" sz="2400" dirty="0" err="1" smtClean="0"/>
              <a:t>moramo</a:t>
            </a:r>
            <a:r>
              <a:rPr lang="en-GB" sz="2400" dirty="0" smtClean="0"/>
              <a:t> </a:t>
            </a:r>
            <a:r>
              <a:rPr lang="en-GB" sz="2400" dirty="0" err="1" smtClean="0"/>
              <a:t>narediti</a:t>
            </a:r>
            <a:r>
              <a:rPr lang="en-GB" sz="2400" dirty="0" smtClean="0"/>
              <a:t> </a:t>
            </a:r>
            <a:r>
              <a:rPr lang="en-GB" sz="2400" dirty="0" err="1" smtClean="0"/>
              <a:t>postaje</a:t>
            </a:r>
            <a:endParaRPr lang="en-GB" sz="2400" dirty="0" smtClean="0"/>
          </a:p>
          <a:p>
            <a:pPr lvl="1"/>
            <a:r>
              <a:rPr lang="en-GB" sz="2000" dirty="0" err="1" smtClean="0"/>
              <a:t>Vsekakor</a:t>
            </a:r>
            <a:r>
              <a:rPr lang="en-GB" sz="2000" dirty="0" smtClean="0"/>
              <a:t> </a:t>
            </a:r>
            <a:r>
              <a:rPr lang="sl-SI" sz="2000" dirty="0" smtClean="0"/>
              <a:t> </a:t>
            </a:r>
            <a:r>
              <a:rPr lang="en-GB" sz="2000" dirty="0" err="1" smtClean="0"/>
              <a:t>ta</a:t>
            </a:r>
            <a:r>
              <a:rPr lang="sl-SI" sz="2000" dirty="0" smtClean="0"/>
              <a:t>ko</a:t>
            </a:r>
            <a:r>
              <a:rPr lang="en-GB" sz="2000" dirty="0" smtClean="0"/>
              <a:t>, </a:t>
            </a:r>
            <a:r>
              <a:rPr lang="en-GB" sz="2000" dirty="0" err="1" smtClean="0"/>
              <a:t>da</a:t>
            </a:r>
            <a:r>
              <a:rPr lang="en-GB" sz="2000" dirty="0" smtClean="0"/>
              <a:t> </a:t>
            </a:r>
            <a:r>
              <a:rPr lang="en-GB" sz="2000" dirty="0" err="1" smtClean="0"/>
              <a:t>ima</a:t>
            </a:r>
            <a:r>
              <a:rPr lang="sl-SI" sz="2000" dirty="0" smtClean="0"/>
              <a:t>jo vse</a:t>
            </a:r>
            <a:r>
              <a:rPr lang="en-GB" sz="2000" dirty="0" smtClean="0"/>
              <a:t> </a:t>
            </a:r>
            <a:r>
              <a:rPr lang="en-GB" sz="2000" dirty="0" err="1" smtClean="0"/>
              <a:t>pomembn</a:t>
            </a:r>
            <a:r>
              <a:rPr lang="sl-SI" sz="2000" dirty="0" smtClean="0"/>
              <a:t>e</a:t>
            </a:r>
            <a:r>
              <a:rPr lang="en-GB" sz="2000" dirty="0" smtClean="0"/>
              <a:t> </a:t>
            </a:r>
            <a:r>
              <a:rPr lang="en-GB" sz="2000" dirty="0" err="1" smtClean="0"/>
              <a:t>osebnost</a:t>
            </a:r>
            <a:r>
              <a:rPr lang="sl-SI" sz="2000" dirty="0" smtClean="0"/>
              <a:t>i</a:t>
            </a:r>
            <a:r>
              <a:rPr lang="en-GB" sz="2000" dirty="0" smtClean="0"/>
              <a:t> </a:t>
            </a:r>
            <a:r>
              <a:rPr lang="en-GB" sz="2000" dirty="0" err="1" smtClean="0"/>
              <a:t>dovolj</a:t>
            </a:r>
            <a:r>
              <a:rPr lang="en-GB" sz="2000" dirty="0" smtClean="0"/>
              <a:t> </a:t>
            </a:r>
            <a:r>
              <a:rPr lang="en-GB" sz="2000" dirty="0" err="1" smtClean="0"/>
              <a:t>blizu</a:t>
            </a:r>
            <a:r>
              <a:rPr lang="en-GB" sz="2000" dirty="0" smtClean="0"/>
              <a:t> </a:t>
            </a:r>
            <a:r>
              <a:rPr lang="en-GB" sz="2000" dirty="0" err="1" smtClean="0"/>
              <a:t>postaj</a:t>
            </a:r>
            <a:r>
              <a:rPr lang="sl-SI" sz="2000" dirty="0" smtClean="0"/>
              <a:t>e</a:t>
            </a:r>
          </a:p>
          <a:p>
            <a:pPr lvl="1"/>
            <a:r>
              <a:rPr lang="sl-SI" sz="2000" dirty="0" smtClean="0"/>
              <a:t>Politični, ne računalniški problem</a:t>
            </a:r>
            <a:endParaRPr lang="en-GB" sz="2000" dirty="0" smtClean="0"/>
          </a:p>
          <a:p>
            <a:r>
              <a:rPr lang="en-GB" sz="2400" dirty="0" err="1" smtClean="0"/>
              <a:t>Poznamo</a:t>
            </a:r>
            <a:r>
              <a:rPr lang="en-GB" sz="2400" dirty="0" smtClean="0"/>
              <a:t> </a:t>
            </a:r>
            <a:r>
              <a:rPr lang="en-GB" sz="2400" dirty="0" err="1" smtClean="0"/>
              <a:t>stroške</a:t>
            </a:r>
            <a:r>
              <a:rPr lang="en-GB" sz="2400" dirty="0" smtClean="0"/>
              <a:t> </a:t>
            </a:r>
            <a:r>
              <a:rPr lang="en-GB" sz="2400" dirty="0" err="1" smtClean="0"/>
              <a:t>za</a:t>
            </a:r>
            <a:r>
              <a:rPr lang="en-GB" sz="2400" dirty="0" smtClean="0"/>
              <a:t> </a:t>
            </a:r>
            <a:r>
              <a:rPr lang="en-GB" sz="2400" dirty="0" err="1" smtClean="0"/>
              <a:t>neposredno</a:t>
            </a:r>
            <a:r>
              <a:rPr lang="en-GB" sz="2400" dirty="0" smtClean="0"/>
              <a:t> </a:t>
            </a:r>
            <a:r>
              <a:rPr lang="en-GB" sz="2400" dirty="0" err="1" smtClean="0"/>
              <a:t>povezavo</a:t>
            </a:r>
            <a:r>
              <a:rPr lang="en-GB" sz="2400" dirty="0" smtClean="0"/>
              <a:t> </a:t>
            </a:r>
            <a:r>
              <a:rPr lang="en-GB" sz="2400" dirty="0" err="1" smtClean="0"/>
              <a:t>postaje</a:t>
            </a:r>
            <a:r>
              <a:rPr lang="en-GB" sz="2400" dirty="0" smtClean="0"/>
              <a:t> </a:t>
            </a:r>
            <a:r>
              <a:rPr lang="en-GB" sz="2400" dirty="0" err="1" smtClean="0"/>
              <a:t>i</a:t>
            </a:r>
            <a:r>
              <a:rPr lang="en-GB" sz="2400" dirty="0" smtClean="0"/>
              <a:t> in </a:t>
            </a:r>
            <a:r>
              <a:rPr lang="en-GB" sz="2400" dirty="0" err="1" smtClean="0"/>
              <a:t>postaje</a:t>
            </a:r>
            <a:r>
              <a:rPr lang="en-GB" sz="2400" dirty="0" smtClean="0"/>
              <a:t> j.</a:t>
            </a:r>
            <a:endParaRPr lang="sl-SI" sz="2400" dirty="0" smtClean="0"/>
          </a:p>
          <a:p>
            <a:pPr lvl="1"/>
            <a:r>
              <a:rPr lang="sl-SI" sz="2000" dirty="0" smtClean="0"/>
              <a:t>Delo za gradbene inženirje</a:t>
            </a:r>
            <a:endParaRPr lang="en-GB" sz="2000" dirty="0" smtClean="0"/>
          </a:p>
          <a:p>
            <a:r>
              <a:rPr lang="en-GB" sz="2400" dirty="0" err="1" smtClean="0"/>
              <a:t>Kar</a:t>
            </a:r>
            <a:r>
              <a:rPr lang="en-GB" sz="2400" dirty="0" smtClean="0"/>
              <a:t> se </a:t>
            </a:r>
            <a:r>
              <a:rPr lang="en-GB" sz="2400" dirty="0" err="1" smtClean="0"/>
              <a:t>da</a:t>
            </a:r>
            <a:r>
              <a:rPr lang="en-GB" sz="2400" dirty="0" smtClean="0"/>
              <a:t> </a:t>
            </a:r>
            <a:r>
              <a:rPr lang="en-GB" sz="2400" dirty="0" err="1" smtClean="0"/>
              <a:t>poceni</a:t>
            </a:r>
            <a:r>
              <a:rPr lang="en-GB" sz="2400" dirty="0" smtClean="0"/>
              <a:t>!</a:t>
            </a:r>
            <a:endParaRPr lang="sl-SI" sz="2400" dirty="0" smtClean="0"/>
          </a:p>
          <a:p>
            <a:pPr lvl="1"/>
            <a:r>
              <a:rPr lang="sl-SI" sz="2000" dirty="0" smtClean="0"/>
              <a:t>Zahteva plačnika</a:t>
            </a:r>
          </a:p>
          <a:p>
            <a:pPr lvl="1"/>
            <a:r>
              <a:rPr lang="sl-SI" sz="2000" dirty="0" smtClean="0"/>
              <a:t>Kljub temu: </a:t>
            </a:r>
            <a:r>
              <a:rPr lang="en-GB" sz="2000" dirty="0" err="1" smtClean="0"/>
              <a:t>Iz</a:t>
            </a:r>
            <a:r>
              <a:rPr lang="en-GB" sz="2000" dirty="0" smtClean="0"/>
              <a:t> </a:t>
            </a:r>
            <a:r>
              <a:rPr lang="en-GB" sz="2000" dirty="0" err="1" smtClean="0"/>
              <a:t>vsake</a:t>
            </a:r>
            <a:r>
              <a:rPr lang="en-GB" sz="2000" dirty="0" smtClean="0"/>
              <a:t> </a:t>
            </a:r>
            <a:r>
              <a:rPr lang="en-GB" sz="2000" dirty="0" err="1" smtClean="0"/>
              <a:t>postaje</a:t>
            </a:r>
            <a:r>
              <a:rPr lang="en-GB" sz="2000" dirty="0" smtClean="0"/>
              <a:t> </a:t>
            </a:r>
            <a:r>
              <a:rPr lang="en-GB" sz="2000" dirty="0" err="1" smtClean="0"/>
              <a:t>mora</a:t>
            </a:r>
            <a:r>
              <a:rPr lang="en-GB" sz="2000" dirty="0" smtClean="0"/>
              <a:t> </a:t>
            </a:r>
            <a:r>
              <a:rPr lang="en-GB" sz="2000" dirty="0" err="1" smtClean="0"/>
              <a:t>biti</a:t>
            </a:r>
            <a:r>
              <a:rPr lang="en-GB" sz="2000" dirty="0" smtClean="0"/>
              <a:t> </a:t>
            </a:r>
            <a:r>
              <a:rPr lang="en-GB" sz="2000" dirty="0" err="1" smtClean="0"/>
              <a:t>moč</a:t>
            </a:r>
            <a:r>
              <a:rPr lang="en-GB" sz="2000" dirty="0" smtClean="0"/>
              <a:t> </a:t>
            </a:r>
            <a:r>
              <a:rPr lang="en-GB" sz="2000" dirty="0" err="1" smtClean="0"/>
              <a:t>priti</a:t>
            </a:r>
            <a:r>
              <a:rPr lang="en-GB" sz="2000" dirty="0" smtClean="0"/>
              <a:t> do </a:t>
            </a:r>
            <a:r>
              <a:rPr lang="en-GB" sz="2000" dirty="0" err="1" smtClean="0"/>
              <a:t>druge</a:t>
            </a:r>
            <a:endParaRPr lang="sl-SI" sz="2000" dirty="0" smtClean="0"/>
          </a:p>
          <a:p>
            <a:pPr lvl="2"/>
            <a:r>
              <a:rPr lang="sl-SI" sz="2000" dirty="0" smtClean="0"/>
              <a:t>Seveda ne nujno neposredno</a:t>
            </a:r>
            <a:endParaRPr lang="en-GB" sz="2000" dirty="0" smtClean="0"/>
          </a:p>
          <a:p>
            <a:pPr lvl="1"/>
            <a:endParaRPr lang="en-GB" sz="2000" dirty="0"/>
          </a:p>
        </p:txBody>
      </p:sp>
      <p:sp>
        <p:nvSpPr>
          <p:cNvPr id="5" name="Date Placeholder 3"/>
          <p:cNvSpPr>
            <a:spLocks noGrp="1"/>
          </p:cNvSpPr>
          <p:nvPr>
            <p:ph type="dt" idx="10"/>
          </p:nvPr>
        </p:nvSpPr>
        <p:spPr/>
        <p:txBody>
          <a:bodyPr/>
          <a:lstStyle/>
          <a:p>
            <a:r>
              <a:rPr lang="en-GB" smtClean="0"/>
              <a:t>Matija Lokar, FMF</a:t>
            </a:r>
            <a:endParaRPr lang="en-GB"/>
          </a:p>
        </p:txBody>
      </p:sp>
      <p:pic>
        <p:nvPicPr>
          <p:cNvPr id="10243" name="Picture 3"/>
          <p:cNvPicPr>
            <a:picLocks noChangeAspect="1" noChangeArrowheads="1"/>
          </p:cNvPicPr>
          <p:nvPr/>
        </p:nvPicPr>
        <p:blipFill>
          <a:blip r:embed="rId3" cstate="print"/>
          <a:srcRect/>
          <a:stretch>
            <a:fillRect/>
          </a:stretch>
        </p:blipFill>
        <p:spPr bwMode="auto">
          <a:xfrm>
            <a:off x="6786578" y="5357826"/>
            <a:ext cx="2143140" cy="1301346"/>
          </a:xfrm>
          <a:prstGeom prst="rect">
            <a:avLst/>
          </a:prstGeom>
          <a:noFill/>
          <a:ln w="9525">
            <a:noFill/>
            <a:round/>
            <a:headEnd/>
            <a:tailEnd/>
          </a:ln>
          <a:effectLst/>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024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024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24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1024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fill="hold" nodeType="clickEffect">
                                  <p:stCondLst>
                                    <p:cond delay="0"/>
                                  </p:stCondLst>
                                  <p:childTnLst>
                                    <p:set>
                                      <p:cBhvr>
                                        <p:cTn id="26" dur="1" fill="hold">
                                          <p:stCondLst>
                                            <p:cond delay="0"/>
                                          </p:stCondLst>
                                        </p:cTn>
                                        <p:tgtEl>
                                          <p:spTgt spid="1024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fill="hold" nodeType="clickEffect">
                                  <p:stCondLst>
                                    <p:cond delay="0"/>
                                  </p:stCondLst>
                                  <p:childTnLst>
                                    <p:set>
                                      <p:cBhvr>
                                        <p:cTn id="30" dur="1" fill="hold">
                                          <p:stCondLst>
                                            <p:cond delay="0"/>
                                          </p:stCondLst>
                                        </p:cTn>
                                        <p:tgtEl>
                                          <p:spTgt spid="1024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fill="hold" nodeType="clickEffect">
                                  <p:stCondLst>
                                    <p:cond delay="0"/>
                                  </p:stCondLst>
                                  <p:childTnLst>
                                    <p:set>
                                      <p:cBhvr>
                                        <p:cTn id="34" dur="1" fill="hold">
                                          <p:stCondLst>
                                            <p:cond delay="0"/>
                                          </p:stCondLst>
                                        </p:cTn>
                                        <p:tgtEl>
                                          <p:spTgt spid="10242">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fill="hold" nodeType="clickEffect">
                                  <p:stCondLst>
                                    <p:cond delay="0"/>
                                  </p:stCondLst>
                                  <p:childTnLst>
                                    <p:set>
                                      <p:cBhvr>
                                        <p:cTn id="38" dur="1" fill="hold">
                                          <p:stCondLst>
                                            <p:cond delay="0"/>
                                          </p:stCondLst>
                                        </p:cTn>
                                        <p:tgtEl>
                                          <p:spTgt spid="10242">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fill="hold" nodeType="clickEffect">
                                  <p:stCondLst>
                                    <p:cond delay="0"/>
                                  </p:stCondLst>
                                  <p:childTnLst>
                                    <p:set>
                                      <p:cBhvr>
                                        <p:cTn id="42" dur="1" fill="hold">
                                          <p:stCondLst>
                                            <p:cond delay="0"/>
                                          </p:stCondLst>
                                        </p:cTn>
                                        <p:tgtEl>
                                          <p:spTgt spid="1024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Implementacije</a:t>
            </a:r>
            <a:endParaRPr lang="sl-SI" dirty="0"/>
          </a:p>
        </p:txBody>
      </p:sp>
      <p:sp>
        <p:nvSpPr>
          <p:cNvPr id="6" name="Text Placeholder 5"/>
          <p:cNvSpPr>
            <a:spLocks noGrp="1"/>
          </p:cNvSpPr>
          <p:nvPr>
            <p:ph type="body" idx="1"/>
          </p:nvPr>
        </p:nvSpPr>
        <p:spPr/>
        <p:txBody>
          <a:bodyPr/>
          <a:lstStyle/>
          <a:p>
            <a:endParaRPr lang="sl-SI"/>
          </a:p>
        </p:txBody>
      </p:sp>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spTree>
    <p:extLst>
      <p:ext uri="{BB962C8B-B14F-4D97-AF65-F5344CB8AC3E}">
        <p14:creationId xmlns:p14="http://schemas.microsoft.com/office/powerpoint/2010/main" val="21778959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IZZIV – podzemna z najkrajšimi tiri</a:t>
            </a:r>
            <a:endParaRPr lang="en-US" dirty="0"/>
          </a:p>
        </p:txBody>
      </p:sp>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pic>
        <p:nvPicPr>
          <p:cNvPr id="6" name="Picture 5"/>
          <p:cNvPicPr>
            <a:picLocks noChangeAspect="1"/>
          </p:cNvPicPr>
          <p:nvPr/>
        </p:nvPicPr>
        <p:blipFill>
          <a:blip r:embed="rId2"/>
          <a:stretch>
            <a:fillRect/>
          </a:stretch>
        </p:blipFill>
        <p:spPr>
          <a:xfrm>
            <a:off x="539750" y="1556792"/>
            <a:ext cx="7185222" cy="4515184"/>
          </a:xfrm>
          <a:prstGeom prst="rect">
            <a:avLst/>
          </a:prstGeom>
        </p:spPr>
      </p:pic>
      <p:sp>
        <p:nvSpPr>
          <p:cNvPr id="3" name="TextBox 2"/>
          <p:cNvSpPr txBox="1"/>
          <p:nvPr/>
        </p:nvSpPr>
        <p:spPr>
          <a:xfrm>
            <a:off x="6428828" y="4293096"/>
            <a:ext cx="2592288" cy="1846659"/>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sl-SI" dirty="0" smtClean="0">
                <a:solidFill>
                  <a:schemeClr val="bg1"/>
                </a:solidFill>
              </a:rPr>
              <a:t>Nerealna predpostavka – razdalja med mesti je kar evklidska.</a:t>
            </a:r>
            <a:endParaRPr lang="en-US" dirty="0">
              <a:solidFill>
                <a:schemeClr val="bg1"/>
              </a:solidFill>
            </a:endParaRPr>
          </a:p>
        </p:txBody>
      </p:sp>
    </p:spTree>
    <p:extLst>
      <p:ext uri="{BB962C8B-B14F-4D97-AF65-F5344CB8AC3E}">
        <p14:creationId xmlns:p14="http://schemas.microsoft.com/office/powerpoint/2010/main" val="3137641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sl-SI" smtClean="0"/>
              <a:t>Klepetulje</a:t>
            </a:r>
          </a:p>
        </p:txBody>
      </p:sp>
      <p:sp>
        <p:nvSpPr>
          <p:cNvPr id="214019" name="Rectangle 3"/>
          <p:cNvSpPr>
            <a:spLocks noGrp="1" noChangeArrowheads="1"/>
          </p:cNvSpPr>
          <p:nvPr>
            <p:ph idx="1"/>
          </p:nvPr>
        </p:nvSpPr>
        <p:spPr/>
        <p:txBody>
          <a:bodyPr/>
          <a:lstStyle/>
          <a:p>
            <a:pPr>
              <a:lnSpc>
                <a:spcPct val="80000"/>
              </a:lnSpc>
            </a:pPr>
            <a:r>
              <a:rPr lang="sl-SI" sz="1300" dirty="0" smtClean="0"/>
              <a:t>Meta ima 6 prijateljic: Aljo, Jano, Tejo, Sašo, Kajo in Uršo. Vse so navdušene uporabnice mobilnih telefonov. Ampak ker mora vsako novico, ki jo izve ena,  izvedeti tudi ostalih 6, so telefonski računi zelo veliki. Ko so nekaj časa spremljale stroške povprečnega pogovora, so prišle do naslednje matrike stroškov posameznega klica</a:t>
            </a:r>
            <a:r>
              <a:rPr lang="sl-SI" sz="1300" b="1" dirty="0" smtClean="0"/>
              <a:t> </a:t>
            </a:r>
          </a:p>
          <a:p>
            <a:pPr>
              <a:lnSpc>
                <a:spcPct val="80000"/>
              </a:lnSpc>
            </a:pPr>
            <a:endParaRPr lang="sl-SI" sz="1300" b="1" dirty="0" smtClean="0"/>
          </a:p>
          <a:p>
            <a:pPr>
              <a:lnSpc>
                <a:spcPct val="80000"/>
              </a:lnSpc>
            </a:pPr>
            <a:endParaRPr lang="sl-SI" sz="1300" b="1" dirty="0" smtClean="0"/>
          </a:p>
          <a:p>
            <a:pPr>
              <a:lnSpc>
                <a:spcPct val="80000"/>
              </a:lnSpc>
            </a:pPr>
            <a:endParaRPr lang="sl-SI" sz="1300" b="1" dirty="0" smtClean="0"/>
          </a:p>
          <a:p>
            <a:pPr>
              <a:lnSpc>
                <a:spcPct val="80000"/>
              </a:lnSpc>
            </a:pPr>
            <a:endParaRPr lang="sl-SI" sz="1300" b="1" dirty="0" smtClean="0"/>
          </a:p>
          <a:p>
            <a:pPr>
              <a:lnSpc>
                <a:spcPct val="80000"/>
              </a:lnSpc>
            </a:pPr>
            <a:endParaRPr lang="sl-SI" sz="1300" b="1" dirty="0" smtClean="0"/>
          </a:p>
          <a:p>
            <a:pPr>
              <a:lnSpc>
                <a:spcPct val="80000"/>
              </a:lnSpc>
            </a:pPr>
            <a:endParaRPr lang="sl-SI" sz="1300" b="1" dirty="0" smtClean="0"/>
          </a:p>
          <a:p>
            <a:pPr>
              <a:lnSpc>
                <a:spcPct val="80000"/>
              </a:lnSpc>
            </a:pPr>
            <a:endParaRPr lang="sl-SI" sz="1300" dirty="0" smtClean="0"/>
          </a:p>
          <a:p>
            <a:pPr>
              <a:lnSpc>
                <a:spcPct val="80000"/>
              </a:lnSpc>
            </a:pPr>
            <a:endParaRPr lang="sl-SI" sz="1300" dirty="0" smtClean="0"/>
          </a:p>
          <a:p>
            <a:pPr>
              <a:lnSpc>
                <a:spcPct val="80000"/>
              </a:lnSpc>
            </a:pPr>
            <a:endParaRPr lang="sl-SI" sz="1300" dirty="0" smtClean="0"/>
          </a:p>
          <a:p>
            <a:pPr>
              <a:lnSpc>
                <a:spcPct val="80000"/>
              </a:lnSpc>
            </a:pPr>
            <a:endParaRPr lang="sl-SI" sz="1300" dirty="0" smtClean="0"/>
          </a:p>
          <a:p>
            <a:pPr>
              <a:lnSpc>
                <a:spcPct val="80000"/>
              </a:lnSpc>
            </a:pPr>
            <a:r>
              <a:rPr lang="sl-SI" sz="1300" dirty="0" smtClean="0"/>
              <a:t>Če se torej Meta pogovarja z Aljo, so stroški klica 50 centov, če Saša kliče Uršo (ali obratno) 52 centov, če Urša govori s Kajo 16 centov, .... Ugotovi, kako naj se kličejo, da bo vsako novico izvedela vsaka in da bodo za razširitev ene novice porabile kar se da malo denarja. </a:t>
            </a:r>
          </a:p>
        </p:txBody>
      </p:sp>
      <p:sp>
        <p:nvSpPr>
          <p:cNvPr id="6148" name="Date Placeholder 3"/>
          <p:cNvSpPr>
            <a:spLocks noGrp="1"/>
          </p:cNvSpPr>
          <p:nvPr>
            <p:ph type="dt" sz="quarter" idx="10"/>
          </p:nvPr>
        </p:nvSpPr>
        <p:spPr>
          <a:noFill/>
        </p:spPr>
        <p:txBody>
          <a:bodyPr/>
          <a:lstStyle/>
          <a:p>
            <a:r>
              <a:rPr lang="sl-SI" smtClean="0"/>
              <a:t>Matija Lokar, FMF</a:t>
            </a:r>
            <a:endParaRPr lang="sl-SI"/>
          </a:p>
        </p:txBody>
      </p:sp>
      <p:sp>
        <p:nvSpPr>
          <p:cNvPr id="6149" name="Footer Placeholder 4"/>
          <p:cNvSpPr>
            <a:spLocks noGrp="1"/>
          </p:cNvSpPr>
          <p:nvPr>
            <p:ph type="ftr" sz="quarter" idx="11"/>
          </p:nvPr>
        </p:nvSpPr>
        <p:spPr>
          <a:noFill/>
        </p:spPr>
        <p:txBody>
          <a:bodyPr/>
          <a:lstStyle/>
          <a:p>
            <a:endParaRPr lang="sl-SI"/>
          </a:p>
        </p:txBody>
      </p:sp>
      <p:pic>
        <p:nvPicPr>
          <p:cNvPr id="214020" name="Picture 4"/>
          <p:cNvPicPr>
            <a:picLocks noChangeAspect="1" noChangeArrowheads="1"/>
          </p:cNvPicPr>
          <p:nvPr/>
        </p:nvPicPr>
        <p:blipFill>
          <a:blip r:embed="rId3" cstate="print"/>
          <a:srcRect l="18353" t="30150" r="43916" b="43521"/>
          <a:stretch>
            <a:fillRect/>
          </a:stretch>
        </p:blipFill>
        <p:spPr bwMode="auto">
          <a:xfrm>
            <a:off x="1719263" y="2097088"/>
            <a:ext cx="3460750" cy="1892300"/>
          </a:xfrm>
          <a:prstGeom prst="rect">
            <a:avLst/>
          </a:prstGeom>
          <a:noFill/>
          <a:ln w="9525">
            <a:noFill/>
            <a:miter lim="800000"/>
            <a:headEnd/>
            <a:tailEnd/>
          </a:ln>
        </p:spPr>
      </p:pic>
      <p:pic>
        <p:nvPicPr>
          <p:cNvPr id="214021" name="Picture 5"/>
          <p:cNvPicPr>
            <a:picLocks noChangeAspect="1" noChangeArrowheads="1"/>
          </p:cNvPicPr>
          <p:nvPr/>
        </p:nvPicPr>
        <p:blipFill>
          <a:blip r:embed="rId4" cstate="print"/>
          <a:srcRect/>
          <a:stretch>
            <a:fillRect/>
          </a:stretch>
        </p:blipFill>
        <p:spPr bwMode="auto">
          <a:xfrm>
            <a:off x="7077075" y="2136775"/>
            <a:ext cx="1655763" cy="1676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14021"/>
                                        </p:tgtEl>
                                        <p:attrNameLst>
                                          <p:attrName>style.visibility</p:attrName>
                                        </p:attrNameLst>
                                      </p:cBhvr>
                                      <p:to>
                                        <p:strVal val="visible"/>
                                      </p:to>
                                    </p:set>
                                    <p:anim to="" calcmode="lin" valueType="num">
                                      <p:cBhvr>
                                        <p:cTn id="7" dur="1" fill="hold"/>
                                        <p:tgtEl>
                                          <p:spTgt spid="214021"/>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14019">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4" presetClass="entr" presetSubtype="0" fill="hold" nodeType="clickEffect">
                                  <p:stCondLst>
                                    <p:cond delay="0"/>
                                  </p:stCondLst>
                                  <p:childTnLst>
                                    <p:set>
                                      <p:cBhvr>
                                        <p:cTn id="15" dur="1" fill="hold">
                                          <p:stCondLst>
                                            <p:cond delay="0"/>
                                          </p:stCondLst>
                                        </p:cTn>
                                        <p:tgtEl>
                                          <p:spTgt spid="214020"/>
                                        </p:tgtEl>
                                        <p:attrNameLst>
                                          <p:attrName>style.visibility</p:attrName>
                                        </p:attrNameLst>
                                      </p:cBhvr>
                                      <p:to>
                                        <p:strVal val="visible"/>
                                      </p:to>
                                    </p:set>
                                    <p:anim to="" calcmode="lin" valueType="num">
                                      <p:cBhvr>
                                        <p:cTn id="16" dur="1" fill="hold"/>
                                        <p:tgtEl>
                                          <p:spTgt spid="214020"/>
                                        </p:tgtEl>
                                        <p:attrNameLst>
                                          <p:attrName/>
                                        </p:attrNameLst>
                                      </p:cBhvr>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40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1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sl-SI" smtClean="0"/>
              <a:t>Problemi</a:t>
            </a:r>
            <a:endParaRPr lang="en-US" smtClean="0"/>
          </a:p>
        </p:txBody>
      </p:sp>
      <p:sp>
        <p:nvSpPr>
          <p:cNvPr id="10243" name="Rectangle 3"/>
          <p:cNvSpPr>
            <a:spLocks noGrp="1" noChangeArrowheads="1"/>
          </p:cNvSpPr>
          <p:nvPr>
            <p:ph idx="1"/>
          </p:nvPr>
        </p:nvSpPr>
        <p:spPr/>
        <p:txBody>
          <a:bodyPr/>
          <a:lstStyle/>
          <a:p>
            <a:pPr>
              <a:lnSpc>
                <a:spcPct val="90000"/>
              </a:lnSpc>
            </a:pPr>
            <a:r>
              <a:rPr lang="sl-SI" sz="2200" dirty="0" smtClean="0"/>
              <a:t>Klepetave prijateljice</a:t>
            </a:r>
          </a:p>
          <a:p>
            <a:pPr>
              <a:lnSpc>
                <a:spcPct val="90000"/>
              </a:lnSpc>
            </a:pPr>
            <a:r>
              <a:rPr lang="sl-SI" sz="2200" dirty="0" smtClean="0"/>
              <a:t>Podzemna železnica / tramvaj</a:t>
            </a:r>
          </a:p>
          <a:p>
            <a:pPr>
              <a:lnSpc>
                <a:spcPct val="90000"/>
              </a:lnSpc>
            </a:pPr>
            <a:r>
              <a:rPr lang="sl-SI" sz="2200" dirty="0" smtClean="0"/>
              <a:t>Povezava poštnih strežnikov</a:t>
            </a:r>
          </a:p>
          <a:p>
            <a:pPr>
              <a:lnSpc>
                <a:spcPct val="90000"/>
              </a:lnSpc>
            </a:pPr>
            <a:r>
              <a:rPr lang="sl-SI" sz="2200" dirty="0" smtClean="0"/>
              <a:t>...</a:t>
            </a:r>
          </a:p>
          <a:p>
            <a:pPr>
              <a:lnSpc>
                <a:spcPct val="90000"/>
              </a:lnSpc>
            </a:pPr>
            <a:r>
              <a:rPr lang="sl-SI" sz="2200" dirty="0" smtClean="0"/>
              <a:t>Dano je omrežje</a:t>
            </a:r>
          </a:p>
          <a:p>
            <a:pPr lvl="1">
              <a:lnSpc>
                <a:spcPct val="90000"/>
              </a:lnSpc>
            </a:pPr>
            <a:r>
              <a:rPr lang="sl-SI" sz="2000" dirty="0" smtClean="0"/>
              <a:t>Množica točk in povezav med njimi z določenimi vrednostmi</a:t>
            </a:r>
          </a:p>
          <a:p>
            <a:pPr lvl="1">
              <a:lnSpc>
                <a:spcPct val="90000"/>
              </a:lnSpc>
            </a:pPr>
            <a:r>
              <a:rPr lang="sl-SI" sz="2000" dirty="0" smtClean="0"/>
              <a:t>"vrednostni graf"</a:t>
            </a:r>
          </a:p>
          <a:p>
            <a:pPr lvl="1">
              <a:lnSpc>
                <a:spcPct val="90000"/>
              </a:lnSpc>
            </a:pPr>
            <a:r>
              <a:rPr lang="sl-SI" sz="2000" dirty="0" smtClean="0"/>
              <a:t>Želimo povezati vse točke </a:t>
            </a:r>
          </a:p>
          <a:p>
            <a:pPr lvl="2">
              <a:lnSpc>
                <a:spcPct val="90000"/>
              </a:lnSpc>
            </a:pPr>
            <a:r>
              <a:rPr lang="sl-SI" sz="1900" dirty="0" smtClean="0"/>
              <a:t>iz vsake želimo priti v vsako</a:t>
            </a:r>
          </a:p>
          <a:p>
            <a:pPr lvl="2">
              <a:lnSpc>
                <a:spcPct val="90000"/>
              </a:lnSpc>
            </a:pPr>
            <a:r>
              <a:rPr lang="sl-SI" sz="1900" dirty="0" smtClean="0"/>
              <a:t>n točk: torej </a:t>
            </a:r>
            <a:r>
              <a:rPr lang="sl-SI" sz="1900" dirty="0" smtClean="0">
                <a:sym typeface="Wingdings" pitchFamily="2" charset="2"/>
              </a:rPr>
              <a:t>n – 1 povezav</a:t>
            </a:r>
            <a:endParaRPr lang="en-US" sz="1900" dirty="0" smtClean="0"/>
          </a:p>
        </p:txBody>
      </p:sp>
      <p:sp>
        <p:nvSpPr>
          <p:cNvPr id="10244" name="Date Placeholder 3"/>
          <p:cNvSpPr>
            <a:spLocks noGrp="1"/>
          </p:cNvSpPr>
          <p:nvPr>
            <p:ph type="dt" sz="quarter" idx="10"/>
          </p:nvPr>
        </p:nvSpPr>
        <p:spPr>
          <a:noFill/>
        </p:spPr>
        <p:txBody>
          <a:bodyPr/>
          <a:lstStyle/>
          <a:p>
            <a:r>
              <a:rPr lang="sl-SI" smtClean="0"/>
              <a:t>Matija Lokar, FMF</a:t>
            </a:r>
            <a:endParaRPr lang="sl-SI"/>
          </a:p>
        </p:txBody>
      </p:sp>
      <p:sp>
        <p:nvSpPr>
          <p:cNvPr id="10245"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1713688"/>
            <a:ext cx="7772400" cy="648512"/>
          </a:xfrm>
          <a:ln/>
        </p:spPr>
        <p:txBody>
          <a:bodyPr>
            <a:spAutoFit/>
          </a:bodyPr>
          <a:lstStyle/>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sl-SI" sz="3600" dirty="0" smtClean="0"/>
              <a:t>Minimalno vpeto drevo</a:t>
            </a:r>
            <a:endParaRPr lang="en-GB" sz="3600" dirty="0"/>
          </a:p>
        </p:txBody>
      </p:sp>
      <p:sp>
        <p:nvSpPr>
          <p:cNvPr id="4" name="Date Placeholder 3"/>
          <p:cNvSpPr>
            <a:spLocks noGrp="1"/>
          </p:cNvSpPr>
          <p:nvPr>
            <p:ph type="dt" idx="10"/>
          </p:nvPr>
        </p:nvSpPr>
        <p:spPr/>
        <p:txBody>
          <a:bodyPr/>
          <a:lstStyle/>
          <a:p>
            <a:r>
              <a:rPr lang="sl-SI" smtClean="0"/>
              <a:t>Matija Lokar, FMF</a:t>
            </a:r>
            <a:endParaRPr lang="en-GB"/>
          </a:p>
        </p:txBody>
      </p:sp>
      <p:sp>
        <p:nvSpPr>
          <p:cNvPr id="5" name="Footer Placeholder 4"/>
          <p:cNvSpPr>
            <a:spLocks noGrp="1"/>
          </p:cNvSpPr>
          <p:nvPr>
            <p:ph type="ftr" idx="11"/>
          </p:nvPr>
        </p:nvSpPr>
        <p:spPr/>
        <p:txBody>
          <a:bodyPr/>
          <a:lstStyle/>
          <a:p>
            <a:endParaRPr lang="en-GB"/>
          </a:p>
        </p:txBody>
      </p:sp>
      <p:pic>
        <p:nvPicPr>
          <p:cNvPr id="4101" name="Picture 5"/>
          <p:cNvPicPr>
            <a:picLocks noChangeAspect="1" noChangeArrowheads="1"/>
          </p:cNvPicPr>
          <p:nvPr/>
        </p:nvPicPr>
        <p:blipFill>
          <a:blip r:embed="rId3" cstate="print"/>
          <a:srcRect/>
          <a:stretch>
            <a:fillRect/>
          </a:stretch>
        </p:blipFill>
        <p:spPr bwMode="auto">
          <a:xfrm>
            <a:off x="4716016" y="2780928"/>
            <a:ext cx="3752850" cy="3133725"/>
          </a:xfrm>
          <a:prstGeom prst="rect">
            <a:avLst/>
          </a:prstGeom>
          <a:noFill/>
          <a:ln w="9525">
            <a:noFill/>
            <a:miter lim="800000"/>
            <a:headEnd/>
            <a:tailEnd/>
          </a:ln>
        </p:spPr>
      </p:pic>
    </p:spTree>
    <p:extLst>
      <p:ext uri="{BB962C8B-B14F-4D97-AF65-F5344CB8AC3E}">
        <p14:creationId xmlns:p14="http://schemas.microsoft.com/office/powerpoint/2010/main" val="107465303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sl-SI" smtClean="0"/>
              <a:t>Vpeto drevo</a:t>
            </a:r>
            <a:endParaRPr lang="en-GB" smtClean="0"/>
          </a:p>
        </p:txBody>
      </p:sp>
      <p:sp>
        <p:nvSpPr>
          <p:cNvPr id="84995" name="Rectangle 3"/>
          <p:cNvSpPr>
            <a:spLocks noGrp="1" noChangeArrowheads="1"/>
          </p:cNvSpPr>
          <p:nvPr>
            <p:ph idx="1"/>
          </p:nvPr>
        </p:nvSpPr>
        <p:spPr/>
        <p:txBody>
          <a:bodyPr/>
          <a:lstStyle/>
          <a:p>
            <a:r>
              <a:rPr lang="sl-SI" sz="2200" smtClean="0"/>
              <a:t>N točk</a:t>
            </a:r>
          </a:p>
          <a:p>
            <a:r>
              <a:rPr lang="sl-SI" sz="2200" smtClean="0"/>
              <a:t>N – 1 povezav, povezano (iz vsake točke se da priti do vsake točke)</a:t>
            </a:r>
          </a:p>
          <a:p>
            <a:r>
              <a:rPr lang="sl-SI" sz="2200" smtClean="0"/>
              <a:t>To je značilnost drevesa (ne dvojiškega, ampak splošnega)</a:t>
            </a:r>
          </a:p>
          <a:p>
            <a:r>
              <a:rPr lang="sl-SI" sz="2200" smtClean="0"/>
              <a:t>Iščemo t.i. vpeto drevo grafa. </a:t>
            </a:r>
          </a:p>
          <a:p>
            <a:r>
              <a:rPr lang="sl-SI" sz="2200" smtClean="0"/>
              <a:t>Vpeto?</a:t>
            </a:r>
          </a:p>
          <a:p>
            <a:pPr lvl="1"/>
            <a:r>
              <a:rPr lang="sl-SI" sz="2000" smtClean="0"/>
              <a:t>Uporabiti je potrebno vse točke grafa </a:t>
            </a:r>
          </a:p>
          <a:p>
            <a:pPr lvl="1"/>
            <a:r>
              <a:rPr lang="sl-SI" sz="2000" smtClean="0"/>
              <a:t>smemo uporabiti samo obstoječe povezave</a:t>
            </a:r>
          </a:p>
          <a:p>
            <a:r>
              <a:rPr lang="sl-SI" sz="2200" smtClean="0"/>
              <a:t>Drevo?</a:t>
            </a:r>
          </a:p>
          <a:p>
            <a:pPr lvl="1"/>
            <a:r>
              <a:rPr lang="sl-SI" sz="2000" smtClean="0"/>
              <a:t>Povezanost n točk z uporabo n – 1 povezav</a:t>
            </a:r>
          </a:p>
          <a:p>
            <a:r>
              <a:rPr lang="sl-SI" sz="2200" smtClean="0"/>
              <a:t>Vpetih dreves je lahko več</a:t>
            </a:r>
          </a:p>
          <a:p>
            <a:pPr lvl="1"/>
            <a:r>
              <a:rPr lang="sl-SI" sz="2000" smtClean="0"/>
              <a:t>Primer</a:t>
            </a:r>
            <a:endParaRPr lang="en-GB" sz="2000" smtClean="0"/>
          </a:p>
        </p:txBody>
      </p:sp>
      <p:sp>
        <p:nvSpPr>
          <p:cNvPr id="11268" name="Date Placeholder 3"/>
          <p:cNvSpPr>
            <a:spLocks noGrp="1"/>
          </p:cNvSpPr>
          <p:nvPr>
            <p:ph type="dt" sz="quarter" idx="10"/>
          </p:nvPr>
        </p:nvSpPr>
        <p:spPr>
          <a:noFill/>
        </p:spPr>
        <p:txBody>
          <a:bodyPr/>
          <a:lstStyle/>
          <a:p>
            <a:r>
              <a:rPr lang="sl-SI" smtClean="0"/>
              <a:t>Matija Lokar, FMF</a:t>
            </a:r>
            <a:endParaRPr lang="sl-SI"/>
          </a:p>
        </p:txBody>
      </p:sp>
      <p:sp>
        <p:nvSpPr>
          <p:cNvPr id="11269" name="Footer Placeholder 4"/>
          <p:cNvSpPr>
            <a:spLocks noGrp="1"/>
          </p:cNvSpPr>
          <p:nvPr>
            <p:ph type="ftr" sz="quarter" idx="11"/>
          </p:nvPr>
        </p:nvSpPr>
        <p:spPr>
          <a:noFill/>
        </p:spPr>
        <p:txBody>
          <a:bodyPr/>
          <a:lstStyle/>
          <a:p>
            <a:endParaRPr lang="sl-S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 calcmode="lin" valueType="num">
                                      <p:cBhvr additive="base">
                                        <p:cTn id="7" dur="500" fill="hold"/>
                                        <p:tgtEl>
                                          <p:spTgt spid="849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4995">
                                            <p:txEl>
                                              <p:pRg st="1" end="1"/>
                                            </p:txEl>
                                          </p:spTgt>
                                        </p:tgtEl>
                                        <p:attrNameLst>
                                          <p:attrName>style.visibility</p:attrName>
                                        </p:attrNameLst>
                                      </p:cBhvr>
                                      <p:to>
                                        <p:strVal val="visible"/>
                                      </p:to>
                                    </p:set>
                                    <p:anim calcmode="lin" valueType="num">
                                      <p:cBhvr additive="base">
                                        <p:cTn id="13" dur="500" fill="hold"/>
                                        <p:tgtEl>
                                          <p:spTgt spid="849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49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4995">
                                            <p:txEl>
                                              <p:pRg st="2" end="2"/>
                                            </p:txEl>
                                          </p:spTgt>
                                        </p:tgtEl>
                                        <p:attrNameLst>
                                          <p:attrName>style.visibility</p:attrName>
                                        </p:attrNameLst>
                                      </p:cBhvr>
                                      <p:to>
                                        <p:strVal val="visible"/>
                                      </p:to>
                                    </p:set>
                                    <p:anim calcmode="lin" valueType="num">
                                      <p:cBhvr additive="base">
                                        <p:cTn id="19"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4995">
                                            <p:txEl>
                                              <p:pRg st="3" end="3"/>
                                            </p:txEl>
                                          </p:spTgt>
                                        </p:tgtEl>
                                        <p:attrNameLst>
                                          <p:attrName>style.visibility</p:attrName>
                                        </p:attrNameLst>
                                      </p:cBhvr>
                                      <p:to>
                                        <p:strVal val="visible"/>
                                      </p:to>
                                    </p:set>
                                    <p:anim calcmode="lin" valueType="num">
                                      <p:cBhvr additive="base">
                                        <p:cTn id="25" dur="500" fill="hold"/>
                                        <p:tgtEl>
                                          <p:spTgt spid="849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49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4995">
                                            <p:txEl>
                                              <p:pRg st="4" end="4"/>
                                            </p:txEl>
                                          </p:spTgt>
                                        </p:tgtEl>
                                        <p:attrNameLst>
                                          <p:attrName>style.visibility</p:attrName>
                                        </p:attrNameLst>
                                      </p:cBhvr>
                                      <p:to>
                                        <p:strVal val="visible"/>
                                      </p:to>
                                    </p:set>
                                    <p:anim calcmode="lin" valueType="num">
                                      <p:cBhvr additive="base">
                                        <p:cTn id="31" dur="500" fill="hold"/>
                                        <p:tgtEl>
                                          <p:spTgt spid="849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4995">
                                            <p:txEl>
                                              <p:pRg st="4" end="4"/>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84995">
                                            <p:txEl>
                                              <p:pRg st="5" end="5"/>
                                            </p:txEl>
                                          </p:spTgt>
                                        </p:tgtEl>
                                        <p:attrNameLst>
                                          <p:attrName>style.visibility</p:attrName>
                                        </p:attrNameLst>
                                      </p:cBhvr>
                                      <p:to>
                                        <p:strVal val="visible"/>
                                      </p:to>
                                    </p:set>
                                    <p:anim calcmode="lin" valueType="num">
                                      <p:cBhvr additive="base">
                                        <p:cTn id="35" dur="500" fill="hold"/>
                                        <p:tgtEl>
                                          <p:spTgt spid="84995">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84995">
                                            <p:txEl>
                                              <p:pRg st="5" end="5"/>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84995">
                                            <p:txEl>
                                              <p:pRg st="6" end="6"/>
                                            </p:txEl>
                                          </p:spTgt>
                                        </p:tgtEl>
                                        <p:attrNameLst>
                                          <p:attrName>style.visibility</p:attrName>
                                        </p:attrNameLst>
                                      </p:cBhvr>
                                      <p:to>
                                        <p:strVal val="visible"/>
                                      </p:to>
                                    </p:set>
                                    <p:anim calcmode="lin" valueType="num">
                                      <p:cBhvr additive="base">
                                        <p:cTn id="39" dur="500" fill="hold"/>
                                        <p:tgtEl>
                                          <p:spTgt spid="84995">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849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84995">
                                            <p:txEl>
                                              <p:pRg st="7" end="7"/>
                                            </p:txEl>
                                          </p:spTgt>
                                        </p:tgtEl>
                                        <p:attrNameLst>
                                          <p:attrName>style.visibility</p:attrName>
                                        </p:attrNameLst>
                                      </p:cBhvr>
                                      <p:to>
                                        <p:strVal val="visible"/>
                                      </p:to>
                                    </p:set>
                                    <p:anim calcmode="lin" valueType="num">
                                      <p:cBhvr additive="base">
                                        <p:cTn id="45" dur="500" fill="hold"/>
                                        <p:tgtEl>
                                          <p:spTgt spid="84995">
                                            <p:txEl>
                                              <p:pRg st="7" end="7"/>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84995">
                                            <p:txEl>
                                              <p:pRg st="7" end="7"/>
                                            </p:txEl>
                                          </p:spTgt>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84995">
                                            <p:txEl>
                                              <p:pRg st="8" end="8"/>
                                            </p:txEl>
                                          </p:spTgt>
                                        </p:tgtEl>
                                        <p:attrNameLst>
                                          <p:attrName>style.visibility</p:attrName>
                                        </p:attrNameLst>
                                      </p:cBhvr>
                                      <p:to>
                                        <p:strVal val="visible"/>
                                      </p:to>
                                    </p:set>
                                    <p:anim calcmode="lin" valueType="num">
                                      <p:cBhvr additive="base">
                                        <p:cTn id="49" dur="500" fill="hold"/>
                                        <p:tgtEl>
                                          <p:spTgt spid="84995">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499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4995">
                                            <p:txEl>
                                              <p:pRg st="9" end="9"/>
                                            </p:txEl>
                                          </p:spTgt>
                                        </p:tgtEl>
                                        <p:attrNameLst>
                                          <p:attrName>style.visibility</p:attrName>
                                        </p:attrNameLst>
                                      </p:cBhvr>
                                      <p:to>
                                        <p:strVal val="visible"/>
                                      </p:to>
                                    </p:set>
                                    <p:anim calcmode="lin" valueType="num">
                                      <p:cBhvr additive="base">
                                        <p:cTn id="55" dur="500" fill="hold"/>
                                        <p:tgtEl>
                                          <p:spTgt spid="8499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4995">
                                            <p:txEl>
                                              <p:pRg st="9" end="9"/>
                                            </p:txEl>
                                          </p:spTgt>
                                        </p:tgtEl>
                                        <p:attrNameLst>
                                          <p:attrName>ppt_y</p:attrName>
                                        </p:attrNameLst>
                                      </p:cBhvr>
                                      <p:tavLst>
                                        <p:tav tm="0">
                                          <p:val>
                                            <p:strVal val="#ppt_y"/>
                                          </p:val>
                                        </p:tav>
                                        <p:tav tm="100000">
                                          <p:val>
                                            <p:strVal val="#ppt_y"/>
                                          </p:val>
                                        </p:tav>
                                      </p:tavLst>
                                    </p:anim>
                                  </p:childTnLst>
                                </p:cTn>
                              </p:par>
                              <p:par>
                                <p:cTn id="57" presetID="2" presetClass="entr" presetSubtype="8" fill="hold" grpId="0" nodeType="withEffect">
                                  <p:stCondLst>
                                    <p:cond delay="0"/>
                                  </p:stCondLst>
                                  <p:childTnLst>
                                    <p:set>
                                      <p:cBhvr>
                                        <p:cTn id="58" dur="1" fill="hold">
                                          <p:stCondLst>
                                            <p:cond delay="0"/>
                                          </p:stCondLst>
                                        </p:cTn>
                                        <p:tgtEl>
                                          <p:spTgt spid="84995">
                                            <p:txEl>
                                              <p:pRg st="10" end="10"/>
                                            </p:txEl>
                                          </p:spTgt>
                                        </p:tgtEl>
                                        <p:attrNameLst>
                                          <p:attrName>style.visibility</p:attrName>
                                        </p:attrNameLst>
                                      </p:cBhvr>
                                      <p:to>
                                        <p:strVal val="visible"/>
                                      </p:to>
                                    </p:set>
                                    <p:anim calcmode="lin" valueType="num">
                                      <p:cBhvr additive="base">
                                        <p:cTn id="59" dur="500" fill="hold"/>
                                        <p:tgtEl>
                                          <p:spTgt spid="84995">
                                            <p:txEl>
                                              <p:pRg st="10" end="1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8499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sl-SI" smtClean="0"/>
              <a:t>Graf</a:t>
            </a:r>
            <a:endParaRPr lang="en-GB" smtClean="0"/>
          </a:p>
        </p:txBody>
      </p:sp>
      <p:sp>
        <p:nvSpPr>
          <p:cNvPr id="12291" name="Date Placeholder 3"/>
          <p:cNvSpPr>
            <a:spLocks noGrp="1"/>
          </p:cNvSpPr>
          <p:nvPr>
            <p:ph type="dt" sz="quarter" idx="10"/>
          </p:nvPr>
        </p:nvSpPr>
        <p:spPr>
          <a:noFill/>
        </p:spPr>
        <p:txBody>
          <a:bodyPr/>
          <a:lstStyle/>
          <a:p>
            <a:r>
              <a:rPr lang="sl-SI" smtClean="0"/>
              <a:t>Matija Lokar, FMF</a:t>
            </a:r>
            <a:endParaRPr lang="sl-SI"/>
          </a:p>
        </p:txBody>
      </p:sp>
      <p:sp>
        <p:nvSpPr>
          <p:cNvPr id="12292" name="Footer Placeholder 4"/>
          <p:cNvSpPr>
            <a:spLocks noGrp="1"/>
          </p:cNvSpPr>
          <p:nvPr>
            <p:ph type="ftr" sz="quarter" idx="11"/>
          </p:nvPr>
        </p:nvSpPr>
        <p:spPr>
          <a:noFill/>
        </p:spPr>
        <p:txBody>
          <a:bodyPr/>
          <a:lstStyle/>
          <a:p>
            <a:endParaRPr lang="sl-SI"/>
          </a:p>
        </p:txBody>
      </p:sp>
      <p:pic>
        <p:nvPicPr>
          <p:cNvPr id="86019" name="Picture 3" descr="sl1"/>
          <p:cNvPicPr>
            <a:picLocks noChangeAspect="1" noChangeArrowheads="1"/>
          </p:cNvPicPr>
          <p:nvPr/>
        </p:nvPicPr>
        <p:blipFill>
          <a:blip r:embed="rId3" cstate="print"/>
          <a:srcRect/>
          <a:stretch>
            <a:fillRect/>
          </a:stretch>
        </p:blipFill>
        <p:spPr bwMode="auto">
          <a:xfrm>
            <a:off x="2667000" y="2286000"/>
            <a:ext cx="2946400" cy="40751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19"/>
                                        </p:tgtEl>
                                        <p:attrNameLst>
                                          <p:attrName>style.visibility</p:attrName>
                                        </p:attrNameLst>
                                      </p:cBhvr>
                                      <p:to>
                                        <p:strVal val="visible"/>
                                      </p:to>
                                    </p:set>
                                    <p:anim calcmode="lin" valueType="num">
                                      <p:cBhvr additive="base">
                                        <p:cTn id="7" dur="500" fill="hold"/>
                                        <p:tgtEl>
                                          <p:spTgt spid="86019"/>
                                        </p:tgtEl>
                                        <p:attrNameLst>
                                          <p:attrName>ppt_x</p:attrName>
                                        </p:attrNameLst>
                                      </p:cBhvr>
                                      <p:tavLst>
                                        <p:tav tm="0">
                                          <p:val>
                                            <p:strVal val="0-#ppt_w/2"/>
                                          </p:val>
                                        </p:tav>
                                        <p:tav tm="100000">
                                          <p:val>
                                            <p:strVal val="#ppt_x"/>
                                          </p:val>
                                        </p:tav>
                                      </p:tavLst>
                                    </p:anim>
                                    <p:anim calcmode="lin" valueType="num">
                                      <p:cBhvr additive="base">
                                        <p:cTn id="8" dur="500" fill="hold"/>
                                        <p:tgtEl>
                                          <p:spTgt spid="860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sl-SI" smtClean="0"/>
              <a:t>Vpeta drevesa I</a:t>
            </a:r>
            <a:endParaRPr lang="en-GB" smtClean="0"/>
          </a:p>
        </p:txBody>
      </p:sp>
      <p:sp>
        <p:nvSpPr>
          <p:cNvPr id="13315" name="Date Placeholder 3"/>
          <p:cNvSpPr>
            <a:spLocks noGrp="1"/>
          </p:cNvSpPr>
          <p:nvPr>
            <p:ph type="dt" sz="quarter" idx="10"/>
          </p:nvPr>
        </p:nvSpPr>
        <p:spPr>
          <a:noFill/>
        </p:spPr>
        <p:txBody>
          <a:bodyPr/>
          <a:lstStyle/>
          <a:p>
            <a:r>
              <a:rPr lang="sl-SI" smtClean="0"/>
              <a:t>Matija Lokar, FMF</a:t>
            </a:r>
            <a:endParaRPr lang="sl-SI"/>
          </a:p>
        </p:txBody>
      </p:sp>
      <p:sp>
        <p:nvSpPr>
          <p:cNvPr id="13316" name="Footer Placeholder 4"/>
          <p:cNvSpPr>
            <a:spLocks noGrp="1"/>
          </p:cNvSpPr>
          <p:nvPr>
            <p:ph type="ftr" sz="quarter" idx="11"/>
          </p:nvPr>
        </p:nvSpPr>
        <p:spPr>
          <a:noFill/>
        </p:spPr>
        <p:txBody>
          <a:bodyPr/>
          <a:lstStyle/>
          <a:p>
            <a:endParaRPr lang="sl-SI"/>
          </a:p>
        </p:txBody>
      </p:sp>
      <p:pic>
        <p:nvPicPr>
          <p:cNvPr id="87043" name="Picture 3" descr="sl2"/>
          <p:cNvPicPr>
            <a:picLocks noChangeAspect="1" noChangeArrowheads="1"/>
          </p:cNvPicPr>
          <p:nvPr/>
        </p:nvPicPr>
        <p:blipFill>
          <a:blip r:embed="rId3" cstate="print"/>
          <a:srcRect/>
          <a:stretch>
            <a:fillRect/>
          </a:stretch>
        </p:blipFill>
        <p:spPr bwMode="auto">
          <a:xfrm>
            <a:off x="533400" y="2895600"/>
            <a:ext cx="8205788" cy="2349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7043"/>
                                        </p:tgtEl>
                                        <p:attrNameLst>
                                          <p:attrName>style.visibility</p:attrName>
                                        </p:attrNameLst>
                                      </p:cBhvr>
                                      <p:to>
                                        <p:strVal val="visible"/>
                                      </p:to>
                                    </p:set>
                                    <p:anim calcmode="lin" valueType="num">
                                      <p:cBhvr additive="base">
                                        <p:cTn id="7" dur="500" fill="hold"/>
                                        <p:tgtEl>
                                          <p:spTgt spid="87043"/>
                                        </p:tgtEl>
                                        <p:attrNameLst>
                                          <p:attrName>ppt_x</p:attrName>
                                        </p:attrNameLst>
                                      </p:cBhvr>
                                      <p:tavLst>
                                        <p:tav tm="0">
                                          <p:val>
                                            <p:strVal val="0-#ppt_w/2"/>
                                          </p:val>
                                        </p:tav>
                                        <p:tav tm="100000">
                                          <p:val>
                                            <p:strVal val="#ppt_x"/>
                                          </p:val>
                                        </p:tav>
                                      </p:tavLst>
                                    </p:anim>
                                    <p:anim calcmode="lin" valueType="num">
                                      <p:cBhvr additive="base">
                                        <p:cTn id="8" dur="500" fill="hold"/>
                                        <p:tgtEl>
                                          <p:spTgt spid="870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Verdana"/>
        <a:ea typeface=""/>
        <a:cs typeface="Arial Unicode MS"/>
      </a:majorFont>
      <a:minorFont>
        <a:latin typeface="Verdana"/>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5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5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Arial Unicode MS"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1275</Words>
  <Application>Microsoft Office PowerPoint</Application>
  <PresentationFormat>On-screen Show (4:3)</PresentationFormat>
  <Paragraphs>224</Paragraphs>
  <Slides>31</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 Unicode MS</vt:lpstr>
      <vt:lpstr>StarSymbol</vt:lpstr>
      <vt:lpstr>Symbol</vt:lpstr>
      <vt:lpstr>Times New Roman</vt:lpstr>
      <vt:lpstr>Verdana</vt:lpstr>
      <vt:lpstr>Wingdings</vt:lpstr>
      <vt:lpstr>Default Design</vt:lpstr>
      <vt:lpstr>PowerPoint Presentation</vt:lpstr>
      <vt:lpstr>Povežimo poštne strežnike</vt:lpstr>
      <vt:lpstr>Tramvaj</vt:lpstr>
      <vt:lpstr>Klepetulje</vt:lpstr>
      <vt:lpstr>Problemi</vt:lpstr>
      <vt:lpstr>Minimalno vpeto drevo</vt:lpstr>
      <vt:lpstr>Vpeto drevo</vt:lpstr>
      <vt:lpstr>Graf</vt:lpstr>
      <vt:lpstr>Vpeta drevesa I</vt:lpstr>
      <vt:lpstr>Vpeta drevesa II</vt:lpstr>
      <vt:lpstr>Vpeta drevesa III</vt:lpstr>
      <vt:lpstr>Vpeta drevesa IV</vt:lpstr>
      <vt:lpstr>PowerPoint Presentation</vt:lpstr>
      <vt:lpstr>Kabelsko omrežje med mesti</vt:lpstr>
      <vt:lpstr>Kako naprej</vt:lpstr>
      <vt:lpstr>Kako naprej</vt:lpstr>
      <vt:lpstr>Minimalno vpeto drevo</vt:lpstr>
      <vt:lpstr>Algoritem</vt:lpstr>
      <vt:lpstr>Algoritem</vt:lpstr>
      <vt:lpstr>Prikaz</vt:lpstr>
      <vt:lpstr>Drugačna ideja</vt:lpstr>
      <vt:lpstr>Združevanje vpetih dreves</vt:lpstr>
      <vt:lpstr>Prikaz </vt:lpstr>
      <vt:lpstr>"Obratni " Kruskal</vt:lpstr>
      <vt:lpstr>Prikaz </vt:lpstr>
      <vt:lpstr>Minimalno vpeto drevo</vt:lpstr>
      <vt:lpstr>Algoritmi</vt:lpstr>
      <vt:lpstr>Boruvka</vt:lpstr>
      <vt:lpstr>Prikaz Boruvka </vt:lpstr>
      <vt:lpstr>Implementacije</vt:lpstr>
      <vt:lpstr>IZZIV – podzemna z najkrajšimi tiri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Požrešna metoda</dc:title>
  <dc:creator>Lokar, Matija</dc:creator>
  <cp:lastModifiedBy>Matija Lokar</cp:lastModifiedBy>
  <cp:revision>20</cp:revision>
  <dcterms:modified xsi:type="dcterms:W3CDTF">2022-04-07T13:26:49Z</dcterms:modified>
</cp:coreProperties>
</file>