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4"/>
  </p:sldMasterIdLst>
  <p:sldIdLst>
    <p:sldId id="257" r:id="rId5"/>
    <p:sldId id="258" r:id="rId6"/>
    <p:sldId id="259" r:id="rId7"/>
    <p:sldId id="260" r:id="rId8"/>
    <p:sldId id="261" r:id="rId9"/>
    <p:sldId id="262" r:id="rId10"/>
    <p:sldId id="263" r:id="rId11"/>
    <p:sldId id="265" r:id="rId12"/>
    <p:sldId id="264" r:id="rId13"/>
    <p:sldId id="266" r:id="rId14"/>
    <p:sldId id="267" r:id="rId15"/>
    <p:sldId id="26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4529"/>
    <a:srgbClr val="2B3922"/>
    <a:srgbClr val="2E3722"/>
    <a:srgbClr val="FCF7F1"/>
    <a:srgbClr val="B8D233"/>
    <a:srgbClr val="5CC6D6"/>
    <a:srgbClr val="F8D22F"/>
    <a:srgbClr val="F03F2B"/>
    <a:srgbClr val="3488A0"/>
    <a:srgbClr val="5790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19" autoAdjust="0"/>
  </p:normalViewPr>
  <p:slideViewPr>
    <p:cSldViewPr snapToGrid="0">
      <p:cViewPr varScale="1">
        <p:scale>
          <a:sx n="105" d="100"/>
          <a:sy n="105" d="100"/>
        </p:scale>
        <p:origin x="78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4/13/2022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70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4/13/2022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70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4/13/2022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07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4/13/2022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6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4/13/2022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96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4/13/2022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41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4/13/2022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2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4/13/2022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60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4/13/2022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82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4/13/2022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57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65" r:id="rId5"/>
    <p:sldLayoutId id="2147483671" r:id="rId6"/>
    <p:sldLayoutId id="2147483672" r:id="rId7"/>
    <p:sldLayoutId id="2147483662" r:id="rId8"/>
    <p:sldLayoutId id="2147483663" r:id="rId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iki.python.org/moin/TimeComplexity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rogramiz.com/dsa/hash-table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bstract image">
            <a:extLst>
              <a:ext uri="{FF2B5EF4-FFF2-40B4-BE49-F238E27FC236}">
                <a16:creationId xmlns:a16="http://schemas.microsoft.com/office/drawing/2014/main" id="{8045422F-7258-40AC-BD2E-2469AA44892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82" name="Rectangle 81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5067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61010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3793" y="2355458"/>
            <a:ext cx="4775075" cy="1630907"/>
          </a:xfrm>
        </p:spPr>
        <p:txBody>
          <a:bodyPr>
            <a:normAutofit fontScale="90000"/>
          </a:bodyPr>
          <a:lstStyle/>
          <a:p>
            <a:r>
              <a:rPr lang="en-US" sz="4400" dirty="0">
                <a:solidFill>
                  <a:schemeClr val="tx1"/>
                </a:solidFill>
              </a:rPr>
              <a:t>ZGOŠČENE TABELE; ZGOŠČEVALNE FUNKCIJE, …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722DDC-8EEE-4A06-8DFE-B44871EAA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33793" y="3995988"/>
            <a:ext cx="4775075" cy="55965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42807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C4DB59-351B-4A99-AAB4-9003362F5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Razreševanje</a:t>
            </a:r>
            <a:r>
              <a:rPr lang="en-US" dirty="0"/>
              <a:t> </a:t>
            </a:r>
            <a:r>
              <a:rPr lang="en-US" dirty="0" err="1"/>
              <a:t>trkov</a:t>
            </a: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A3B18E-A563-43D2-B1E1-F54FFE9AEA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Veriženje</a:t>
            </a:r>
            <a:r>
              <a:rPr lang="en-US" dirty="0"/>
              <a:t>:</a:t>
            </a:r>
          </a:p>
          <a:p>
            <a:pPr lvl="1"/>
            <a:r>
              <a:rPr lang="en-US" dirty="0" err="1"/>
              <a:t>Dve</a:t>
            </a:r>
            <a:r>
              <a:rPr lang="en-US" dirty="0"/>
              <a:t> </a:t>
            </a:r>
            <a:r>
              <a:rPr lang="en-US" dirty="0" err="1"/>
              <a:t>strukturi</a:t>
            </a:r>
            <a:endParaRPr lang="en-US" dirty="0"/>
          </a:p>
          <a:p>
            <a:pPr lvl="2"/>
            <a:r>
              <a:rPr lang="en-US" dirty="0" err="1"/>
              <a:t>Tabela</a:t>
            </a:r>
            <a:endParaRPr lang="en-US" dirty="0"/>
          </a:p>
          <a:p>
            <a:pPr lvl="2"/>
            <a:r>
              <a:rPr lang="en-US" dirty="0" err="1"/>
              <a:t>Verižni</a:t>
            </a:r>
            <a:r>
              <a:rPr lang="en-US" dirty="0"/>
              <a:t> </a:t>
            </a:r>
            <a:r>
              <a:rPr lang="en-US" dirty="0" err="1"/>
              <a:t>seznam</a:t>
            </a:r>
            <a:endParaRPr lang="en-US" dirty="0"/>
          </a:p>
          <a:p>
            <a:r>
              <a:rPr lang="en-US" dirty="0"/>
              <a:t>Le </a:t>
            </a:r>
            <a:r>
              <a:rPr lang="en-US" dirty="0" err="1"/>
              <a:t>eno</a:t>
            </a:r>
            <a:r>
              <a:rPr lang="en-US" dirty="0"/>
              <a:t> </a:t>
            </a:r>
            <a:r>
              <a:rPr lang="en-US" dirty="0" err="1"/>
              <a:t>strukturo</a:t>
            </a:r>
            <a:r>
              <a:rPr lang="en-US" dirty="0"/>
              <a:t> (</a:t>
            </a:r>
            <a:r>
              <a:rPr lang="en-US" dirty="0" err="1"/>
              <a:t>tabelo</a:t>
            </a:r>
            <a:r>
              <a:rPr lang="en-US" dirty="0"/>
              <a:t>)</a:t>
            </a:r>
          </a:p>
          <a:p>
            <a:pPr lvl="1"/>
            <a:r>
              <a:rPr lang="en-US" dirty="0" err="1"/>
              <a:t>Odprto</a:t>
            </a:r>
            <a:r>
              <a:rPr lang="en-US" dirty="0"/>
              <a:t> </a:t>
            </a:r>
            <a:r>
              <a:rPr lang="en-US" dirty="0" err="1"/>
              <a:t>naslavljanje</a:t>
            </a:r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19473002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B51B1-20D8-4225-8CE3-52A720612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Odprto</a:t>
            </a:r>
            <a:r>
              <a:rPr lang="en-US" dirty="0"/>
              <a:t> </a:t>
            </a:r>
            <a:r>
              <a:rPr lang="en-US" dirty="0" err="1"/>
              <a:t>naslavljanje</a:t>
            </a: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AE60CD-F596-4AE5-8000-D27F3DB6D4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Linearno</a:t>
            </a:r>
            <a:r>
              <a:rPr lang="en-US" dirty="0"/>
              <a:t> </a:t>
            </a:r>
            <a:r>
              <a:rPr lang="en-US" dirty="0" err="1"/>
              <a:t>poskušanje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Če</a:t>
            </a:r>
            <a:r>
              <a:rPr lang="en-US" dirty="0"/>
              <a:t> je T[h(k)] </a:t>
            </a:r>
            <a:r>
              <a:rPr lang="en-US" dirty="0" err="1"/>
              <a:t>zasedeno</a:t>
            </a:r>
            <a:r>
              <a:rPr lang="en-US" dirty="0"/>
              <a:t>, </a:t>
            </a:r>
            <a:r>
              <a:rPr lang="en-US" dirty="0" err="1"/>
              <a:t>poskusimo</a:t>
            </a:r>
            <a:r>
              <a:rPr lang="en-US" dirty="0"/>
              <a:t> </a:t>
            </a:r>
            <a:r>
              <a:rPr lang="en-US" dirty="0" err="1"/>
              <a:t>naslednjega</a:t>
            </a:r>
            <a:r>
              <a:rPr lang="en-US" dirty="0"/>
              <a:t>, …</a:t>
            </a:r>
          </a:p>
          <a:p>
            <a:endParaRPr lang="en-US" dirty="0"/>
          </a:p>
          <a:p>
            <a:r>
              <a:rPr lang="en-US" dirty="0" err="1"/>
              <a:t>Vstavljanje</a:t>
            </a:r>
            <a:endParaRPr lang="en-US" dirty="0"/>
          </a:p>
          <a:p>
            <a:r>
              <a:rPr lang="en-US" dirty="0" err="1"/>
              <a:t>Brisanje</a:t>
            </a:r>
            <a:endParaRPr lang="en-US" dirty="0"/>
          </a:p>
          <a:p>
            <a:endParaRPr lang="en-US" dirty="0"/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18746237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D9B0D-1209-444F-9980-4820873E0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Dodatni</a:t>
            </a:r>
            <a:r>
              <a:rPr lang="en-US" dirty="0"/>
              <a:t> </a:t>
            </a:r>
            <a:r>
              <a:rPr lang="en-US" dirty="0" err="1"/>
              <a:t>strategiji</a:t>
            </a: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6DC47B-6A1C-44D0-8A3C-FEDE8142C7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Kvadratno</a:t>
            </a:r>
            <a:r>
              <a:rPr lang="en-US" dirty="0"/>
              <a:t> </a:t>
            </a:r>
            <a:r>
              <a:rPr lang="en-US" dirty="0" err="1"/>
              <a:t>poskušanje</a:t>
            </a:r>
            <a:endParaRPr lang="en-US" dirty="0"/>
          </a:p>
          <a:p>
            <a:r>
              <a:rPr lang="en-US" dirty="0" err="1"/>
              <a:t>Prosto</a:t>
            </a:r>
            <a:r>
              <a:rPr lang="en-US" dirty="0"/>
              <a:t> mesto </a:t>
            </a:r>
            <a:r>
              <a:rPr lang="en-US" dirty="0" err="1"/>
              <a:t>iščemo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, da </a:t>
            </a:r>
            <a:r>
              <a:rPr lang="en-US" dirty="0" err="1"/>
              <a:t>dodajamo</a:t>
            </a:r>
            <a:r>
              <a:rPr lang="en-US" dirty="0"/>
              <a:t> </a:t>
            </a:r>
            <a:r>
              <a:rPr lang="en-US" dirty="0" err="1"/>
              <a:t>zasedenemu</a:t>
            </a:r>
            <a:r>
              <a:rPr lang="en-US" dirty="0"/>
              <a:t> </a:t>
            </a:r>
            <a:r>
              <a:rPr lang="en-US" dirty="0" err="1"/>
              <a:t>indeksu</a:t>
            </a:r>
            <a:r>
              <a:rPr lang="en-US" dirty="0"/>
              <a:t> 1, 4, 9, 16, …</a:t>
            </a:r>
          </a:p>
          <a:p>
            <a:r>
              <a:rPr lang="en-US" dirty="0" err="1"/>
              <a:t>Lahko</a:t>
            </a:r>
            <a:r>
              <a:rPr lang="en-US" dirty="0"/>
              <a:t> ne </a:t>
            </a:r>
            <a:r>
              <a:rPr lang="en-US" dirty="0" err="1"/>
              <a:t>najdemo</a:t>
            </a:r>
            <a:r>
              <a:rPr lang="en-US" dirty="0"/>
              <a:t> </a:t>
            </a:r>
            <a:r>
              <a:rPr lang="en-US" dirty="0" err="1"/>
              <a:t>prostega</a:t>
            </a:r>
            <a:r>
              <a:rPr lang="en-US" dirty="0"/>
              <a:t> </a:t>
            </a:r>
            <a:r>
              <a:rPr lang="en-US" dirty="0" err="1"/>
              <a:t>mesta</a:t>
            </a:r>
            <a:r>
              <a:rPr lang="en-US" dirty="0"/>
              <a:t>, </a:t>
            </a:r>
            <a:r>
              <a:rPr lang="en-US" dirty="0" err="1"/>
              <a:t>tudi</a:t>
            </a:r>
            <a:r>
              <a:rPr lang="en-US" dirty="0"/>
              <a:t>, </a:t>
            </a:r>
            <a:r>
              <a:rPr lang="en-US" dirty="0" err="1"/>
              <a:t>če</a:t>
            </a:r>
            <a:r>
              <a:rPr lang="en-US" dirty="0"/>
              <a:t> </a:t>
            </a:r>
            <a:r>
              <a:rPr lang="en-US" dirty="0" err="1"/>
              <a:t>obstaja</a:t>
            </a:r>
            <a:r>
              <a:rPr lang="en-US" dirty="0"/>
              <a:t> (</a:t>
            </a:r>
            <a:r>
              <a:rPr lang="en-US" dirty="0" err="1"/>
              <a:t>skoraj</a:t>
            </a:r>
            <a:r>
              <a:rPr lang="en-US" dirty="0"/>
              <a:t> </a:t>
            </a:r>
            <a:r>
              <a:rPr lang="en-US" dirty="0" err="1"/>
              <a:t>nujno</a:t>
            </a:r>
            <a:r>
              <a:rPr lang="en-US" dirty="0"/>
              <a:t>, da je N </a:t>
            </a:r>
            <a:r>
              <a:rPr lang="en-US" dirty="0" err="1"/>
              <a:t>praštevilo</a:t>
            </a:r>
            <a:r>
              <a:rPr lang="en-US" dirty="0"/>
              <a:t>, a </a:t>
            </a:r>
            <a:r>
              <a:rPr lang="en-US" dirty="0" err="1"/>
              <a:t>tudi</a:t>
            </a:r>
            <a:r>
              <a:rPr lang="en-US" dirty="0"/>
              <a:t> </a:t>
            </a:r>
            <a:r>
              <a:rPr lang="en-US" dirty="0" err="1"/>
              <a:t>tedaj</a:t>
            </a:r>
            <a:r>
              <a:rPr lang="en-US" dirty="0"/>
              <a:t> ne! </a:t>
            </a:r>
            <a:r>
              <a:rPr lang="en-US" dirty="0" err="1"/>
              <a:t>nujno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 err="1"/>
              <a:t>Dvojno</a:t>
            </a:r>
            <a:r>
              <a:rPr lang="en-US" dirty="0"/>
              <a:t> </a:t>
            </a:r>
            <a:r>
              <a:rPr lang="en-US" dirty="0" err="1"/>
              <a:t>zgoščevanje</a:t>
            </a:r>
            <a:endParaRPr lang="en-US" dirty="0"/>
          </a:p>
          <a:p>
            <a:r>
              <a:rPr lang="en-US" dirty="0"/>
              <a:t>A[(h(k) + f(j)) % N], j = 1, 2, 3 …</a:t>
            </a:r>
          </a:p>
          <a:p>
            <a:r>
              <a:rPr lang="en-US" dirty="0"/>
              <a:t>F(j) = j * h’(k)  // h’(k) </a:t>
            </a:r>
            <a:r>
              <a:rPr lang="en-US" dirty="0" err="1"/>
              <a:t>dodatna</a:t>
            </a:r>
            <a:r>
              <a:rPr lang="en-US" dirty="0"/>
              <a:t> </a:t>
            </a:r>
            <a:r>
              <a:rPr lang="en-US" dirty="0" err="1"/>
              <a:t>zgoščevalna</a:t>
            </a:r>
            <a:r>
              <a:rPr lang="en-US" dirty="0"/>
              <a:t> </a:t>
            </a:r>
            <a:r>
              <a:rPr lang="en-US" dirty="0" err="1"/>
              <a:t>funkcija</a:t>
            </a:r>
            <a:endParaRPr lang="en-US" dirty="0"/>
          </a:p>
          <a:p>
            <a:r>
              <a:rPr lang="en-US" dirty="0"/>
              <a:t>h’(</a:t>
            </a:r>
            <a:r>
              <a:rPr lang="en-US" dirty="0" err="1"/>
              <a:t>i</a:t>
            </a:r>
            <a:r>
              <a:rPr lang="en-US" dirty="0"/>
              <a:t>) =/= 0!</a:t>
            </a:r>
          </a:p>
          <a:p>
            <a:r>
              <a:rPr lang="en-US" dirty="0" err="1"/>
              <a:t>Pogosto</a:t>
            </a:r>
            <a:r>
              <a:rPr lang="en-US" dirty="0"/>
              <a:t> h’(</a:t>
            </a:r>
            <a:r>
              <a:rPr lang="en-US" dirty="0" err="1"/>
              <a:t>i</a:t>
            </a:r>
            <a:r>
              <a:rPr lang="en-US" dirty="0"/>
              <a:t>) =m q – (I % q) za </a:t>
            </a:r>
            <a:r>
              <a:rPr lang="en-US" dirty="0" err="1"/>
              <a:t>neko</a:t>
            </a:r>
            <a:r>
              <a:rPr lang="en-US" dirty="0"/>
              <a:t> </a:t>
            </a:r>
            <a:r>
              <a:rPr lang="en-US" dirty="0" err="1"/>
              <a:t>praštevilo</a:t>
            </a:r>
            <a:r>
              <a:rPr lang="en-US" dirty="0"/>
              <a:t> q &lt; N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931415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89D92F-61C8-40F7-BDEA-1CABCEE73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Operacije</a:t>
            </a: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1FBDA4-BACA-4AD8-B4CF-7A35B2E009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Poišči</a:t>
            </a:r>
            <a:r>
              <a:rPr lang="en-US" dirty="0"/>
              <a:t> (</a:t>
            </a:r>
            <a:r>
              <a:rPr lang="en-US" dirty="0" err="1"/>
              <a:t>vrni</a:t>
            </a:r>
            <a:r>
              <a:rPr lang="en-US" dirty="0"/>
              <a:t> </a:t>
            </a:r>
            <a:r>
              <a:rPr lang="en-US" dirty="0" err="1"/>
              <a:t>podatke</a:t>
            </a:r>
            <a:r>
              <a:rPr lang="en-US" dirty="0"/>
              <a:t>, ki </a:t>
            </a:r>
            <a:r>
              <a:rPr lang="en-US" dirty="0" err="1"/>
              <a:t>pripadajo</a:t>
            </a:r>
            <a:r>
              <a:rPr lang="en-US" dirty="0"/>
              <a:t> </a:t>
            </a:r>
            <a:r>
              <a:rPr lang="en-US" dirty="0" err="1"/>
              <a:t>nekemu</a:t>
            </a:r>
            <a:r>
              <a:rPr lang="en-US" dirty="0"/>
              <a:t> </a:t>
            </a:r>
            <a:r>
              <a:rPr lang="en-US" dirty="0" err="1"/>
              <a:t>ključu</a:t>
            </a:r>
            <a:r>
              <a:rPr lang="en-US" dirty="0"/>
              <a:t>)</a:t>
            </a:r>
          </a:p>
          <a:p>
            <a:r>
              <a:rPr lang="en-US" dirty="0" err="1"/>
              <a:t>Vstavi</a:t>
            </a:r>
            <a:r>
              <a:rPr lang="en-US" dirty="0"/>
              <a:t> (</a:t>
            </a:r>
            <a:r>
              <a:rPr lang="en-US" dirty="0" err="1"/>
              <a:t>ključi</a:t>
            </a:r>
            <a:r>
              <a:rPr lang="en-US" dirty="0"/>
              <a:t> so </a:t>
            </a:r>
            <a:r>
              <a:rPr lang="en-US" dirty="0" err="1"/>
              <a:t>enolični</a:t>
            </a:r>
            <a:r>
              <a:rPr lang="en-US" dirty="0"/>
              <a:t>)</a:t>
            </a:r>
          </a:p>
          <a:p>
            <a:r>
              <a:rPr lang="en-US" dirty="0" err="1"/>
              <a:t>Odstrani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Možne</a:t>
            </a:r>
            <a:r>
              <a:rPr lang="en-US" dirty="0"/>
              <a:t> </a:t>
            </a:r>
            <a:r>
              <a:rPr lang="en-US" dirty="0" err="1"/>
              <a:t>strukture</a:t>
            </a:r>
            <a:r>
              <a:rPr lang="en-US" dirty="0"/>
              <a:t>?</a:t>
            </a:r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1798341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C0CC0-5B05-4243-8A5F-C03236D9F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Časovne</a:t>
            </a:r>
            <a:r>
              <a:rPr lang="en-US" dirty="0"/>
              <a:t> </a:t>
            </a:r>
            <a:r>
              <a:rPr lang="en-US" dirty="0" err="1"/>
              <a:t>zahtevnosti</a:t>
            </a:r>
            <a:r>
              <a:rPr lang="en-US" dirty="0"/>
              <a:t> </a:t>
            </a: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4455F3-0E96-441F-A677-62D5E1841A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Želja</a:t>
            </a:r>
            <a:r>
              <a:rPr lang="en-US" dirty="0"/>
              <a:t>:</a:t>
            </a:r>
          </a:p>
          <a:p>
            <a:r>
              <a:rPr lang="en-US" dirty="0" err="1"/>
              <a:t>Vse</a:t>
            </a:r>
            <a:r>
              <a:rPr lang="en-US" dirty="0"/>
              <a:t> O(1)</a:t>
            </a:r>
          </a:p>
          <a:p>
            <a:r>
              <a:rPr lang="en-US" dirty="0">
                <a:hlinkClick r:id="rId2"/>
              </a:rPr>
              <a:t>https://wiki.python.org/moin/TimeComplexity</a:t>
            </a:r>
            <a:r>
              <a:rPr lang="en-US" dirty="0"/>
              <a:t> </a:t>
            </a:r>
            <a:endParaRPr lang="en-SI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19B8FDA-F415-4D59-BEC4-382BD8CBFD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9890" y="2586609"/>
            <a:ext cx="3924300" cy="3457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5166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91618-97E5-413E-8A10-948DCDB07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Zgoščene</a:t>
            </a:r>
            <a:r>
              <a:rPr lang="en-US" dirty="0"/>
              <a:t> </a:t>
            </a:r>
            <a:r>
              <a:rPr lang="en-US" dirty="0" err="1"/>
              <a:t>tabele</a:t>
            </a: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CFC595-3472-45B6-9652-C03030D24E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Bucket array – </a:t>
            </a:r>
            <a:r>
              <a:rPr lang="en-US" dirty="0" err="1"/>
              <a:t>tabela</a:t>
            </a:r>
            <a:r>
              <a:rPr lang="en-US" dirty="0"/>
              <a:t>, </a:t>
            </a:r>
            <a:r>
              <a:rPr lang="en-US" dirty="0" err="1"/>
              <a:t>kjer</a:t>
            </a:r>
            <a:r>
              <a:rPr lang="en-US" dirty="0"/>
              <a:t> </a:t>
            </a:r>
            <a:r>
              <a:rPr lang="en-US" dirty="0" err="1"/>
              <a:t>hranimo</a:t>
            </a:r>
            <a:r>
              <a:rPr lang="en-US" dirty="0"/>
              <a:t> </a:t>
            </a:r>
            <a:r>
              <a:rPr lang="en-US" dirty="0" err="1"/>
              <a:t>podatke</a:t>
            </a:r>
            <a:endParaRPr lang="en-SI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3BDC98E-700C-49A7-9936-326BF396DB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2479369"/>
            <a:ext cx="4770120" cy="356230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7B57523-862A-45C3-9165-11F9D792F088}"/>
              </a:ext>
            </a:extLst>
          </p:cNvPr>
          <p:cNvSpPr txBox="1"/>
          <p:nvPr/>
        </p:nvSpPr>
        <p:spPr>
          <a:xfrm>
            <a:off x="8403336" y="6092301"/>
            <a:ext cx="58064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hlinkClick r:id="rId3"/>
              </a:rPr>
              <a:t>https://www.programiz.com/dsa/hash-table</a:t>
            </a:r>
            <a:r>
              <a:rPr lang="en-US" sz="1100" dirty="0"/>
              <a:t> </a:t>
            </a:r>
            <a:endParaRPr lang="en-SI" sz="1100" dirty="0"/>
          </a:p>
        </p:txBody>
      </p:sp>
    </p:spTree>
    <p:extLst>
      <p:ext uri="{BB962C8B-B14F-4D97-AF65-F5344CB8AC3E}">
        <p14:creationId xmlns:p14="http://schemas.microsoft.com/office/powerpoint/2010/main" val="2200632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8C0B27-7558-4359-9428-6C62D2ADE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Zgoščevalne</a:t>
            </a:r>
            <a:r>
              <a:rPr lang="en-US" dirty="0"/>
              <a:t> </a:t>
            </a:r>
            <a:r>
              <a:rPr lang="en-US" dirty="0" err="1"/>
              <a:t>funkcije</a:t>
            </a: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06EE96-F0AC-43E7-B29B-43C373BCF6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Preslikava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domene</a:t>
            </a:r>
            <a:r>
              <a:rPr lang="en-US" dirty="0"/>
              <a:t> v [0, 1, …, N – 1]</a:t>
            </a:r>
          </a:p>
          <a:p>
            <a:r>
              <a:rPr lang="en-US" dirty="0" err="1"/>
              <a:t>Zgoščena</a:t>
            </a:r>
            <a:r>
              <a:rPr lang="en-US" dirty="0"/>
              <a:t> </a:t>
            </a:r>
            <a:r>
              <a:rPr lang="en-US" dirty="0" err="1"/>
              <a:t>vrednost</a:t>
            </a:r>
            <a:r>
              <a:rPr lang="en-US" dirty="0"/>
              <a:t> (hash code / hash value)</a:t>
            </a:r>
          </a:p>
          <a:p>
            <a:pPr lvl="1"/>
            <a:r>
              <a:rPr lang="en-US" dirty="0" err="1"/>
              <a:t>Poljubno</a:t>
            </a:r>
            <a:r>
              <a:rPr lang="en-US" dirty="0"/>
              <a:t> </a:t>
            </a:r>
            <a:r>
              <a:rPr lang="en-US" dirty="0" err="1"/>
              <a:t>celo</a:t>
            </a:r>
            <a:r>
              <a:rPr lang="en-US" dirty="0"/>
              <a:t> </a:t>
            </a:r>
            <a:r>
              <a:rPr lang="en-US" dirty="0" err="1"/>
              <a:t>število</a:t>
            </a:r>
            <a:endParaRPr lang="en-US" dirty="0"/>
          </a:p>
          <a:p>
            <a:r>
              <a:rPr lang="en-US" dirty="0" err="1"/>
              <a:t>Stisnjena</a:t>
            </a:r>
            <a:r>
              <a:rPr lang="en-US" dirty="0"/>
              <a:t> </a:t>
            </a:r>
            <a:r>
              <a:rPr lang="en-US" dirty="0" err="1"/>
              <a:t>vrednost</a:t>
            </a:r>
            <a:endParaRPr lang="en-US" dirty="0"/>
          </a:p>
          <a:p>
            <a:pPr lvl="1"/>
            <a:r>
              <a:rPr lang="en-US" dirty="0"/>
              <a:t>[0, 1, …, N – 1]</a:t>
            </a:r>
          </a:p>
          <a:p>
            <a:pPr lvl="1"/>
            <a:endParaRPr lang="en-US" dirty="0"/>
          </a:p>
          <a:p>
            <a:r>
              <a:rPr lang="en-US" dirty="0" err="1"/>
              <a:t>Težave</a:t>
            </a:r>
            <a:r>
              <a:rPr lang="en-US" dirty="0"/>
              <a:t>:</a:t>
            </a:r>
          </a:p>
          <a:p>
            <a:pPr lvl="1"/>
            <a:r>
              <a:rPr lang="en-US" dirty="0" err="1"/>
              <a:t>Trki</a:t>
            </a:r>
            <a:r>
              <a:rPr lang="en-US" dirty="0"/>
              <a:t>:    k</a:t>
            </a:r>
            <a:r>
              <a:rPr lang="en-US" baseline="-25000" dirty="0"/>
              <a:t>1</a:t>
            </a:r>
            <a:r>
              <a:rPr lang="en-US" dirty="0"/>
              <a:t> =/= k</a:t>
            </a:r>
            <a:r>
              <a:rPr lang="en-US" baseline="-25000" dirty="0"/>
              <a:t>2</a:t>
            </a:r>
            <a:r>
              <a:rPr lang="en-US" dirty="0"/>
              <a:t>, h(k</a:t>
            </a:r>
            <a:r>
              <a:rPr lang="en-US" baseline="-25000" dirty="0"/>
              <a:t>1</a:t>
            </a:r>
            <a:r>
              <a:rPr lang="en-US" dirty="0"/>
              <a:t>) == h(k</a:t>
            </a:r>
            <a:r>
              <a:rPr lang="en-US" baseline="-25000" dirty="0"/>
              <a:t>2</a:t>
            </a:r>
            <a:r>
              <a:rPr lang="en-US" dirty="0"/>
              <a:t>)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8260925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CD9A1-51CB-4EE0-A2E3-F15AF220E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 code</a:t>
            </a: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9E769B-06EF-4F60-AE29-5DEE347FA6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Mora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enoličen</a:t>
            </a:r>
            <a:r>
              <a:rPr lang="en-US" dirty="0"/>
              <a:t> za </a:t>
            </a:r>
            <a:r>
              <a:rPr lang="en-US" dirty="0" err="1"/>
              <a:t>dani</a:t>
            </a:r>
            <a:r>
              <a:rPr lang="en-US" dirty="0"/>
              <a:t> </a:t>
            </a:r>
            <a:r>
              <a:rPr lang="en-US" dirty="0" err="1"/>
              <a:t>ključ</a:t>
            </a:r>
            <a:endParaRPr lang="en-US" dirty="0"/>
          </a:p>
          <a:p>
            <a:pPr lvl="1"/>
            <a:r>
              <a:rPr lang="en-US" dirty="0" err="1"/>
              <a:t>Torej</a:t>
            </a:r>
            <a:r>
              <a:rPr lang="en-US" dirty="0"/>
              <a:t> se </a:t>
            </a:r>
            <a:r>
              <a:rPr lang="en-US" dirty="0" err="1"/>
              <a:t>ključ</a:t>
            </a:r>
            <a:r>
              <a:rPr lang="en-US" dirty="0"/>
              <a:t> ne </a:t>
            </a:r>
            <a:r>
              <a:rPr lang="en-US" dirty="0" err="1"/>
              <a:t>sme</a:t>
            </a:r>
            <a:r>
              <a:rPr lang="en-US" dirty="0"/>
              <a:t> </a:t>
            </a:r>
            <a:r>
              <a:rPr lang="en-US" dirty="0" err="1"/>
              <a:t>spreminjati</a:t>
            </a:r>
            <a:endParaRPr lang="en-US" dirty="0"/>
          </a:p>
          <a:p>
            <a:r>
              <a:rPr lang="en-US" dirty="0" err="1"/>
              <a:t>Najlažje</a:t>
            </a:r>
            <a:r>
              <a:rPr lang="en-US" dirty="0"/>
              <a:t>, </a:t>
            </a:r>
            <a:r>
              <a:rPr lang="en-US" dirty="0" err="1"/>
              <a:t>če</a:t>
            </a:r>
            <a:r>
              <a:rPr lang="en-US" dirty="0"/>
              <a:t> je </a:t>
            </a:r>
            <a:r>
              <a:rPr lang="en-US" dirty="0" err="1"/>
              <a:t>ključ</a:t>
            </a:r>
            <a:r>
              <a:rPr lang="en-US" dirty="0"/>
              <a:t> </a:t>
            </a:r>
            <a:r>
              <a:rPr lang="en-US" dirty="0" err="1"/>
              <a:t>celoštevilo</a:t>
            </a:r>
            <a:endParaRPr lang="en-US" dirty="0"/>
          </a:p>
          <a:p>
            <a:r>
              <a:rPr lang="en-US" dirty="0" err="1"/>
              <a:t>Drugačni</a:t>
            </a:r>
            <a:r>
              <a:rPr lang="en-US" dirty="0"/>
              <a:t> </a:t>
            </a:r>
            <a:r>
              <a:rPr lang="en-US" dirty="0" err="1"/>
              <a:t>objekti</a:t>
            </a:r>
            <a:r>
              <a:rPr lang="en-US" dirty="0"/>
              <a:t>?</a:t>
            </a:r>
          </a:p>
          <a:p>
            <a:r>
              <a:rPr lang="en-US" dirty="0" err="1"/>
              <a:t>Seštevanje</a:t>
            </a:r>
            <a:endParaRPr lang="en-US" dirty="0"/>
          </a:p>
          <a:p>
            <a:pPr lvl="1"/>
            <a:r>
              <a:rPr lang="en-US" dirty="0" err="1"/>
              <a:t>Seštejemo</a:t>
            </a:r>
            <a:r>
              <a:rPr lang="en-US" dirty="0"/>
              <a:t> (x</a:t>
            </a:r>
            <a:r>
              <a:rPr lang="en-US" baseline="-25000" dirty="0"/>
              <a:t>o</a:t>
            </a:r>
            <a:r>
              <a:rPr lang="en-US" dirty="0"/>
              <a:t>, x</a:t>
            </a:r>
            <a:r>
              <a:rPr lang="en-US" baseline="-25000" dirty="0"/>
              <a:t>1</a:t>
            </a:r>
            <a:r>
              <a:rPr lang="en-US" dirty="0"/>
              <a:t>, …, x</a:t>
            </a:r>
            <a:r>
              <a:rPr lang="en-US" baseline="-25000" dirty="0"/>
              <a:t>k-1</a:t>
            </a:r>
            <a:r>
              <a:rPr lang="en-US" dirty="0"/>
              <a:t>)</a:t>
            </a:r>
          </a:p>
          <a:p>
            <a:pPr lvl="1"/>
            <a:r>
              <a:rPr lang="en-US" dirty="0" err="1"/>
              <a:t>Nizi</a:t>
            </a:r>
            <a:endParaRPr lang="en-US" dirty="0"/>
          </a:p>
          <a:p>
            <a:r>
              <a:rPr lang="en-US" dirty="0" err="1"/>
              <a:t>Težave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nizih</a:t>
            </a:r>
            <a:endParaRPr lang="en-US" dirty="0"/>
          </a:p>
          <a:p>
            <a:r>
              <a:rPr lang="en-US" dirty="0" err="1"/>
              <a:t>Polinomska</a:t>
            </a:r>
            <a:r>
              <a:rPr lang="en-US" dirty="0"/>
              <a:t> </a:t>
            </a:r>
            <a:r>
              <a:rPr lang="en-US" dirty="0" err="1"/>
              <a:t>koda</a:t>
            </a:r>
            <a:endParaRPr lang="en-US" dirty="0"/>
          </a:p>
          <a:p>
            <a:pPr lvl="1"/>
            <a:r>
              <a:rPr lang="en-US" dirty="0"/>
              <a:t>X</a:t>
            </a:r>
            <a:r>
              <a:rPr lang="en-US" baseline="-25000" dirty="0"/>
              <a:t>o</a:t>
            </a:r>
            <a:r>
              <a:rPr lang="en-US" dirty="0"/>
              <a:t>a</a:t>
            </a:r>
            <a:r>
              <a:rPr lang="en-US" baseline="30000" dirty="0"/>
              <a:t>k-1</a:t>
            </a:r>
            <a:r>
              <a:rPr lang="en-US" dirty="0"/>
              <a:t>+ x</a:t>
            </a:r>
            <a:r>
              <a:rPr lang="en-US" baseline="-25000" dirty="0"/>
              <a:t>1</a:t>
            </a:r>
            <a:r>
              <a:rPr lang="en-US" dirty="0"/>
              <a:t>a</a:t>
            </a:r>
            <a:r>
              <a:rPr lang="en-US" baseline="30000" dirty="0"/>
              <a:t>k-2</a:t>
            </a:r>
            <a:r>
              <a:rPr lang="en-US" dirty="0"/>
              <a:t>+ …+ x</a:t>
            </a:r>
            <a:r>
              <a:rPr lang="en-US" baseline="-25000" dirty="0"/>
              <a:t>k-2</a:t>
            </a:r>
            <a:r>
              <a:rPr lang="en-US" dirty="0"/>
              <a:t>a+x</a:t>
            </a:r>
            <a:r>
              <a:rPr lang="en-US" baseline="-25000" dirty="0"/>
              <a:t>k-1</a:t>
            </a:r>
          </a:p>
          <a:p>
            <a:pPr lvl="1"/>
            <a:endParaRPr lang="en-US" baseline="-25000" dirty="0"/>
          </a:p>
          <a:p>
            <a:r>
              <a:rPr lang="en-US" dirty="0" err="1"/>
              <a:t>Eksperimentalne</a:t>
            </a:r>
            <a:r>
              <a:rPr lang="en-US" dirty="0"/>
              <a:t> </a:t>
            </a:r>
            <a:r>
              <a:rPr lang="en-US" dirty="0" err="1"/>
              <a:t>študije</a:t>
            </a:r>
            <a:r>
              <a:rPr lang="en-US" dirty="0"/>
              <a:t> … a = 33, 37, 39, 41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223675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085190-7469-4952-9BC2-E1798951D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Stisnjena</a:t>
            </a:r>
            <a:r>
              <a:rPr lang="en-US" dirty="0"/>
              <a:t> </a:t>
            </a:r>
            <a:r>
              <a:rPr lang="en-US" dirty="0" err="1"/>
              <a:t>vrednost</a:t>
            </a: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02782E-A38E-4D39-AAEF-393D535856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Deljenje</a:t>
            </a:r>
            <a:endParaRPr lang="en-US" dirty="0"/>
          </a:p>
          <a:p>
            <a:pPr lvl="1"/>
            <a:r>
              <a:rPr lang="en-US" dirty="0"/>
              <a:t>% N</a:t>
            </a:r>
          </a:p>
          <a:p>
            <a:pPr lvl="1"/>
            <a:r>
              <a:rPr lang="en-US" dirty="0"/>
              <a:t>Dobro, </a:t>
            </a:r>
            <a:r>
              <a:rPr lang="en-US" dirty="0" err="1"/>
              <a:t>če</a:t>
            </a:r>
            <a:r>
              <a:rPr lang="en-US" dirty="0"/>
              <a:t> je N </a:t>
            </a:r>
            <a:r>
              <a:rPr lang="en-US" dirty="0" err="1"/>
              <a:t>praštevilo</a:t>
            </a:r>
            <a:r>
              <a:rPr lang="en-US" dirty="0"/>
              <a:t> …</a:t>
            </a:r>
          </a:p>
          <a:p>
            <a:pPr lvl="2"/>
            <a:r>
              <a:rPr lang="en-US" dirty="0"/>
              <a:t>{200, 205, 210, 215, …, 600}</a:t>
            </a:r>
          </a:p>
          <a:p>
            <a:pPr lvl="2"/>
            <a:r>
              <a:rPr lang="en-US" dirty="0"/>
              <a:t>N = 100 : “</a:t>
            </a:r>
            <a:r>
              <a:rPr lang="en-US" dirty="0" err="1"/>
              <a:t>skupine</a:t>
            </a:r>
            <a:r>
              <a:rPr lang="en-US" dirty="0"/>
              <a:t>” po 4</a:t>
            </a:r>
          </a:p>
          <a:p>
            <a:pPr lvl="2"/>
            <a:r>
              <a:rPr lang="en-US" dirty="0"/>
              <a:t>N = 101 –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trkov</a:t>
            </a:r>
            <a:endParaRPr lang="en-US" dirty="0"/>
          </a:p>
          <a:p>
            <a:r>
              <a:rPr lang="en-US" dirty="0"/>
              <a:t>MAD </a:t>
            </a:r>
            <a:r>
              <a:rPr lang="en-US" dirty="0" err="1"/>
              <a:t>metoda</a:t>
            </a:r>
            <a:endParaRPr lang="en-US" dirty="0"/>
          </a:p>
          <a:p>
            <a:pPr lvl="1"/>
            <a:r>
              <a:rPr lang="en-US" dirty="0" err="1"/>
              <a:t>Multiplay</a:t>
            </a:r>
            <a:r>
              <a:rPr lang="en-US" dirty="0"/>
              <a:t>, add, divide</a:t>
            </a:r>
          </a:p>
          <a:p>
            <a:r>
              <a:rPr lang="en-US" dirty="0"/>
              <a:t>h(k) = abs(a k + b) % N</a:t>
            </a:r>
          </a:p>
          <a:p>
            <a:pPr lvl="1"/>
            <a:endParaRPr lang="en-US" dirty="0"/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0077584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552D0-96CF-49E0-BA70-34CE7798C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Ponovno</a:t>
            </a:r>
            <a:r>
              <a:rPr lang="en-US" dirty="0"/>
              <a:t> </a:t>
            </a:r>
            <a:r>
              <a:rPr lang="en-US" dirty="0" err="1"/>
              <a:t>zgoščevanje</a:t>
            </a: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C8C827-4A5E-46E4-A313-0D1BD726BA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napolnjenosti</a:t>
            </a:r>
            <a:endParaRPr lang="en-US" dirty="0"/>
          </a:p>
          <a:p>
            <a:r>
              <a:rPr lang="en-US" dirty="0"/>
              <a:t>n / N   </a:t>
            </a:r>
            <a:r>
              <a:rPr lang="en-US" dirty="0" err="1"/>
              <a:t>Naj</a:t>
            </a:r>
            <a:r>
              <a:rPr lang="en-US" dirty="0"/>
              <a:t> bi </a:t>
            </a:r>
            <a:r>
              <a:rPr lang="en-US" dirty="0" err="1"/>
              <a:t>bilo</a:t>
            </a:r>
            <a:r>
              <a:rPr lang="en-US" dirty="0"/>
              <a:t> pod 1</a:t>
            </a:r>
          </a:p>
          <a:p>
            <a:r>
              <a:rPr lang="en-US" dirty="0"/>
              <a:t>0.75 – </a:t>
            </a:r>
            <a:r>
              <a:rPr lang="en-US" dirty="0" err="1"/>
              <a:t>ponovno</a:t>
            </a:r>
            <a:r>
              <a:rPr lang="en-US" dirty="0"/>
              <a:t> </a:t>
            </a:r>
            <a:r>
              <a:rPr lang="en-US" dirty="0" err="1"/>
              <a:t>zgoščevanje</a:t>
            </a:r>
            <a:endParaRPr lang="en-US" dirty="0"/>
          </a:p>
          <a:p>
            <a:r>
              <a:rPr lang="en-US" dirty="0" err="1"/>
              <a:t>Draga</a:t>
            </a:r>
            <a:r>
              <a:rPr lang="en-US" dirty="0"/>
              <a:t> </a:t>
            </a:r>
            <a:r>
              <a:rPr lang="en-US" dirty="0" err="1"/>
              <a:t>operacija</a:t>
            </a:r>
            <a:endParaRPr lang="en-US" dirty="0"/>
          </a:p>
          <a:p>
            <a:r>
              <a:rPr lang="en-US" dirty="0" err="1"/>
              <a:t>Povečamo</a:t>
            </a:r>
            <a:r>
              <a:rPr lang="en-US" dirty="0"/>
              <a:t> </a:t>
            </a:r>
            <a:r>
              <a:rPr lang="en-US" dirty="0" err="1"/>
              <a:t>velikost</a:t>
            </a:r>
            <a:r>
              <a:rPr lang="en-US" dirty="0"/>
              <a:t> N (</a:t>
            </a:r>
            <a:r>
              <a:rPr lang="en-US" dirty="0" err="1"/>
              <a:t>praštevilo</a:t>
            </a:r>
            <a:r>
              <a:rPr lang="en-US" dirty="0"/>
              <a:t> </a:t>
            </a:r>
            <a:r>
              <a:rPr lang="en-US" dirty="0" err="1"/>
              <a:t>blizu</a:t>
            </a:r>
            <a:r>
              <a:rPr lang="en-US" dirty="0"/>
              <a:t> 2*N)</a:t>
            </a:r>
          </a:p>
          <a:p>
            <a:pPr lvl="1"/>
            <a:r>
              <a:rPr lang="en-US" dirty="0"/>
              <a:t>Nova </a:t>
            </a:r>
            <a:r>
              <a:rPr lang="en-US" dirty="0" err="1"/>
              <a:t>funckija</a:t>
            </a:r>
            <a:r>
              <a:rPr lang="en-US" dirty="0"/>
              <a:t> za </a:t>
            </a:r>
            <a:r>
              <a:rPr lang="en-US" dirty="0" err="1"/>
              <a:t>stiskanje</a:t>
            </a:r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3310454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4F6401-A9C3-4927-8564-1F3DA93A5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Razreševanje</a:t>
            </a:r>
            <a:r>
              <a:rPr lang="en-US" dirty="0"/>
              <a:t> </a:t>
            </a:r>
            <a:r>
              <a:rPr lang="en-US" dirty="0" err="1"/>
              <a:t>trkov</a:t>
            </a: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1B6E5C-1DCF-4469-90FA-F5F838958A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Veriženje</a:t>
            </a:r>
            <a:endParaRPr lang="en-US" dirty="0"/>
          </a:p>
          <a:p>
            <a:r>
              <a:rPr lang="en-US" dirty="0"/>
              <a:t>primer</a:t>
            </a:r>
          </a:p>
        </p:txBody>
      </p:sp>
    </p:spTree>
    <p:extLst>
      <p:ext uri="{BB962C8B-B14F-4D97-AF65-F5344CB8AC3E}">
        <p14:creationId xmlns:p14="http://schemas.microsoft.com/office/powerpoint/2010/main" val="17708385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FIVE">
      <a:dk1>
        <a:sysClr val="windowText" lastClr="000000"/>
      </a:dk1>
      <a:lt1>
        <a:sysClr val="window" lastClr="FFFFFF"/>
      </a:lt1>
      <a:dk2>
        <a:srgbClr val="505046"/>
      </a:dk2>
      <a:lt2>
        <a:srgbClr val="F5F6F4"/>
      </a:lt2>
      <a:accent1>
        <a:srgbClr val="57903F"/>
      </a:accent1>
      <a:accent2>
        <a:srgbClr val="F03F2B"/>
      </a:accent2>
      <a:accent3>
        <a:srgbClr val="3488A0"/>
      </a:accent3>
      <a:accent4>
        <a:srgbClr val="F8D22F"/>
      </a:accent4>
      <a:accent5>
        <a:srgbClr val="5CC6D6"/>
      </a:accent5>
      <a:accent6>
        <a:srgbClr val="B8D233"/>
      </a:accent6>
      <a:hlink>
        <a:srgbClr val="00B0F0"/>
      </a:hlink>
      <a:folHlink>
        <a:srgbClr val="B2B2B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iginal 5_01_Win32" id="{77344C68-A3F1-476B-8680-97D7F429B46B}" vid="{89780073-58E8-4DFF-BF29-BA99F8052841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DB58277-F8DF-46FF-84EC-EF41B835E69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37651BA-F45C-4845-9AB3-E0A65B39F5E1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2D276E62-80A3-44DD-9BCC-97ED2B99B5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{D5E784E6-A05C-46AF-A9B1-0D69EE878FCC}tf78438558_win32</Template>
  <TotalTime>37</TotalTime>
  <Words>436</Words>
  <Application>Microsoft Office PowerPoint</Application>
  <PresentationFormat>Widescreen</PresentationFormat>
  <Paragraphs>83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Century Gothic</vt:lpstr>
      <vt:lpstr>Garamond</vt:lpstr>
      <vt:lpstr>SavonVTI</vt:lpstr>
      <vt:lpstr>ZGOŠČENE TABELE; ZGOŠČEVALNE FUNKCIJE, …</vt:lpstr>
      <vt:lpstr>Operacije</vt:lpstr>
      <vt:lpstr>Časovne zahtevnosti </vt:lpstr>
      <vt:lpstr>Zgoščene tabele</vt:lpstr>
      <vt:lpstr>Zgoščevalne funkcije</vt:lpstr>
      <vt:lpstr>Hash code</vt:lpstr>
      <vt:lpstr>Stisnjena vrednost</vt:lpstr>
      <vt:lpstr>Ponovno zgoščevanje</vt:lpstr>
      <vt:lpstr>Razreševanje trkov</vt:lpstr>
      <vt:lpstr>Razreševanje trkov</vt:lpstr>
      <vt:lpstr>Odprto naslavljanje</vt:lpstr>
      <vt:lpstr>Dodatni strategiji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ZGOŠČENE TABELE; ZGOŠČEVALNE FUNKCIJE, …</dc:title>
  <dc:creator>Lokar, Matija</dc:creator>
  <cp:lastModifiedBy>Lokar, Matija</cp:lastModifiedBy>
  <cp:revision>2</cp:revision>
  <dcterms:created xsi:type="dcterms:W3CDTF">2022-04-13T11:52:29Z</dcterms:created>
  <dcterms:modified xsi:type="dcterms:W3CDTF">2022-04-13T12:50:09Z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