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4"/>
  </p:sldMasterIdLst>
  <p:notesMasterIdLst>
    <p:notesMasterId r:id="rId17"/>
  </p:notesMasterIdLst>
  <p:handoutMasterIdLst>
    <p:handoutMasterId r:id="rId18"/>
  </p:handoutMasterIdLst>
  <p:sldIdLst>
    <p:sldId id="352" r:id="rId5"/>
    <p:sldId id="291" r:id="rId6"/>
    <p:sldId id="348" r:id="rId7"/>
    <p:sldId id="346" r:id="rId8"/>
    <p:sldId id="358" r:id="rId9"/>
    <p:sldId id="347" r:id="rId10"/>
    <p:sldId id="353" r:id="rId11"/>
    <p:sldId id="341" r:id="rId12"/>
    <p:sldId id="333" r:id="rId13"/>
    <p:sldId id="305" r:id="rId14"/>
    <p:sldId id="294" r:id="rId15"/>
    <p:sldId id="293" r:id="rId16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119" d="100"/>
          <a:sy n="119" d="100"/>
        </p:scale>
        <p:origin x="68" y="3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8968547-DF15-413D-8328-D44C35879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43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312764E8-C340-4823-A8E2-3EAE437C49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119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185F-3476-4C9C-87F2-5E62CD53261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4B91E-59CB-414B-AF7E-11B278BED7B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3591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01C63-31DB-4F44-8D97-1B238EFC72D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9323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0"/>
            <a:ext cx="7543800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1" y="1943591"/>
            <a:ext cx="7543801" cy="402336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2823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482FE-48D2-49D5-8790-9239396DB04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263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129E3-57E3-47A0-8130-7C2D4DE172D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1137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EA80FB-7EFA-49FD-95DA-17DD9CA12BF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3740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FDF32-A466-4DF0-9CA2-D26FE32A508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641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254C5-FADA-4A05-B3EC-26916546BA3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8129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1FB5DCA-0D24-4308-A5D8-74FF282C878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6693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31CF8-A93E-428E-B2A3-31D587F2B73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636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AD2458C-CB37-4750-A4BF-2B42D61DCD6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2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Mirko in Slavko po vojni</a:t>
            </a:r>
            <a:endParaRPr lang="sl-SI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 vojni sta se Mirko </a:t>
            </a:r>
            <a:r>
              <a:rPr lang="sl-SI" dirty="0"/>
              <a:t>in Slavko </a:t>
            </a:r>
            <a:r>
              <a:rPr lang="sl-SI" dirty="0" smtClean="0"/>
              <a:t>lotila </a:t>
            </a:r>
            <a:r>
              <a:rPr lang="sl-SI" dirty="0"/>
              <a:t>"biznisa". Slavko izdeluje zlate verižice, Mirko pa jih prodaja. A Mirka nenadoma začne skrbeti, da Slavko goljufa. Vse verižice naj bi bile enako težke, a seveda zaradi ročne izdelave niso čisto. Zato ga zanima, koliko verižic se po teži razlikuje za več kot 5% od povprečja. </a:t>
            </a:r>
          </a:p>
          <a:p>
            <a:r>
              <a:rPr lang="sl-SI" dirty="0"/>
              <a:t>Sestavi  program, ki bo prebral podatke o teži </a:t>
            </a:r>
            <a:r>
              <a:rPr lang="sl-SI" dirty="0" smtClean="0"/>
              <a:t>verižic </a:t>
            </a:r>
            <a:r>
              <a:rPr lang="sl-SI" dirty="0"/>
              <a:t>in nato izpisal teže in zaporedne številke "sumljivih", torej tistih, katerih teža se razlikuje za več kot 5% od povprečja.</a:t>
            </a:r>
          </a:p>
          <a:p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185F-3476-4C9C-87F2-5E62CD53261C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821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Uporaba tabel</a:t>
            </a:r>
            <a:endParaRPr lang="en-GB" dirty="0" smtClean="0"/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eaLnBrk="1" hangingPunct="1">
              <a:lnSpc>
                <a:spcPct val="90000"/>
              </a:lnSpc>
            </a:pPr>
            <a:r>
              <a:rPr lang="sl-SI" sz="2200" dirty="0" err="1" smtClean="0">
                <a:latin typeface="Courier New" pitchFamily="49" charset="0"/>
              </a:rPr>
              <a:t>stevila</a:t>
            </a:r>
            <a:r>
              <a:rPr lang="sl-SI" sz="2200" dirty="0" smtClean="0">
                <a:latin typeface="Courier New" pitchFamily="49" charset="0"/>
              </a:rPr>
              <a:t>[7]</a:t>
            </a:r>
            <a:r>
              <a:rPr lang="sl-SI" sz="2200" dirty="0" smtClean="0"/>
              <a:t> – osmi element </a:t>
            </a:r>
            <a:r>
              <a:rPr lang="sl-SI" sz="2200" dirty="0"/>
              <a:t>t</a:t>
            </a:r>
            <a:r>
              <a:rPr lang="sl-SI" sz="2200" dirty="0" smtClean="0"/>
              <a:t>abele (štejemo od 0 dalje!)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sl-SI" sz="2200" dirty="0" err="1" smtClean="0">
                <a:latin typeface="Courier New" pitchFamily="49" charset="0"/>
              </a:rPr>
              <a:t>stevila</a:t>
            </a:r>
            <a:r>
              <a:rPr lang="sl-SI" sz="2200" dirty="0" smtClean="0">
                <a:latin typeface="Courier New" pitchFamily="49" charset="0"/>
              </a:rPr>
              <a:t>[2 * i]</a:t>
            </a:r>
            <a:r>
              <a:rPr lang="sl-SI" sz="2200" dirty="0" smtClean="0"/>
              <a:t> – spremenljivka: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sl-SI" sz="2000" dirty="0" smtClean="0"/>
              <a:t>Katera spremenljivka - odvisno od vrednosti v </a:t>
            </a:r>
            <a:r>
              <a:rPr lang="sl-SI" sz="2000" dirty="0" smtClean="0">
                <a:latin typeface="Courier New" pitchFamily="49" charset="0"/>
              </a:rPr>
              <a:t>i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sl-SI" sz="2000" dirty="0" smtClean="0"/>
              <a:t>Denimo, da je v tabeli 20 podatkov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sl-SI" sz="2000" dirty="0" err="1" smtClean="0">
                <a:latin typeface="Courier New" pitchFamily="49" charset="0"/>
              </a:rPr>
              <a:t>stevila</a:t>
            </a:r>
            <a:r>
              <a:rPr lang="sl-SI" sz="2000" dirty="0" smtClean="0">
                <a:latin typeface="Courier New" pitchFamily="49" charset="0"/>
              </a:rPr>
              <a:t>[0] </a:t>
            </a:r>
            <a:r>
              <a:rPr lang="sl-SI" sz="2000" dirty="0" smtClean="0"/>
              <a:t>ali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</a:rPr>
              <a:t>stevila</a:t>
            </a:r>
            <a:r>
              <a:rPr lang="sl-SI" sz="2000" dirty="0" smtClean="0">
                <a:latin typeface="Courier New" pitchFamily="49" charset="0"/>
              </a:rPr>
              <a:t>[2] </a:t>
            </a:r>
            <a:r>
              <a:rPr lang="sl-SI" sz="2000" dirty="0" smtClean="0"/>
              <a:t>ali</a:t>
            </a:r>
            <a:r>
              <a:rPr lang="sl-SI" sz="2000" dirty="0" smtClean="0">
                <a:latin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</a:rPr>
              <a:t>stevila</a:t>
            </a:r>
            <a:r>
              <a:rPr lang="sl-SI" sz="2000" dirty="0" smtClean="0">
                <a:latin typeface="Courier New" pitchFamily="49" charset="0"/>
              </a:rPr>
              <a:t>[4] </a:t>
            </a:r>
            <a:r>
              <a:rPr lang="sl-SI" sz="2000" dirty="0" smtClean="0"/>
              <a:t>ali</a:t>
            </a:r>
            <a:r>
              <a:rPr lang="sl-SI" sz="2000" dirty="0" smtClean="0">
                <a:latin typeface="Courier New" pitchFamily="49" charset="0"/>
              </a:rPr>
              <a:t> ...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sl-SI" sz="2000" dirty="0" smtClean="0"/>
              <a:t>Kaj, če je</a:t>
            </a:r>
            <a:r>
              <a:rPr lang="sl-SI" sz="2000" dirty="0" smtClean="0">
                <a:latin typeface="Courier New" pitchFamily="49" charset="0"/>
              </a:rPr>
              <a:t> i </a:t>
            </a:r>
            <a:r>
              <a:rPr lang="sl-SI" sz="2000" dirty="0" smtClean="0"/>
              <a:t>denimo</a:t>
            </a:r>
            <a:r>
              <a:rPr lang="sl-SI" sz="2000" dirty="0" smtClean="0">
                <a:latin typeface="Courier New" pitchFamily="49" charset="0"/>
              </a:rPr>
              <a:t> 10 </a:t>
            </a:r>
          </a:p>
          <a:p>
            <a:pPr marL="1143000" lvl="2" indent="-228600" eaLnBrk="1" hangingPunct="1">
              <a:lnSpc>
                <a:spcPct val="90000"/>
              </a:lnSpc>
            </a:pPr>
            <a:r>
              <a:rPr lang="sl-SI" dirty="0" smtClean="0"/>
              <a:t>sklicujemo se na</a:t>
            </a:r>
            <a:r>
              <a:rPr lang="sl-SI" sz="1900" dirty="0" smtClean="0">
                <a:latin typeface="Courier New" pitchFamily="49" charset="0"/>
              </a:rPr>
              <a:t> </a:t>
            </a:r>
            <a:r>
              <a:rPr lang="sl-SI" sz="1900" dirty="0" err="1" smtClean="0">
                <a:latin typeface="Courier New" pitchFamily="49" charset="0"/>
              </a:rPr>
              <a:t>stevila</a:t>
            </a:r>
            <a:r>
              <a:rPr lang="sl-SI" sz="1900" dirty="0" smtClean="0">
                <a:latin typeface="Courier New" pitchFamily="49" charset="0"/>
              </a:rPr>
              <a:t>[20]</a:t>
            </a:r>
            <a:r>
              <a:rPr lang="sl-SI" sz="1900" dirty="0" smtClean="0"/>
              <a:t>. Ta ne obstaja – napaka – program preneha delovati (se sesuje)</a:t>
            </a:r>
          </a:p>
          <a:p>
            <a:pPr marL="1143000" lvl="2" indent="-228600" eaLnBrk="1" hangingPunct="1">
              <a:lnSpc>
                <a:spcPct val="90000"/>
              </a:lnSpc>
            </a:pPr>
            <a:r>
              <a:rPr lang="sl-SI" sz="1900" dirty="0" smtClean="0"/>
              <a:t>POZOR NA MEJE!!</a:t>
            </a:r>
          </a:p>
        </p:txBody>
      </p:sp>
      <p:sp>
        <p:nvSpPr>
          <p:cNvPr id="819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5BA13D-3EE9-46A6-95C5-2E0284953191}" type="slidenum">
              <a:rPr lang="sl-SI" smtClean="0"/>
              <a:pPr/>
              <a:t>10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build="p" bldLvl="4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Indeksi</a:t>
            </a:r>
            <a:endParaRPr lang="en-US" dirty="0" smtClean="0"/>
          </a:p>
        </p:txBody>
      </p:sp>
      <p:sp>
        <p:nvSpPr>
          <p:cNvPr id="22733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Indeksi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0 do </a:t>
            </a:r>
            <a:r>
              <a:rPr lang="en-US" dirty="0" smtClean="0">
                <a:latin typeface="Courier New" pitchFamily="49" charset="0"/>
              </a:rPr>
              <a:t>n – 1</a:t>
            </a:r>
            <a:r>
              <a:rPr lang="sl-SI" dirty="0" smtClean="0"/>
              <a:t> </a:t>
            </a:r>
          </a:p>
          <a:p>
            <a:pPr lvl="1" eaLnBrk="1" hangingPunct="1"/>
            <a:r>
              <a:rPr lang="sl-SI" dirty="0" smtClean="0"/>
              <a:t>n je velikost tabele</a:t>
            </a:r>
          </a:p>
          <a:p>
            <a:pPr lvl="1" eaLnBrk="1" hangingPunct="1"/>
            <a:r>
              <a:rPr lang="sl-SI" dirty="0" smtClean="0">
                <a:latin typeface="Courier New" pitchFamily="49" charset="0"/>
              </a:rPr>
              <a:t>len(ime</a:t>
            </a:r>
            <a:r>
              <a:rPr lang="en-US" dirty="0" smtClean="0">
                <a:latin typeface="Courier New" pitchFamily="49" charset="0"/>
              </a:rPr>
              <a:t>_t</a:t>
            </a:r>
            <a:r>
              <a:rPr lang="sl-SI" dirty="0" err="1" smtClean="0">
                <a:latin typeface="Courier New" pitchFamily="49" charset="0"/>
              </a:rPr>
              <a:t>abela</a:t>
            </a:r>
            <a:r>
              <a:rPr lang="sl-SI" dirty="0" smtClean="0">
                <a:latin typeface="Courier New" pitchFamily="49" charset="0"/>
              </a:rPr>
              <a:t>)</a:t>
            </a:r>
            <a:endParaRPr lang="en-US" dirty="0" smtClean="0">
              <a:latin typeface="Courier New" pitchFamily="49" charset="0"/>
            </a:endParaRPr>
          </a:p>
          <a:p>
            <a:pPr eaLnBrk="1" hangingPunct="1"/>
            <a:r>
              <a:rPr lang="en-US" dirty="0" err="1" smtClean="0"/>
              <a:t>pozor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meje</a:t>
            </a:r>
            <a:endParaRPr lang="sl-SI" dirty="0" smtClean="0"/>
          </a:p>
          <a:p>
            <a:pPr eaLnBrk="1" hangingPunct="1"/>
            <a:r>
              <a:rPr lang="sl-SI" dirty="0" err="1" smtClean="0"/>
              <a:t>IndexError</a:t>
            </a:r>
            <a:endParaRPr lang="sl-SI" dirty="0" smtClean="0"/>
          </a:p>
          <a:p>
            <a:pPr eaLnBrk="1" hangingPunct="1"/>
            <a:endParaRPr lang="sl-SI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024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493B26-1D9E-4F06-BA58-12A7731DE930}" type="slidenum">
              <a:rPr lang="sl-SI" smtClean="0"/>
              <a:pPr/>
              <a:t>11</a:t>
            </a:fld>
            <a:endParaRPr lang="sl-SI" smtClean="0"/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2" cstate="print"/>
          <a:srcRect t="80097"/>
          <a:stretch>
            <a:fillRect/>
          </a:stretch>
        </p:blipFill>
        <p:spPr bwMode="auto">
          <a:xfrm>
            <a:off x="1071538" y="4143380"/>
            <a:ext cx="7843328" cy="1643074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3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3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3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3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810750" y="49431"/>
            <a:ext cx="7543800" cy="1450757"/>
          </a:xfrm>
        </p:spPr>
        <p:txBody>
          <a:bodyPr/>
          <a:lstStyle/>
          <a:p>
            <a:pPr eaLnBrk="1" hangingPunct="1"/>
            <a:r>
              <a:rPr lang="sl-SI" dirty="0" smtClean="0"/>
              <a:t>Vnos 10. števil in izpis obratno</a:t>
            </a:r>
            <a:endParaRPr lang="en-US" dirty="0" smtClean="0"/>
          </a:p>
        </p:txBody>
      </p:sp>
      <p:sp>
        <p:nvSpPr>
          <p:cNvPr id="92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285750" y="1500189"/>
            <a:ext cx="8686800" cy="4377084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1500" dirty="0" err="1">
                <a:latin typeface="Courier New" pitchFamily="49" charset="0"/>
              </a:rPr>
              <a:t>t</a:t>
            </a:r>
            <a:r>
              <a:rPr lang="en-US" sz="1500" dirty="0" err="1" smtClean="0">
                <a:latin typeface="Courier New" pitchFamily="49" charset="0"/>
              </a:rPr>
              <a:t>ab_st</a:t>
            </a:r>
            <a:r>
              <a:rPr lang="sl-SI" sz="1500" dirty="0" smtClean="0">
                <a:latin typeface="Courier New" pitchFamily="49" charset="0"/>
              </a:rPr>
              <a:t> </a:t>
            </a:r>
            <a:r>
              <a:rPr lang="sl-SI" sz="1500" dirty="0" smtClean="0">
                <a:latin typeface="Courier New" pitchFamily="49" charset="0"/>
              </a:rPr>
              <a:t>= [0, 0, 0, 0, 0, 0, 0, 0, 0, 0</a:t>
            </a:r>
            <a:r>
              <a:rPr lang="en-US" sz="1500" dirty="0" smtClean="0">
                <a:latin typeface="Courier New" pitchFamily="49" charset="0"/>
              </a:rPr>
              <a:t>]</a:t>
            </a:r>
            <a:r>
              <a:rPr lang="sl-SI" sz="1500" dirty="0" smtClean="0">
                <a:latin typeface="Courier New" pitchFamily="49" charset="0"/>
              </a:rPr>
              <a:t> # Tabela z 10 mesti</a:t>
            </a:r>
          </a:p>
          <a:p>
            <a:pPr>
              <a:spcBef>
                <a:spcPts val="600"/>
              </a:spcBef>
              <a:buNone/>
            </a:pPr>
            <a:r>
              <a:rPr lang="sl-SI" sz="1500" dirty="0" smtClean="0">
                <a:latin typeface="Courier New" pitchFamily="49" charset="0"/>
              </a:rPr>
              <a:t># morda lepše: </a:t>
            </a:r>
            <a:r>
              <a:rPr lang="en-US" sz="1500" dirty="0" err="1">
                <a:latin typeface="Courier New" pitchFamily="49" charset="0"/>
              </a:rPr>
              <a:t>tab_st</a:t>
            </a:r>
            <a:r>
              <a:rPr lang="sl-SI" sz="1500" dirty="0" smtClean="0">
                <a:latin typeface="Courier New" pitchFamily="49" charset="0"/>
              </a:rPr>
              <a:t> </a:t>
            </a:r>
            <a:r>
              <a:rPr lang="sl-SI" sz="1500" dirty="0" smtClean="0">
                <a:latin typeface="Courier New" pitchFamily="49" charset="0"/>
              </a:rPr>
              <a:t>= [0] * 10</a:t>
            </a:r>
            <a:endParaRPr lang="en-US" sz="1500" dirty="0" smtClean="0">
              <a:latin typeface="Courier New" pitchFamily="49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1500" dirty="0" smtClean="0">
                <a:latin typeface="Courier New" pitchFamily="49" charset="0"/>
              </a:rPr>
              <a:t># </a:t>
            </a:r>
            <a:r>
              <a:rPr lang="en-US" sz="1500" dirty="0" err="1" smtClean="0">
                <a:latin typeface="Courier New" pitchFamily="49" charset="0"/>
              </a:rPr>
              <a:t>preberemo</a:t>
            </a:r>
            <a:r>
              <a:rPr lang="en-US" sz="1500" dirty="0" smtClean="0">
                <a:latin typeface="Courier New" pitchFamily="49" charset="0"/>
              </a:rPr>
              <a:t> </a:t>
            </a:r>
            <a:r>
              <a:rPr lang="en-US" sz="1500" dirty="0" err="1" smtClean="0">
                <a:latin typeface="Courier New" pitchFamily="49" charset="0"/>
              </a:rPr>
              <a:t>podatke</a:t>
            </a:r>
            <a:endParaRPr lang="en-US" sz="1500" dirty="0" smtClean="0">
              <a:latin typeface="Courier New" pitchFamily="49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1500" dirty="0" err="1" smtClean="0">
                <a:latin typeface="Courier New" pitchFamily="49" charset="0"/>
              </a:rPr>
              <a:t>i</a:t>
            </a:r>
            <a:r>
              <a:rPr lang="en-US" sz="1500" dirty="0" smtClean="0">
                <a:latin typeface="Courier New" pitchFamily="49" charset="0"/>
              </a:rPr>
              <a:t> </a:t>
            </a:r>
            <a:r>
              <a:rPr lang="en-US" sz="1500" dirty="0" smtClean="0">
                <a:latin typeface="Courier New" pitchFamily="49" charset="0"/>
              </a:rPr>
              <a:t>= </a:t>
            </a:r>
            <a:r>
              <a:rPr lang="sl-SI" sz="1500" dirty="0" smtClean="0">
                <a:latin typeface="Courier New" pitchFamily="49" charset="0"/>
              </a:rPr>
              <a:t>0</a:t>
            </a:r>
            <a:r>
              <a:rPr lang="en-US" sz="1500" dirty="0" smtClean="0">
                <a:latin typeface="Courier New" pitchFamily="49" charset="0"/>
              </a:rPr>
              <a:t> </a:t>
            </a:r>
            <a:endParaRPr lang="sl-SI" sz="1500" dirty="0" smtClean="0">
              <a:latin typeface="Courier New" pitchFamily="49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sl-SI" sz="1500" dirty="0" smtClean="0">
                <a:latin typeface="Courier New" pitchFamily="49" charset="0"/>
              </a:rPr>
              <a:t>while </a:t>
            </a:r>
            <a:r>
              <a:rPr lang="en-US" sz="1500" dirty="0" err="1" smtClean="0">
                <a:latin typeface="Courier New" pitchFamily="49" charset="0"/>
              </a:rPr>
              <a:t>i</a:t>
            </a:r>
            <a:r>
              <a:rPr lang="en-US" sz="1500" dirty="0" smtClean="0">
                <a:latin typeface="Courier New" pitchFamily="49" charset="0"/>
              </a:rPr>
              <a:t> &lt; 10</a:t>
            </a:r>
            <a:r>
              <a:rPr lang="sl-SI" sz="1500" dirty="0" smtClean="0">
                <a:latin typeface="Courier New" pitchFamily="49" charset="0"/>
              </a:rPr>
              <a:t> :</a:t>
            </a:r>
            <a:endParaRPr lang="en-US" sz="1500" dirty="0" smtClean="0">
              <a:latin typeface="Courier New" pitchFamily="49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1500" dirty="0" smtClean="0">
                <a:latin typeface="Courier New" pitchFamily="49" charset="0"/>
              </a:rPr>
              <a:t>  </a:t>
            </a:r>
            <a:r>
              <a:rPr lang="sl-SI" sz="1500" dirty="0" smtClean="0">
                <a:latin typeface="Courier New" pitchFamily="49" charset="0"/>
              </a:rPr>
              <a:t>pod = input("Vnesi " + str(i + 1) + ". podatek")</a:t>
            </a:r>
          </a:p>
          <a:p>
            <a:pPr>
              <a:spcBef>
                <a:spcPts val="600"/>
              </a:spcBef>
              <a:buNone/>
            </a:pPr>
            <a:r>
              <a:rPr lang="sl-SI" sz="1500" dirty="0" smtClean="0">
                <a:latin typeface="Courier New" pitchFamily="49" charset="0"/>
              </a:rPr>
              <a:t> </a:t>
            </a:r>
            <a:r>
              <a:rPr lang="en-US" sz="1500" dirty="0" smtClean="0">
                <a:latin typeface="Courier New" pitchFamily="49" charset="0"/>
              </a:rPr>
              <a:t> </a:t>
            </a:r>
            <a:r>
              <a:rPr lang="en-US" sz="1500" dirty="0" err="1" smtClean="0">
                <a:latin typeface="Courier New" pitchFamily="49" charset="0"/>
              </a:rPr>
              <a:t>tab_st</a:t>
            </a:r>
            <a:r>
              <a:rPr lang="sl-SI" sz="1500" dirty="0" smtClean="0">
                <a:latin typeface="Courier New" pitchFamily="49" charset="0"/>
              </a:rPr>
              <a:t>[i</a:t>
            </a:r>
            <a:r>
              <a:rPr lang="sl-SI" sz="1500" dirty="0" smtClean="0">
                <a:latin typeface="Courier New" pitchFamily="49" charset="0"/>
              </a:rPr>
              <a:t>] = int(pod)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sl-SI" sz="1500" dirty="0" smtClean="0">
                <a:latin typeface="Courier New" pitchFamily="49" charset="0"/>
              </a:rPr>
              <a:t>  i = i + 1</a:t>
            </a:r>
            <a:endParaRPr lang="en-US" sz="1500" dirty="0" smtClean="0">
              <a:latin typeface="Courier New" pitchFamily="49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1500" dirty="0" smtClean="0">
                <a:latin typeface="Courier New" pitchFamily="49" charset="0"/>
              </a:rPr>
              <a:t># </a:t>
            </a:r>
            <a:r>
              <a:rPr lang="en-US" sz="1500" dirty="0" err="1" smtClean="0">
                <a:latin typeface="Courier New" pitchFamily="49" charset="0"/>
              </a:rPr>
              <a:t>izpišemo</a:t>
            </a:r>
            <a:endParaRPr lang="en-US" sz="1500" dirty="0" smtClean="0">
              <a:latin typeface="Courier New" pitchFamily="49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1500" dirty="0" err="1" smtClean="0">
                <a:latin typeface="Courier New" pitchFamily="49" charset="0"/>
              </a:rPr>
              <a:t>i</a:t>
            </a:r>
            <a:r>
              <a:rPr lang="en-US" sz="1500" dirty="0" smtClean="0">
                <a:latin typeface="Courier New" pitchFamily="49" charset="0"/>
              </a:rPr>
              <a:t> </a:t>
            </a:r>
            <a:r>
              <a:rPr lang="en-US" sz="1500" dirty="0" smtClean="0">
                <a:latin typeface="Courier New" pitchFamily="49" charset="0"/>
              </a:rPr>
              <a:t>= </a:t>
            </a:r>
            <a:r>
              <a:rPr lang="sl-SI" sz="1500" dirty="0" smtClean="0">
                <a:latin typeface="Courier New" pitchFamily="49" charset="0"/>
              </a:rPr>
              <a:t>9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sl-SI" sz="1500" dirty="0" smtClean="0">
                <a:latin typeface="Courier New" pitchFamily="49" charset="0"/>
              </a:rPr>
              <a:t>rezultat = ""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sl-SI" sz="1500" dirty="0" smtClean="0">
                <a:latin typeface="Courier New" pitchFamily="49" charset="0"/>
              </a:rPr>
              <a:t>while </a:t>
            </a:r>
            <a:r>
              <a:rPr lang="en-US" sz="1500" dirty="0" err="1" smtClean="0">
                <a:latin typeface="Courier New" pitchFamily="49" charset="0"/>
              </a:rPr>
              <a:t>i</a:t>
            </a:r>
            <a:r>
              <a:rPr lang="en-US" sz="1500" dirty="0" smtClean="0">
                <a:latin typeface="Courier New" pitchFamily="49" charset="0"/>
              </a:rPr>
              <a:t> </a:t>
            </a:r>
            <a:r>
              <a:rPr lang="sl-SI" sz="1500" dirty="0" smtClean="0">
                <a:latin typeface="Courier New" pitchFamily="49" charset="0"/>
              </a:rPr>
              <a:t>&gt;=</a:t>
            </a:r>
            <a:r>
              <a:rPr lang="en-US" sz="1500" dirty="0" smtClean="0">
                <a:latin typeface="Courier New" pitchFamily="49" charset="0"/>
              </a:rPr>
              <a:t> 0</a:t>
            </a:r>
            <a:r>
              <a:rPr lang="sl-SI" sz="1500" dirty="0" smtClean="0">
                <a:latin typeface="Courier New" pitchFamily="49" charset="0"/>
              </a:rPr>
              <a:t>  :</a:t>
            </a:r>
            <a:endParaRPr lang="en-US" sz="1500" dirty="0" smtClean="0">
              <a:latin typeface="Courier New" pitchFamily="49" charset="0"/>
            </a:endParaRPr>
          </a:p>
          <a:p>
            <a:pPr>
              <a:spcBef>
                <a:spcPts val="600"/>
              </a:spcBef>
              <a:buNone/>
            </a:pPr>
            <a:r>
              <a:rPr lang="sl-SI" sz="1500" dirty="0" smtClean="0">
                <a:latin typeface="Courier New" pitchFamily="49" charset="0"/>
              </a:rPr>
              <a:t>  rezultat = rezultat + "\n" + </a:t>
            </a:r>
            <a:r>
              <a:rPr lang="sl-SI" sz="1500" dirty="0" smtClean="0">
                <a:latin typeface="Courier New" pitchFamily="49" charset="0"/>
              </a:rPr>
              <a:t>str(</a:t>
            </a:r>
            <a:r>
              <a:rPr lang="en-US" sz="1500" dirty="0" err="1">
                <a:latin typeface="Courier New" pitchFamily="49" charset="0"/>
              </a:rPr>
              <a:t>tab_st</a:t>
            </a:r>
            <a:r>
              <a:rPr lang="sl-SI" sz="1500" dirty="0" smtClean="0">
                <a:latin typeface="Courier New" pitchFamily="49" charset="0"/>
              </a:rPr>
              <a:t>[i</a:t>
            </a:r>
            <a:r>
              <a:rPr lang="sl-SI" sz="1500" dirty="0" smtClean="0">
                <a:latin typeface="Courier New" pitchFamily="49" charset="0"/>
              </a:rPr>
              <a:t>])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sl-SI" sz="1500" dirty="0" smtClean="0">
                <a:latin typeface="Courier New" pitchFamily="49" charset="0"/>
              </a:rPr>
              <a:t>  i = i - 1</a:t>
            </a:r>
            <a:endParaRPr lang="en-US" sz="1500" dirty="0" smtClean="0">
              <a:latin typeface="Courier New" pitchFamily="49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sl-SI" sz="1500" dirty="0" smtClean="0">
              <a:latin typeface="Courier New" pitchFamily="49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sl-SI" sz="1500" dirty="0" smtClean="0">
                <a:latin typeface="Courier New" pitchFamily="49" charset="0"/>
              </a:rPr>
              <a:t>print("Obratno:\n" + rezultat)</a:t>
            </a:r>
            <a:endParaRPr lang="en-US" sz="1500" dirty="0" smtClean="0">
              <a:latin typeface="Courier New" pitchFamily="49" charset="0"/>
            </a:endParaRPr>
          </a:p>
        </p:txBody>
      </p:sp>
      <p:sp>
        <p:nvSpPr>
          <p:cNvPr id="921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AA0A4A-3D3D-4763-BD8A-AFD3D9AE3E5F}" type="slidenum">
              <a:rPr lang="sl-SI" smtClean="0"/>
              <a:pPr/>
              <a:t>12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Kako?</a:t>
            </a:r>
            <a:endParaRPr lang="en-US" dirty="0" smtClean="0"/>
          </a:p>
        </p:txBody>
      </p:sp>
      <p:sp>
        <p:nvSpPr>
          <p:cNvPr id="224261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Kam jih spraviti?</a:t>
            </a:r>
          </a:p>
          <a:p>
            <a:endParaRPr lang="sl-SI" dirty="0" smtClean="0"/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verižica1 =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(input('Teža 1. verižice: '))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verižica2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(input('Teža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2.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verižice: '))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povprečje = (verižica1 + verižica2 + … ) /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štVerižic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14C5-39C6-486E-A34E-0D89FEFA390E}" type="slidenum">
              <a:rPr lang="sl-SI" smtClean="0"/>
              <a:pPr/>
              <a:t>2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4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4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4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4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4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4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4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4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42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42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1" grpId="0" uiExpand="1" build="p" bldLvl="5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Indeksi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sl-SI" sz="2800" dirty="0" smtClean="0"/>
              <a:t>Za 10, 15 podatkov bo še šlo, kaj pa za 100?</a:t>
            </a:r>
          </a:p>
          <a:p>
            <a:pPr eaLnBrk="1" hangingPunct="1">
              <a:lnSpc>
                <a:spcPct val="90000"/>
              </a:lnSpc>
            </a:pPr>
            <a:r>
              <a:rPr lang="sl-SI" sz="2800" dirty="0" smtClean="0"/>
              <a:t>Kako "povezati" podatke in početi nekaj z njimi skupaj?</a:t>
            </a:r>
          </a:p>
          <a:p>
            <a:pPr eaLnBrk="1" hangingPunct="1">
              <a:lnSpc>
                <a:spcPct val="90000"/>
              </a:lnSpc>
            </a:pPr>
            <a:r>
              <a:rPr lang="sl-SI" sz="2800" dirty="0" smtClean="0"/>
              <a:t>Indeksi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/>
              <a:t>verižica</a:t>
            </a:r>
            <a:r>
              <a:rPr lang="sl-SI" sz="2000" baseline="-25000" dirty="0" smtClean="0"/>
              <a:t>1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/>
              <a:t>verižica</a:t>
            </a:r>
            <a:r>
              <a:rPr lang="sl-SI" sz="2000" baseline="-25000" dirty="0" smtClean="0"/>
              <a:t>2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In potem z idejo: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i = 3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verižica</a:t>
            </a:r>
            <a:r>
              <a:rPr lang="sl-SI" sz="2400" baseline="-25000" dirty="0" err="1" smtClean="0">
                <a:latin typeface="Courier New" pitchFamily="49" charset="0"/>
                <a:cs typeface="Courier New" pitchFamily="49" charset="0"/>
              </a:rPr>
              <a:t>i</a:t>
            </a:r>
            <a:endParaRPr lang="sl-SI" sz="2400" baseline="-25000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endParaRPr lang="sl-SI" dirty="0" smtClean="0"/>
          </a:p>
          <a:p>
            <a:pPr lvl="1" eaLnBrk="1" hangingPunct="1">
              <a:lnSpc>
                <a:spcPct val="90000"/>
              </a:lnSpc>
            </a:pPr>
            <a:endParaRPr lang="sl-SI" sz="1800" baseline="-25000" dirty="0" smtClean="0"/>
          </a:p>
          <a:p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Vnos podatkov</a:t>
            </a:r>
            <a:endParaRPr lang="en-US" dirty="0" smtClean="0"/>
          </a:p>
        </p:txBody>
      </p:sp>
      <p:sp>
        <p:nvSpPr>
          <p:cNvPr id="224261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l-SI" sz="1800" dirty="0" smtClean="0"/>
              <a:t>Vnesimo podatke (recimo, da jih bomo prebrali)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err="1" smtClean="0"/>
              <a:t>zanka</a:t>
            </a:r>
            <a:endParaRPr lang="en-US" sz="1400" dirty="0" smtClean="0"/>
          </a:p>
          <a:p>
            <a:pPr lvl="2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 smtClean="0"/>
              <a:t>preberi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-to </a:t>
            </a:r>
            <a:r>
              <a:rPr lang="en-US" dirty="0" err="1" smtClean="0"/>
              <a:t>število</a:t>
            </a:r>
            <a:endParaRPr lang="en-US" dirty="0" smtClean="0"/>
          </a:p>
          <a:p>
            <a:pPr lvl="2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 smtClean="0"/>
              <a:t>shrani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v xi</a:t>
            </a:r>
            <a:endParaRPr lang="sl-SI" dirty="0" smtClean="0"/>
          </a:p>
          <a:p>
            <a:pPr lvl="2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l-SI" dirty="0" smtClean="0"/>
              <a:t>Povečaj i za 1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l-SI" sz="105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sl-SI" sz="105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i = 1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i &lt;= 12 : # recimo, da imamo 12 verižic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xi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(input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('Teža 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' + str(i) + '. 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verižice: '))</a:t>
            </a:r>
            <a:endParaRPr lang="sl-SI" sz="14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i =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+ 1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# še izpis za vsak primer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i = 1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('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Zap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. št. \t teža')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i &lt;= 12 :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(str(i)+'\t    '+str(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xi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   i = </a:t>
            </a:r>
            <a:r>
              <a:rPr lang="sl-SI" sz="1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 + 1</a:t>
            </a:r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F214C5-39C6-486E-A34E-0D89FEFA390E}" type="slidenum">
              <a:rPr lang="sl-SI" smtClean="0"/>
              <a:pPr/>
              <a:t>4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4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4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4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4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4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4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4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4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4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4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42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42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42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42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42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42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42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42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42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42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426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426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426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426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426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426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426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426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426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426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1" grpId="0" uiExpand="1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888062"/>
          </a:xfrm>
        </p:spPr>
        <p:txBody>
          <a:bodyPr/>
          <a:lstStyle/>
          <a:p>
            <a:r>
              <a:rPr lang="sl-SI" dirty="0" smtClean="0"/>
              <a:t>In rezultat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CBCF8-EA0B-444F-8451-041121882F75}" type="slidenum">
              <a:rPr lang="sl-SI" smtClean="0"/>
              <a:pPr/>
              <a:t>5</a:t>
            </a:fld>
            <a:endParaRPr lang="sl-SI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844824"/>
            <a:ext cx="2624148" cy="4024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3203848" y="3861048"/>
            <a:ext cx="648072" cy="187220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ounded Rectangle 7"/>
          <p:cNvSpPr/>
          <p:nvPr/>
        </p:nvSpPr>
        <p:spPr>
          <a:xfrm>
            <a:off x="3779912" y="3601202"/>
            <a:ext cx="648072" cy="2160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572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"Pod isto streho"</a:t>
            </a:r>
            <a:endParaRPr lang="en-US" dirty="0" smtClean="0"/>
          </a:p>
        </p:txBody>
      </p:sp>
      <p:sp>
        <p:nvSpPr>
          <p:cNvPr id="224261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err="1" smtClean="0"/>
              <a:t>xi</a:t>
            </a:r>
            <a:r>
              <a:rPr lang="sl-SI" dirty="0" smtClean="0"/>
              <a:t> – kako bo prevajalnik to razumel. Mi bi želeli</a:t>
            </a:r>
          </a:p>
          <a:p>
            <a:pPr lvl="1"/>
            <a:r>
              <a:rPr lang="sl-SI" dirty="0" smtClean="0"/>
              <a:t>x1, x2, x3, ... (glede na vrednost i)</a:t>
            </a:r>
          </a:p>
          <a:p>
            <a:pPr lvl="1"/>
            <a:r>
              <a:rPr lang="sl-SI" dirty="0" smtClean="0"/>
              <a:t>On trmasto vztraja, da je to spremenljivka </a:t>
            </a:r>
            <a:r>
              <a:rPr lang="sl-SI" dirty="0" err="1" smtClean="0"/>
              <a:t>xi</a:t>
            </a:r>
            <a:endParaRPr lang="sl-SI" dirty="0" smtClean="0"/>
          </a:p>
          <a:p>
            <a:pPr lvl="1"/>
            <a:r>
              <a:rPr lang="sl-SI" dirty="0" smtClean="0"/>
              <a:t>In karkoli poskusimo …</a:t>
            </a:r>
          </a:p>
          <a:p>
            <a:pPr lvl="1"/>
            <a:endParaRPr lang="sl-SI" dirty="0" smtClean="0"/>
          </a:p>
          <a:p>
            <a:pPr lvl="1"/>
            <a:endParaRPr lang="sl-SI" dirty="0" smtClean="0"/>
          </a:p>
          <a:p>
            <a:pPr lvl="1"/>
            <a:endParaRPr lang="sl-SI" dirty="0" smtClean="0"/>
          </a:p>
          <a:p>
            <a:pPr lvl="1"/>
            <a:endParaRPr lang="sl-SI" dirty="0" smtClean="0"/>
          </a:p>
          <a:p>
            <a:pPr marL="201168" lvl="1" indent="0">
              <a:buNone/>
            </a:pPr>
            <a:r>
              <a:rPr lang="sl-SI" sz="2400" dirty="0" smtClean="0">
                <a:cs typeface="Courier New" pitchFamily="49" charset="0"/>
              </a:rPr>
              <a:t>Torej - kako napisati indekse?</a:t>
            </a:r>
            <a:endParaRPr lang="sl-SI" sz="2400" dirty="0">
              <a:cs typeface="Courier New" pitchFamily="49" charset="0"/>
            </a:endParaRPr>
          </a:p>
          <a:p>
            <a:endParaRPr lang="sl-SI" dirty="0" smtClean="0"/>
          </a:p>
          <a:p>
            <a:endParaRPr lang="sl-SI" dirty="0" smtClean="0"/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214C5-39C6-486E-A34E-0D89FEFA390E}" type="slidenum">
              <a:rPr lang="sl-SI" smtClean="0"/>
              <a:pPr/>
              <a:t>6</a:t>
            </a:fld>
            <a:endParaRPr lang="sl-SI" smtClean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/>
          <a:srcRect t="81138"/>
          <a:stretch>
            <a:fillRect/>
          </a:stretch>
        </p:blipFill>
        <p:spPr bwMode="auto">
          <a:xfrm>
            <a:off x="1547664" y="3341364"/>
            <a:ext cx="5421398" cy="1076353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4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4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4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4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4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4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4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4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42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42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1" grpId="0" uiExpand="1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TABELE</a:t>
            </a:r>
            <a:endParaRPr lang="en-US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Tabele … "</a:t>
            </a:r>
            <a:r>
              <a:rPr lang="sl-SI" dirty="0" err="1" smtClean="0"/>
              <a:t>lists</a:t>
            </a:r>
            <a:r>
              <a:rPr lang="sl-SI" dirty="0" smtClean="0"/>
              <a:t>"</a:t>
            </a:r>
            <a:endParaRPr lang="en-US" dirty="0" smtClean="0"/>
          </a:p>
        </p:txBody>
      </p:sp>
      <p:sp>
        <p:nvSpPr>
          <p:cNvPr id="307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DF3EC2-7255-4B5A-9477-DA9BD21FAAAF}" type="slidenum">
              <a:rPr lang="sl-SI" smtClean="0"/>
              <a:pPr/>
              <a:t>7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41655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Tabele</a:t>
            </a:r>
            <a:endParaRPr 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l-SI" dirty="0" smtClean="0"/>
              <a:t>Objekt, ki lahko vsebuje več podatkov</a:t>
            </a:r>
          </a:p>
          <a:p>
            <a:pPr lvl="1" eaLnBrk="1" hangingPunct="1"/>
            <a:r>
              <a:rPr lang="en-US" dirty="0">
                <a:latin typeface="Courier New" pitchFamily="49" charset="0"/>
                <a:cs typeface="Courier New" pitchFamily="49" charset="0"/>
              </a:rPr>
              <a:t>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_s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tevke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= [0, 2, 4, 6, 8]</a:t>
            </a:r>
          </a:p>
          <a:p>
            <a:pPr lvl="1" eaLnBrk="1" hangingPunct="1"/>
            <a:r>
              <a:rPr lang="en-US" dirty="0" err="1">
                <a:latin typeface="Courier New" pitchFamily="49" charset="0"/>
                <a:cs typeface="Courier New" pitchFamily="49" charset="0"/>
              </a:rPr>
              <a:t>d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elovn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i_d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nevi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= ['ponedeljek', 'torek', 'sreda', 'četrtek', 'petek']</a:t>
            </a:r>
          </a:p>
          <a:p>
            <a:pPr eaLnBrk="1" hangingPunct="1"/>
            <a:r>
              <a:rPr lang="sl-SI" dirty="0" smtClean="0"/>
              <a:t>Podatki so lahko tudi različnih tipov</a:t>
            </a:r>
          </a:p>
          <a:p>
            <a:pPr lvl="1" eaLnBrk="1" hangingPunct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oseba = ['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janez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', 42]</a:t>
            </a:r>
          </a:p>
          <a:p>
            <a:pPr eaLnBrk="1" hangingPunct="1"/>
            <a:r>
              <a:rPr lang="sl-SI" dirty="0" smtClean="0"/>
              <a:t>In lahko tudi </a:t>
            </a:r>
            <a:r>
              <a:rPr lang="sl-SI" dirty="0"/>
              <a:t>t</a:t>
            </a:r>
            <a:r>
              <a:rPr lang="sl-SI" dirty="0" smtClean="0"/>
              <a:t>abele</a:t>
            </a:r>
          </a:p>
          <a:p>
            <a:pPr lvl="1" eaLnBrk="1" hangingPunct="1"/>
            <a:r>
              <a:rPr lang="en-US" dirty="0">
                <a:latin typeface="Courier New" pitchFamily="49" charset="0"/>
                <a:cs typeface="Courier New" pitchFamily="49" charset="0"/>
              </a:rPr>
              <a:t>d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atumi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_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OP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= [[17, 'oktober'], [23, 'oktober'], [24, 'oktober'], [13, 'november'], [14, 'november']]</a:t>
            </a:r>
          </a:p>
          <a:p>
            <a:pPr eaLnBrk="1" hangingPunct="1"/>
            <a:r>
              <a:rPr lang="sl-SI" dirty="0" smtClean="0"/>
              <a:t>In seveda tudi "solata" iz vsega</a:t>
            </a:r>
          </a:p>
          <a:p>
            <a:pPr lvl="2" eaLnBrk="1" hangingPunct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raje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_n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e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= ["malo to", in, 13, [3, 'bla]]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100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EA5AF8-3DBC-41D2-A7E6-8B63970C5D5B}" type="slidenum">
              <a:rPr lang="sl-SI" smtClean="0"/>
              <a:pPr/>
              <a:t>8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Kdaj uporabljamo tabele</a:t>
            </a:r>
            <a:endParaRPr lang="en-US" dirty="0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err="1"/>
              <a:t>Kako</a:t>
            </a:r>
            <a:r>
              <a:rPr lang="en-US" sz="2400" dirty="0"/>
              <a:t> </a:t>
            </a:r>
            <a:r>
              <a:rPr lang="en-US" sz="2400" dirty="0" err="1"/>
              <a:t>napisati</a:t>
            </a:r>
            <a:r>
              <a:rPr lang="en-US" sz="2400" dirty="0"/>
              <a:t> </a:t>
            </a:r>
            <a:r>
              <a:rPr lang="en-US" sz="2400" dirty="0" err="1"/>
              <a:t>indekse</a:t>
            </a:r>
            <a:r>
              <a:rPr lang="en-US" sz="2400" dirty="0"/>
              <a:t>?</a:t>
            </a:r>
          </a:p>
          <a:p>
            <a:pPr lvl="1"/>
            <a:r>
              <a:rPr lang="en-US" dirty="0" smtClean="0">
                <a:latin typeface="Courier New" pitchFamily="49" charset="0"/>
              </a:rPr>
              <a:t>tab10</a:t>
            </a:r>
            <a:r>
              <a:rPr lang="sl-SI" dirty="0" smtClean="0">
                <a:latin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</a:rPr>
              <a:t>= [10, 20, 30, 40, 50, 60, 70]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tab10</a:t>
            </a:r>
            <a:r>
              <a:rPr lang="sl-SI" dirty="0" smtClean="0">
                <a:latin typeface="Arial" charset="0"/>
              </a:rPr>
              <a:t> </a:t>
            </a:r>
            <a:r>
              <a:rPr lang="sl-SI" dirty="0">
                <a:latin typeface="Arial" charset="0"/>
              </a:rPr>
              <a:t>ni običajna spremenljivka, ampak t</a:t>
            </a:r>
            <a:r>
              <a:rPr lang="sl-SI" dirty="0" smtClean="0">
                <a:latin typeface="Arial" charset="0"/>
              </a:rPr>
              <a:t>abela</a:t>
            </a:r>
            <a:endParaRPr lang="en-US" dirty="0">
              <a:latin typeface="Arial" charset="0"/>
            </a:endParaRPr>
          </a:p>
          <a:p>
            <a:pPr lvl="1"/>
            <a:r>
              <a:rPr lang="en-US" dirty="0" smtClean="0">
                <a:latin typeface="Courier New" pitchFamily="49" charset="0"/>
              </a:rPr>
              <a:t>tab10</a:t>
            </a:r>
            <a:r>
              <a:rPr lang="en-US" dirty="0" smtClean="0">
                <a:latin typeface="Courier New" pitchFamily="49" charset="0"/>
              </a:rPr>
              <a:t>[0</a:t>
            </a:r>
            <a:r>
              <a:rPr lang="en-US" dirty="0">
                <a:latin typeface="Courier New" pitchFamily="49" charset="0"/>
              </a:rPr>
              <a:t>], </a:t>
            </a:r>
            <a:r>
              <a:rPr lang="en-US" dirty="0" smtClean="0">
                <a:latin typeface="Courier New" pitchFamily="49" charset="0"/>
              </a:rPr>
              <a:t>tab10[1</a:t>
            </a:r>
            <a:r>
              <a:rPr lang="en-US" dirty="0">
                <a:latin typeface="Courier New" pitchFamily="49" charset="0"/>
              </a:rPr>
              <a:t>], …, </a:t>
            </a:r>
            <a:r>
              <a:rPr lang="en-US" dirty="0" smtClean="0">
                <a:latin typeface="Courier New" pitchFamily="49" charset="0"/>
              </a:rPr>
              <a:t>tab10[</a:t>
            </a:r>
            <a:r>
              <a:rPr lang="sl-SI" dirty="0">
                <a:latin typeface="Courier New" pitchFamily="49" charset="0"/>
              </a:rPr>
              <a:t>6</a:t>
            </a:r>
            <a:r>
              <a:rPr lang="en-US" dirty="0">
                <a:latin typeface="Courier New" pitchFamily="49" charset="0"/>
              </a:rPr>
              <a:t>]</a:t>
            </a:r>
            <a:endParaRPr lang="sl-SI" dirty="0">
              <a:latin typeface="Courier New" pitchFamily="49" charset="0"/>
            </a:endParaRPr>
          </a:p>
          <a:p>
            <a:pPr lvl="1"/>
            <a:r>
              <a:rPr lang="sl-SI" b="1" dirty="0"/>
              <a:t>Indekse štejemo od 0 dalje</a:t>
            </a:r>
            <a:endParaRPr lang="en-US" b="1" dirty="0"/>
          </a:p>
          <a:p>
            <a:r>
              <a:rPr lang="sl-SI" sz="2400" dirty="0"/>
              <a:t>Kdaj uporabljamo </a:t>
            </a:r>
            <a:r>
              <a:rPr lang="sl-SI" sz="2400" dirty="0" smtClean="0"/>
              <a:t>tabele</a:t>
            </a:r>
            <a:endParaRPr lang="sl-SI" sz="2400" dirty="0"/>
          </a:p>
          <a:p>
            <a:pPr lvl="1"/>
            <a:r>
              <a:rPr lang="sl-SI" sz="2000" dirty="0"/>
              <a:t>Večje število podatkov iste vrste</a:t>
            </a:r>
          </a:p>
          <a:p>
            <a:pPr lvl="2"/>
            <a:r>
              <a:rPr lang="sl-SI" sz="2000" dirty="0"/>
              <a:t>Python sicer dovoljuje "mešanje", a …</a:t>
            </a:r>
          </a:p>
          <a:p>
            <a:pPr lvl="3"/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[12, 'bla', 35]</a:t>
            </a:r>
          </a:p>
          <a:p>
            <a:pPr lvl="3"/>
            <a:r>
              <a:rPr lang="sl-SI" sz="1600" dirty="0"/>
              <a:t>Le za "skladišče", kjer hočemo, da se stvari "držijo" skupaj, a z njimi ne bomo počeli istih stvari</a:t>
            </a:r>
          </a:p>
          <a:p>
            <a:pPr lvl="1"/>
            <a:r>
              <a:rPr lang="sl-SI" sz="2000" dirty="0"/>
              <a:t>Želimo izvesti enako akcijo</a:t>
            </a:r>
          </a:p>
          <a:p>
            <a:pPr lvl="2"/>
            <a:r>
              <a:rPr lang="sl-SI" sz="2000" dirty="0"/>
              <a:t>Spreminjanje na enak način</a:t>
            </a:r>
          </a:p>
          <a:p>
            <a:pPr lvl="2"/>
            <a:r>
              <a:rPr lang="sl-SI" sz="2000" dirty="0"/>
              <a:t>Uporabljanje na enak način</a:t>
            </a:r>
          </a:p>
          <a:p>
            <a:endParaRPr lang="en-US" sz="2400" dirty="0"/>
          </a:p>
        </p:txBody>
      </p:sp>
      <p:sp>
        <p:nvSpPr>
          <p:cNvPr id="61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smtClean="0"/>
              <a:t>Matija Lokar, FMF</a:t>
            </a: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A7148-25A0-4990-92BE-D6AFB9A98AC0}" type="slidenum">
              <a:rPr lang="sl-SI" smtClean="0"/>
              <a:pPr/>
              <a:t>9</a:t>
            </a:fld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48616D55D14F4AA13757E6A82672C0" ma:contentTypeVersion="9" ma:contentTypeDescription="Create a new document." ma:contentTypeScope="" ma:versionID="52b125942e0fbb2c077bcde49937d1d0">
  <xsd:schema xmlns:xsd="http://www.w3.org/2001/XMLSchema" xmlns:xs="http://www.w3.org/2001/XMLSchema" xmlns:p="http://schemas.microsoft.com/office/2006/metadata/properties" xmlns:ns3="b7f4e004-abe9-45a1-ae09-574555d5a044" targetNamespace="http://schemas.microsoft.com/office/2006/metadata/properties" ma:root="true" ma:fieldsID="646ef4eea5f49641dd621ff7cf009630" ns3:_="">
    <xsd:import namespace="b7f4e004-abe9-45a1-ae09-574555d5a0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4e004-abe9-45a1-ae09-574555d5a0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796397-115C-4689-BEE9-E95E811531A2}">
  <ds:schemaRefs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b7f4e004-abe9-45a1-ae09-574555d5a044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03025AD-A229-4DB8-8022-64E3BE17A5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FFE408-266E-4AA1-8B8A-5DA22735AE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f4e004-abe9-45a1-ae09-574555d5a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1384</TotalTime>
  <Words>796</Words>
  <Application>Microsoft Office PowerPoint</Application>
  <PresentationFormat>On-screen Show (4:3)</PresentationFormat>
  <Paragraphs>134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Times New Roman</vt:lpstr>
      <vt:lpstr>Verdana</vt:lpstr>
      <vt:lpstr>Wingdings</vt:lpstr>
      <vt:lpstr>Retrospect</vt:lpstr>
      <vt:lpstr>Mirko in Slavko po vojni</vt:lpstr>
      <vt:lpstr>Kako?</vt:lpstr>
      <vt:lpstr>Indeksi</vt:lpstr>
      <vt:lpstr>Vnos podatkov</vt:lpstr>
      <vt:lpstr>In rezultat</vt:lpstr>
      <vt:lpstr>"Pod isto streho"</vt:lpstr>
      <vt:lpstr>TABELE</vt:lpstr>
      <vt:lpstr>Tabele</vt:lpstr>
      <vt:lpstr>Kdaj uporabljamo tabele</vt:lpstr>
      <vt:lpstr>Uporaba tabel</vt:lpstr>
      <vt:lpstr>Indeksi</vt:lpstr>
      <vt:lpstr>Vnos 10. števil in izpis obratno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 Lokar</cp:lastModifiedBy>
  <cp:revision>85</cp:revision>
  <dcterms:created xsi:type="dcterms:W3CDTF">2001-11-26T12:48:07Z</dcterms:created>
  <dcterms:modified xsi:type="dcterms:W3CDTF">2021-11-16T07:25:40Z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0x010100CE48616D55D14F4AA13757E6A82672C0</vt:lpwstr>
  </property>
</Properties>
</file>