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99" r:id="rId2"/>
    <p:sldMasterId id="2147483700" r:id="rId3"/>
    <p:sldMasterId id="2147483701" r:id="rId4"/>
    <p:sldMasterId id="2147483746" r:id="rId5"/>
    <p:sldMasterId id="2147483758" r:id="rId6"/>
    <p:sldMasterId id="2147483770" r:id="rId7"/>
    <p:sldMasterId id="2147483782" r:id="rId8"/>
    <p:sldMasterId id="2147483794" r:id="rId9"/>
    <p:sldMasterId id="2147483806" r:id="rId10"/>
    <p:sldMasterId id="2147483818" r:id="rId11"/>
    <p:sldMasterId id="2147483830" r:id="rId12"/>
    <p:sldMasterId id="2147483842" r:id="rId13"/>
    <p:sldMasterId id="2147483854" r:id="rId14"/>
    <p:sldMasterId id="2147483866" r:id="rId15"/>
    <p:sldMasterId id="2147483878" r:id="rId16"/>
    <p:sldMasterId id="2147483890" r:id="rId17"/>
    <p:sldMasterId id="2147483902" r:id="rId18"/>
    <p:sldMasterId id="2147483914" r:id="rId19"/>
    <p:sldMasterId id="2147483926" r:id="rId20"/>
    <p:sldMasterId id="2147483938" r:id="rId21"/>
    <p:sldMasterId id="2147483950" r:id="rId22"/>
  </p:sldMasterIdLst>
  <p:notesMasterIdLst>
    <p:notesMasterId r:id="rId59"/>
  </p:notesMasterIdLst>
  <p:handoutMasterIdLst>
    <p:handoutMasterId r:id="rId60"/>
  </p:handoutMasterIdLst>
  <p:sldIdLst>
    <p:sldId id="256" r:id="rId23"/>
    <p:sldId id="257" r:id="rId24"/>
    <p:sldId id="261" r:id="rId25"/>
    <p:sldId id="302" r:id="rId26"/>
    <p:sldId id="260" r:id="rId27"/>
    <p:sldId id="265" r:id="rId28"/>
    <p:sldId id="264" r:id="rId29"/>
    <p:sldId id="322" r:id="rId30"/>
    <p:sldId id="314" r:id="rId31"/>
    <p:sldId id="315" r:id="rId32"/>
    <p:sldId id="316" r:id="rId33"/>
    <p:sldId id="317" r:id="rId34"/>
    <p:sldId id="319" r:id="rId35"/>
    <p:sldId id="320" r:id="rId36"/>
    <p:sldId id="318" r:id="rId37"/>
    <p:sldId id="266" r:id="rId38"/>
    <p:sldId id="267" r:id="rId39"/>
    <p:sldId id="321" r:id="rId40"/>
    <p:sldId id="272" r:id="rId41"/>
    <p:sldId id="306" r:id="rId42"/>
    <p:sldId id="290" r:id="rId43"/>
    <p:sldId id="307" r:id="rId44"/>
    <p:sldId id="308" r:id="rId45"/>
    <p:sldId id="309" r:id="rId46"/>
    <p:sldId id="313" r:id="rId47"/>
    <p:sldId id="310" r:id="rId48"/>
    <p:sldId id="311" r:id="rId49"/>
    <p:sldId id="312" r:id="rId50"/>
    <p:sldId id="323" r:id="rId51"/>
    <p:sldId id="324" r:id="rId52"/>
    <p:sldId id="325" r:id="rId53"/>
    <p:sldId id="326" r:id="rId54"/>
    <p:sldId id="327" r:id="rId55"/>
    <p:sldId id="328" r:id="rId56"/>
    <p:sldId id="329" r:id="rId57"/>
    <p:sldId id="330" r:id="rId58"/>
  </p:sldIdLst>
  <p:sldSz cx="9144000" cy="6858000" type="screen4x3"/>
  <p:notesSz cx="7099300" cy="10234613"/>
  <p:custDataLst>
    <p:tags r:id="rId6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114" d="100"/>
          <a:sy n="114" d="100"/>
        </p:scale>
        <p:origin x="7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slide" Target="slides/slide17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2.xml"/><Relationship Id="rId42" Type="http://schemas.openxmlformats.org/officeDocument/2006/relationships/slide" Target="slides/slide20.xml"/><Relationship Id="rId47" Type="http://schemas.openxmlformats.org/officeDocument/2006/relationships/slide" Target="slides/slide25.xml"/><Relationship Id="rId50" Type="http://schemas.openxmlformats.org/officeDocument/2006/relationships/slide" Target="slides/slide28.xml"/><Relationship Id="rId55" Type="http://schemas.openxmlformats.org/officeDocument/2006/relationships/slide" Target="slides/slide33.xml"/><Relationship Id="rId63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41" Type="http://schemas.openxmlformats.org/officeDocument/2006/relationships/slide" Target="slides/slide19.xml"/><Relationship Id="rId54" Type="http://schemas.openxmlformats.org/officeDocument/2006/relationships/slide" Target="slides/slide32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slide" Target="slides/slide15.xml"/><Relationship Id="rId40" Type="http://schemas.openxmlformats.org/officeDocument/2006/relationships/slide" Target="slides/slide18.xml"/><Relationship Id="rId45" Type="http://schemas.openxmlformats.org/officeDocument/2006/relationships/slide" Target="slides/slide23.xml"/><Relationship Id="rId53" Type="http://schemas.openxmlformats.org/officeDocument/2006/relationships/slide" Target="slides/slide31.xml"/><Relationship Id="rId58" Type="http://schemas.openxmlformats.org/officeDocument/2006/relationships/slide" Target="slides/slide36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49" Type="http://schemas.openxmlformats.org/officeDocument/2006/relationships/slide" Target="slides/slide27.xml"/><Relationship Id="rId57" Type="http://schemas.openxmlformats.org/officeDocument/2006/relationships/slide" Target="slides/slide35.xml"/><Relationship Id="rId61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4" Type="http://schemas.openxmlformats.org/officeDocument/2006/relationships/slide" Target="slides/slide22.xml"/><Relationship Id="rId52" Type="http://schemas.openxmlformats.org/officeDocument/2006/relationships/slide" Target="slides/slide30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slide" Target="slides/slide21.xml"/><Relationship Id="rId48" Type="http://schemas.openxmlformats.org/officeDocument/2006/relationships/slide" Target="slides/slide26.xml"/><Relationship Id="rId56" Type="http://schemas.openxmlformats.org/officeDocument/2006/relationships/slide" Target="slides/slide34.xml"/><Relationship Id="rId64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29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slide" Target="slides/slide16.xml"/><Relationship Id="rId46" Type="http://schemas.openxmlformats.org/officeDocument/2006/relationships/slide" Target="slides/slide24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BB2B9CE-16E3-4795-8C3D-4E8A8D0BF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55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FEAC044-2B5D-4862-919B-F41965B47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986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A411E-1D0B-46E8-82F6-A1CD1337FE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67E6D-AFB9-41A4-A1BC-CD13908C49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DF869-1AF7-4ED1-B732-CE746200A1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58373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37505-C568-4654-B55B-4016725748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93849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FAA9D-ACA8-46A3-B33A-35835849D2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203019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634B5-AC10-41D2-AFB6-C3D698D6FB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388264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77111-E781-4196-9BA3-24DFA26553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6923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7FF0-54E7-4586-A877-D394441DF9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88679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3443E-843D-44AE-BC6E-8F8B6C27A4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00565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33C1-DA74-42AD-BB53-5A218FF205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140238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37100-8734-4F3E-AD92-18F8E7C850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720070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06A57-CA61-4AB0-B987-E5C8755BEE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418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38BE3-813B-4DB9-9DAF-49F6BD0B5F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DACEE-1E8D-48A9-83DE-B0C5185EB7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302708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E333C-18C8-45E3-9392-5162048C93A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788650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6C43-0A67-4690-8119-E5D5B8720F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08233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585-8E65-4FEF-91A7-4E0D062387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635508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9D13E-5EFE-455F-9154-761FB57869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376305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B7016-E74E-42E5-9A78-80EC172BD7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90251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03AF3-ADBC-4F1C-8E37-802ACF9259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29650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F7AB7-03A7-4E83-8D31-BD8EFCA404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979408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8783F-FF3A-4D3C-90DB-E1DC6EAFC5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814804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72838-56B4-41EA-8408-31023F3DBD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740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7464A-246C-4D0C-B088-93F14FD552F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B7A01-0EB8-4DB4-8830-BAB3ECE2A6F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362072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DC64-2BFE-4287-8B4C-73B2556FD0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154354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F0F60-A860-488E-B609-9829471BC2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582046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60CF7-0B1A-4CDC-B399-A40CEAED072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137235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F8E1E-0805-4FBD-9EDB-74C5B83834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07847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9345-2461-41D7-87CF-B970B9D49E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080020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06FED-193E-4578-B6EE-5B8964C1C8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394325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1A432-0CD1-4595-B330-7FB4AF4DD9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917898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1EE44-DA88-4353-987B-E9214B6675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56607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258FC-B08D-47A4-9230-23EB49F29EA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2332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ED08-397B-4FD9-B01C-D24498A5585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E3A58-3610-46C0-8797-FC88004E44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099599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FF7F-1CAF-43C2-9EE9-0568D6AC43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564979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777D5-20CA-49FE-BDD4-8B6D1BA3DE4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467879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7E85B-DEAB-412C-8B6E-783445A97D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731800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1F6CE-F000-4AD5-8C4C-132F575B5F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482962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D2AB5-2A1F-4978-AD2B-80D69E17B6C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089013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F645-4EFB-45C6-AE5D-F6EB1069C2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515640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C004C-3B7F-4BE3-BB22-7C3FA5750F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375573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29D8B-1E9A-4F53-AA8F-57EB31B49F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33021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172A5-DD0C-43C8-BFE9-992D0E1010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7983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89532-C37A-4A47-8498-9FEBEDCADA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41BE0-EADB-411C-A493-8228E66A28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104951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FD7BB-5AAD-4E48-9897-C77310DADEE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695550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D15C2-7CDD-44DA-8B50-413C9AE1A3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916282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53EAD-A542-43F4-BC30-05ABDC62EE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978676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7B0F9-4C8C-4811-A0A8-BB48DDE0F6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56381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9321E-18CE-46BA-8F9A-AF4A9AE7B8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02401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88F4-F68D-477F-BD6F-34B5853DF57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754986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3E04A-E531-424F-8DAF-853F496437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29093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A03E7-3077-4D4E-9C2C-52E01D06C5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595922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FA9D1-8014-4FA7-8DF2-75875DEB931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1446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1D8FF-5DED-4F18-A1F6-5EC8FA6BBA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E0FFE-05F4-482F-B82A-5DB6B96B19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929924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944B-6A05-48B5-A350-1C3FAF09C3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3703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4AD7B-7B86-4740-A190-6003367EF0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8684377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62004-F1CE-4382-9DC3-371F9AB023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673750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F8537-54F1-4C71-990E-5E5333BC8B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8941397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90B52-01FC-4DF2-88B1-1A1051E2BA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64834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5E76-0F56-4B47-BFDA-F9DB267F18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455082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8BCA-ACF8-4153-A600-4C9DEE62D8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805081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BCFF4-427B-4111-BE60-2A541B59FC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959069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EBFD-0A13-4799-914E-D68198782A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5023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95D78-696A-4253-9B6D-EAE6348D318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B5CAA-DBEE-4D16-86BD-9772268EDD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398570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48C18-B78B-4DCA-B779-A30B8D596E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565153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507DF-1B86-4279-B2F5-915BE9059B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2101821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F6826-F05D-403D-8EC0-7798E65D453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884061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C6922-1652-4254-A8AC-23FE36E32BB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98214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5D891-1637-447A-B200-13D9D1EEFE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982503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2B9B8-B51E-4453-A7D9-A3F68FFB70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88301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D1FDA-CDCC-4CC1-A8AF-2572E0AC30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249998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8ECE0-9735-4BF1-B135-EA43AEE1559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141927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42FC-9EB5-43F7-92ED-C7AA68EE00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345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9614A-CC50-4597-ABB9-FB2D487102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D203F-C23A-4F2D-A3C4-F18836FC4E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37925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BBB6E-1575-4201-B507-EFEDE45941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589760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7797F-F207-454E-9E6D-FF230FFE20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6867933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1649A-FB00-40E1-A74D-2F33D014AF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894206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AFBC8-26C5-4A97-B156-7AD7F2E6B8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3701711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FE8B1-95F0-4C74-9560-9EBAF360D8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61503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9C67-46A8-4FBA-B2A2-08EFED88979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96391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A1046-F119-4752-8A25-007BF96AB4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961018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00C0A-9443-4314-97FE-59C48C2A1E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928796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2580C-872B-4BD7-88B5-61A88F3925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1801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07706-DC2E-4A35-B134-8D4C876D04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A8F1F-EE22-442A-B123-63155B4016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46503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A4FD3-481D-4EA0-A50F-B686CDDA7D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073799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DBDA-E704-47C9-B2F9-81A80C7D71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479776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ADA50-8F30-4ED1-8821-B457749864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051929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4678-732D-4C24-BDD4-E8ABE62D97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4740061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23CC7-DB95-46F5-96DD-A5E5A37B42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2657623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A47ED-7E97-4D12-A279-C8098CD7C8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534848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03B33-6194-4C99-95E6-A24770DF1C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75696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8AB65-5346-46C8-9236-C267B3DB45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10885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1FEAB-D1CA-4B19-B191-3BA59023E5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9134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F6029-A084-4D9E-8010-62B624FF04E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A3B7C-0C75-4C6B-BCF0-ACCF2404A8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312169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B2AD6-2195-458D-B49E-191610A0FF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8080725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BB51C-8D00-4E84-9413-7670E513C2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1115703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99BB1-B6CE-41CB-9754-4602412549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813170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2E3F4-3DA0-4048-A788-62682ABA87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797272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CEA7-5FF2-4C44-A48C-9823D31E3E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979663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D934-97D4-4949-A5C8-56D9E989B5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130381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A29EC-C337-4484-9C95-CE9229932C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63481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2EF6-5A24-4B4F-97D5-B44099B91A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5039884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CCFE5-29F3-49AE-A953-050F6C4F79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6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635CF-FD10-420A-9808-2A170234AE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4E252-8060-4090-BCAC-9C99DC595D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850D-3E76-4277-A2F5-1FB6C90189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2894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89A95-6E19-44D1-AD17-76A70B5368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7433186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82238-7000-4233-A97E-233B29397D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3465671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56279-7B94-47D2-B655-BFF2AB160E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188854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638DB-1992-43DB-BC87-83AE77777C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2270748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2B38A-B33E-47DA-843B-2DB73FFF07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307650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40EBD-E892-4E95-A32C-6AD7867956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931062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19733-54FB-4423-8C70-807AA9A0D9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333605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A722-6C5B-4F7E-AEF2-1B2747F6474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510210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49238-6841-44C2-8B6E-B158D1C492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0565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AD05B-5EB3-4320-8757-082DCC4384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CC2F4-5BEE-4EDE-959E-B8A9B95DB1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717779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7CC45-1898-4DE6-8488-2E7C43E789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410228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A759F-3A54-4C80-8555-7C789864C76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891714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9B2F-C591-460D-B4D6-116D4DBE8C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1178045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C95EC-2A18-4C51-BDCF-7825B546C0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682948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A22E5-DC75-4C06-A225-86A5E40E1C2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136570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2AA4-1183-47A5-BF3A-1BF8E6EEDB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13516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756EF-66F8-45CB-BAFD-5E66B6BC5A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168696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5E6CF-745C-4ED2-9503-A564F52F41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047975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F1E34-553E-4788-9FAE-BE0DCE29BD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3592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5EB7E-EECC-49FF-A1DE-AF9470C633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A1676-E9E5-4E84-A843-1700EACDFB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39287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46CFA-EC1D-4070-BD83-3E0CCA4DDA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6291055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31F33-4C17-4189-99A6-FFA5D5FD959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250954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83A25-6363-4723-88E5-BA97A89941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228088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5D5DF-BCCF-42A8-A249-CDAB3C9678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682154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561C3-0A25-47B4-84F7-958520A3758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8928063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9310D-93D5-4CC3-A288-63CE99BAC6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1125730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014C9-7E21-41C4-975B-999EBF32D1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5434722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B508-DF54-40A0-940F-B22450A2FD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8348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AF2F6-169F-45F5-8820-1269966984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17931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4DE8A-81BE-4A16-8980-809E4CFE68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01D2F-94E8-40CF-B805-C505F6487C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169156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4630-4B18-4673-8913-B95D1FFB77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773822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F1B74-C3AB-4037-9098-4D52198B5F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5135169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C7502-277F-4F9B-9B30-6E93BE6D13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2823809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0D50E-169F-4B1B-9820-2B442F076B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3142378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F1B41-2FB3-464F-872B-96F74F6F55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3057021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841EA-45CA-4802-B98E-F7A72ED70A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9356023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0A20-2AAF-4BC2-B518-00D64E5672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550958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C6CEC-CCEA-4659-A4EE-FDF1021AC0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097139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4F5D5-D4A4-494E-9119-996E34FE54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54769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3C91D-13FE-481C-9FFD-7CFE070FFD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723C6-8D3F-47D0-9112-A09C41E3CE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358415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CBB1-6730-442C-9212-F708C9B5703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570477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59C59-9E8E-4384-9A03-FB4E6B1945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4778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179D1-4439-4CDB-9F8A-3530965E22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26591-FAB7-4065-8C62-FF7797B6F22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AB3F1-B390-40D1-BE38-697DFF3D087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0FA32-B30F-40B6-B3ED-86AF67BA177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216-7A69-40C1-8C75-CE15A9EFC0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2C72D-B853-4340-98D1-CCC9527613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4E50-3A01-4A12-A8DE-E3FD0FD89A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F0B84-D27F-4ED5-82B3-83D0B06938F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7CAB8-CBFB-4CDA-8336-B8C0B95401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6CE3E-4FCA-43E4-B393-05EC7CAFE1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C8754-880F-47DB-9C39-768D3234416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43489-87A5-4008-89DF-D895EC3BC9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815C-8A1D-4DB1-AB09-7172F1F163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ADD9F-9E8E-485D-9B28-91260BDB9A5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E8D42-FDB0-4F9A-8D59-AEE8E983E60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7474D-827B-4CDD-ACA3-1E225C11F4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1DC01-C29E-44C5-8612-1C81D83D5F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36C65-E428-490D-9B8D-46FE3F730A2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4AFA5-7558-4A4B-B24B-A7A7B42CB6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5882B-B51A-4C1F-BD46-3B101D678B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A000E-5B69-47FD-93C1-21A601A3D7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4CBBF-AE06-4230-A053-7E3C3598FE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34A27-CA50-47CC-820F-E6583BA2E4F0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A411E-1D0B-46E8-82F6-A1CD1337FE4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71236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06894-1276-462E-9824-329D85A7A701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19747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8288-D1C7-44D1-A278-6E7959EAF4D7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9496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BA4DE-6496-4EB6-BCF8-4BD64CC0C615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1DC01-C29E-44C5-8612-1C81D83D5F83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09043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29F32-2B2C-4DEA-BC7F-DC5A756AF467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EA353-3D96-4BE1-AD48-51B78EF543F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176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EA353-3D96-4BE1-AD48-51B78EF543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1E9E-9F95-467C-BE4A-C21A935D84FC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0039-E7ED-4E63-85D4-3D4FB2B7F8A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29069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57CC9-C7CF-42F7-8C40-D2933DEDAA2F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8FB97-AB6D-459C-A07C-3FA3D040EB9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18293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31AB-718F-4B1A-B092-C285C49E013C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8346B-69C1-4D33-800B-57D617BCEE83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52488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B3D8A-AF25-4653-93C4-D43A35DA7DE0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9F9A3-5488-4C97-8495-5826DDC9357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85693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BDFF7-04E2-4FB5-B6ED-5D4F06B0AAEA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67E6D-AFB9-41A4-A1BC-CD13908C49F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85634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FFA3-F003-4D75-8DD0-602CC8C0F696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8BE3-813B-4DB9-9DAF-49F6BD0B5F6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84789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A7284-FFCF-4042-8F19-0F3AF6BBAC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98893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B4B5C-9547-4735-A9ED-D536249523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04277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CD5D1-4A3E-4CC2-B481-DB5D2801BC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505840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FD69-BFBD-431D-B197-0A0564EACEC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665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0039-E7ED-4E63-85D4-3D4FB2B7F8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9393-2A6C-447B-BA63-4B43685CF2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28890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12DA-C33B-414C-A20C-1F212DB780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971020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4A819-93FA-4F4C-BBA0-2EB3F452A0E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05831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C38AF-E183-43B4-A6DC-3D03AF2F09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25596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86F5-C230-4E56-9AD4-05990335B8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094602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2204-F75A-42F2-8A8C-ECD3A073DF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113260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147D5-C9CB-4435-8A7E-0971473148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86358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F971B-202D-4C23-A9E8-8AE8A65BE9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609958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AFA65-5FFF-4FB8-9107-3FC98EAFC6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42827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AB965-AA39-4C6D-9809-1191FCF7DF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265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FB97-AB6D-459C-A07C-3FA3D040EB9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1BAD-D761-49A5-90D3-2F6FF4C8B2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05618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F617A-99A8-4238-BBD8-4EC8BA544B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9932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73D97-F073-4309-A830-18213E6EF9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87882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8C13E-09A2-4FFE-AA9B-7655E6F461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33142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6BD72-5C54-4C0E-98CF-363F724EE0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86058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D0AFC-5901-4708-A56E-C19D1B32BD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146571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F6EF5-8041-47B7-BF96-A9774280EB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91401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FAC0-7AF7-40C6-B2AB-CA78D1C6B5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829620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CE8A-77E5-41EE-AA10-A1F4B60D88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512713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FF61-EB16-4116-B476-670BC36AA1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2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8346B-69C1-4D33-800B-57D617BCEE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7E89D-2741-45B1-BC4D-4038717964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454152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E3382-6DD7-4716-8617-46B708A34F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073504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CED17-0A75-4306-9C7D-01AFD3088B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136752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DE9D2-8790-4022-86B9-20995FFD223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32508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21E8-DEBA-4C06-B5BE-DB53EDAC6D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86064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F88DF-D45D-4CA5-A7BC-7F008B3174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15570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C807C-19B4-4186-BAD8-E27781F54D2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120371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E4B86-CA14-417E-AA53-C242B31243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84664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855D7-2E8A-4E38-A848-D8360F9C7A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07831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40B4B-ED8C-4708-80FF-1E62E45DF5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166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9F9A3-5488-4C97-8495-5826DDC935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16F14-24F2-43BE-BAFA-F7E2EF2F55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325081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DFE47-8837-47D5-87DF-DD1E65C8CB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391026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4AEEA-EBC3-478E-BE91-18049D910F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234807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0883B-3051-4E59-906B-97745A27026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28214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C6D85-0A7A-4419-B353-7F1240DDDF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92205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43423-82AC-4505-88A8-76FC7F8BFA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824918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F7C69-594E-4127-BD60-32881BAA74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25959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7F4E-301D-4E66-B286-C24F785187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56494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CD1AA-715E-4409-B434-DE8D6DCCCA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69371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7D23-38E3-4C70-8734-DBF9F5E97C5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820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Relationship Id="rId14" Type="http://schemas.openxmlformats.org/officeDocument/2006/relationships/image" Target="../media/image2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2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Relationship Id="rId14" Type="http://schemas.openxmlformats.org/officeDocument/2006/relationships/image" Target="../media/image2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Relationship Id="rId14" Type="http://schemas.openxmlformats.org/officeDocument/2006/relationships/image" Target="../media/image2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Relationship Id="rId14" Type="http://schemas.openxmlformats.org/officeDocument/2006/relationships/image" Target="../media/image2.pn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Relationship Id="rId14" Type="http://schemas.openxmlformats.org/officeDocument/2006/relationships/image" Target="../media/image2.png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Relationship Id="rId14" Type="http://schemas.openxmlformats.org/officeDocument/2006/relationships/image" Target="../media/image2.png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Relationship Id="rId14" Type="http://schemas.openxmlformats.org/officeDocument/2006/relationships/image" Target="../media/image2.png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Relationship Id="rId14" Type="http://schemas.openxmlformats.org/officeDocument/2006/relationships/image" Target="../media/image2.png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A5B0AF0F-1FDE-4AB8-8047-B3B0F78E4A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4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48B9A2A-F93D-4573-AD62-02DBAE3083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5125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944394A4-934A-432E-A638-B1028815F9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23D48CD-5671-482C-8ADA-784A8039EF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9016AB5-A6C0-47A5-96E3-5F543CB25B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8197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AFF635A-6E23-4F20-BAF9-EC5CA689D4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24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7488040-EE1A-44EC-9808-2E059DFCB2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9B848314-748D-4A14-A343-EF12C83EA2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1269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229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F3B0CA4-EDA6-4AC6-8542-38F6B9D4CB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331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B6DDD87F-364B-4A61-A41E-D940F96355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536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B584AE2-A70F-42A2-B29D-1BC68C3FC35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465C13C-9E49-41B8-90CF-EED8DA5D87F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E744135-4BC7-4BF5-BAB8-F895FABBB9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6389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741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11D2088-0A3A-4FC7-B97E-9A22BFC312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843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581BB8C-1942-438C-9324-033E77D0AA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F9E53232-B256-44FF-9CE9-E108070EA2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D80B08CF-DBAC-459B-A07F-5A2EB8D447E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8662F1-02C3-4FB5-A704-A4B4CF1E04E7}" type="datetimeFigureOut">
              <a:rPr lang="sl-SI"/>
              <a:pPr>
                <a:defRPr/>
              </a:pPr>
              <a:t>16. 10. 2017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B0AF0F-1FDE-4AB8-8047-B3B0F78E4AC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AD0F8CF3-8765-499C-8E4B-F495251EC9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08118C49-46E8-4CC4-91E3-1A39BFC943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FDEF2682-6F2F-4ACF-9CC7-5F7B1686F5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E2DE3E41-F126-497F-82B1-3EFC421DFB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csharp/programming-guide/xmldoc/recommended-tags-for-documentation-comments" TargetMode="External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Metode</a:t>
            </a:r>
            <a:endParaRPr lang="en-GB" smtClean="0"/>
          </a:p>
        </p:txBody>
      </p:sp>
      <p:sp>
        <p:nvSpPr>
          <p:cNvPr id="512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F9AA6763-14CA-48FD-BA82-E73CC41B42B9}" type="slidenum">
              <a:rPr lang="sl-SI" smtClean="0"/>
              <a:pPr/>
              <a:t>1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Komentiranje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844824"/>
            <a:ext cx="5143500" cy="1400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3933056"/>
            <a:ext cx="6097332" cy="53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8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Če slučajno ne dela 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30039-E7ED-4E63-85D4-3D4FB2B7F8A0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pic>
        <p:nvPicPr>
          <p:cNvPr id="1026" name="Picture 2" descr="pictured descrip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20888"/>
            <a:ext cx="5553075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07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param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30039-E7ED-4E63-85D4-3D4FB2B7F8A0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348881"/>
            <a:ext cx="4163371" cy="17281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66" y="2564904"/>
            <a:ext cx="3888432" cy="8424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213" y="4581128"/>
            <a:ext cx="4084091" cy="13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366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Opis, kaj f. vrača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30039-E7ED-4E63-85D4-3D4FB2B7F8A0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03" y="5157192"/>
            <a:ext cx="7794793" cy="6076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3573016"/>
            <a:ext cx="6044123" cy="97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817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Če nismo preveč pridni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290" y="2780928"/>
            <a:ext cx="4894267" cy="1709341"/>
          </a:xfrm>
          <a:prstGeom prst="rect">
            <a:avLst/>
          </a:prstGeom>
        </p:spPr>
      </p:pic>
      <p:sp>
        <p:nvSpPr>
          <p:cNvPr id="6" name="Smiley Face 5"/>
          <p:cNvSpPr/>
          <p:nvPr/>
        </p:nvSpPr>
        <p:spPr>
          <a:xfrm>
            <a:off x="7380312" y="332656"/>
            <a:ext cx="686462" cy="70600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95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Najbolj pogoste oznake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docs.microsoft.com/en-us/dotnet/csharp/programming-guide/xmldoc/recommended-tags-for-documentation-comments</a:t>
            </a:r>
            <a:r>
              <a:rPr lang="sl-SI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4290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Kako je videti program</a:t>
            </a:r>
            <a:endParaRPr lang="en-GB" smtClean="0"/>
          </a:p>
        </p:txBody>
      </p:sp>
      <p:sp>
        <p:nvSpPr>
          <p:cNvPr id="332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MojProgram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tu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napisemo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metode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eno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za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drugo</a:t>
            </a: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// ne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pozabimo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napisati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metode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ain!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09CEB-4ACB-4BFE-B14C-77B58A4DF4AA}" type="slidenum">
              <a:rPr lang="sl-SI" smtClean="0"/>
              <a:pPr/>
              <a:t>16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 rot="16200000">
            <a:off x="-1688660" y="2739908"/>
            <a:ext cx="6245535" cy="1143000"/>
          </a:xfrm>
        </p:spPr>
        <p:txBody>
          <a:bodyPr/>
          <a:lstStyle/>
          <a:p>
            <a:r>
              <a:rPr lang="sl-SI" dirty="0" smtClean="0"/>
              <a:t>Kako je videti program</a:t>
            </a:r>
            <a:endParaRPr lang="en-GB" dirty="0" smtClean="0"/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C947-99AA-4479-83F1-BAC1692A8D96}" type="slidenum">
              <a:rPr lang="sl-SI" smtClean="0"/>
              <a:pPr/>
              <a:t>17</a:t>
            </a:fld>
            <a:endParaRPr lang="sl-SI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63186"/>
            <a:ext cx="6166098" cy="67499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0"/>
            <a:ext cx="9649072" cy="6858000"/>
          </a:xfrm>
        </p:spPr>
        <p:txBody>
          <a:bodyPr/>
          <a:lstStyle/>
          <a:p>
            <a:pPr marL="0" indent="0">
              <a:buNone/>
            </a:pPr>
            <a:r>
              <a:rPr lang="sl-SI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 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&lt;summary&gt;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///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Zgled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definiranja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funkcije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Max in</a:t>
            </a:r>
          </a:p>
          <a:p>
            <a:pPr marL="0" indent="0">
              <a:buNone/>
            </a:pP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///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uporaba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za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določitev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večjega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od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treh</a:t>
            </a: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</a:t>
            </a:r>
            <a:endParaRPr lang="pl-PL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/// &lt;/summary&gt;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class </a:t>
            </a:r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MojProgram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&lt;summary&gt;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večje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od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dveh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celih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&lt;/summary&gt;</a:t>
            </a:r>
          </a:p>
          <a:p>
            <a:pPr marL="0" indent="0">
              <a:buNone/>
            </a:pP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&lt;param </a:t>
            </a:r>
            <a:r>
              <a:rPr lang="pt-BR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="a"&gt;</a:t>
            </a:r>
            <a:r>
              <a:rPr lang="pt-BR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prvo</a:t>
            </a: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celo</a:t>
            </a: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t-BR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t-BR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&lt;/param&gt;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name="b"&gt;Ah!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Ugani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!&lt;/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&lt;returns&gt;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večje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od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dveh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celih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&lt;/returns&gt;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static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Max(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b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    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(a &gt; b) return a;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b;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&lt;summary&gt;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Preberemo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tri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cela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števila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vrnemo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največjega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&lt;/summary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static void Main(string[]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parametri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    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pod;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x, y, z;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: ");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pod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Console.ReadLine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x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int.Parse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(pod);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: ");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pod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Console.ReadLine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int.Parse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(pod);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Tretje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: ");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pod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Console.ReadLine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z =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int.Parse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(pod);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Največje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med " +</a:t>
            </a:r>
          </a:p>
          <a:p>
            <a:pPr marL="0" indent="0">
              <a:buNone/>
            </a:pPr>
            <a:r>
              <a:rPr lang="pl-PL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x + ", " + y + " in " + z + " je " + Max(x, Max(y, z)));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C947-99AA-4479-83F1-BAC1692A8D96}" type="slidenum">
              <a:rPr lang="sl-SI" smtClean="0"/>
              <a:pPr/>
              <a:t>18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0690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Klic funkcije</a:t>
            </a:r>
          </a:p>
        </p:txBody>
      </p:sp>
      <p:sp>
        <p:nvSpPr>
          <p:cNvPr id="3389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seznam vrednosti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/>
              <a:t>ujemanje</a:t>
            </a:r>
            <a:r>
              <a:rPr lang="en-US" b="1" dirty="0"/>
              <a:t> </a:t>
            </a:r>
            <a:r>
              <a:rPr lang="en-US" b="1" dirty="0" err="1"/>
              <a:t>parametrov</a:t>
            </a:r>
            <a:endParaRPr lang="en-US" dirty="0"/>
          </a:p>
          <a:p>
            <a:pPr lvl="1"/>
            <a:r>
              <a:rPr lang="sl-SI" dirty="0"/>
              <a:t>š</a:t>
            </a:r>
            <a:r>
              <a:rPr lang="en-US" dirty="0" err="1"/>
              <a:t>tevilo</a:t>
            </a:r>
            <a:endParaRPr lang="en-US" dirty="0"/>
          </a:p>
          <a:p>
            <a:pPr lvl="1"/>
            <a:r>
              <a:rPr lang="en-US" dirty="0"/>
              <a:t>tip</a:t>
            </a:r>
          </a:p>
          <a:p>
            <a:r>
              <a:rPr lang="en-US" dirty="0" err="1" smtClean="0"/>
              <a:t>prenaša</a:t>
            </a:r>
            <a:r>
              <a:rPr lang="en-US" dirty="0" smtClean="0"/>
              <a:t> se </a:t>
            </a:r>
            <a:r>
              <a:rPr lang="en-US" dirty="0" err="1" smtClean="0">
                <a:solidFill>
                  <a:srgbClr val="FF0000"/>
                </a:solidFill>
              </a:rPr>
              <a:t>vrednost</a:t>
            </a:r>
            <a:r>
              <a:rPr lang="en-US" dirty="0" smtClean="0"/>
              <a:t> </a:t>
            </a:r>
            <a:r>
              <a:rPr lang="en-US" dirty="0" err="1" smtClean="0"/>
              <a:t>parametra</a:t>
            </a:r>
            <a:endParaRPr lang="sl-SI" dirty="0" smtClean="0"/>
          </a:p>
          <a:p>
            <a:r>
              <a:rPr lang="sl-SI" dirty="0" smtClean="0"/>
              <a:t>M</a:t>
            </a:r>
            <a:r>
              <a:rPr lang="en-US" dirty="0" smtClean="0"/>
              <a:t>ax(12, 23 * 7)</a:t>
            </a:r>
          </a:p>
          <a:p>
            <a:r>
              <a:rPr lang="sl-SI" dirty="0" smtClean="0"/>
              <a:t>M</a:t>
            </a:r>
            <a:r>
              <a:rPr lang="en-US" dirty="0" smtClean="0"/>
              <a:t>ax(a - b, x)</a:t>
            </a:r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ADA-BB3B-4461-B471-9D4DA722D23A}" type="slidenum">
              <a:rPr lang="sl-SI" smtClean="0"/>
              <a:pPr/>
              <a:t>19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9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Zakaj metode?</a:t>
            </a:r>
            <a:endParaRPr lang="en-GB" smtClean="0"/>
          </a:p>
        </p:txBody>
      </p:sp>
      <p:sp>
        <p:nvSpPr>
          <p:cNvPr id="323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Python</a:t>
            </a:r>
          </a:p>
          <a:p>
            <a:pPr lvl="1"/>
            <a:r>
              <a:rPr lang="sl-SI" sz="1800" dirty="0"/>
              <a:t>f</a:t>
            </a:r>
            <a:r>
              <a:rPr lang="sl-SI" sz="1800" dirty="0" smtClean="0"/>
              <a:t>unkcije</a:t>
            </a:r>
          </a:p>
          <a:p>
            <a:pPr lvl="1"/>
            <a:r>
              <a:rPr lang="sl-SI" sz="1800" dirty="0" smtClean="0"/>
              <a:t>metode</a:t>
            </a:r>
          </a:p>
          <a:p>
            <a:r>
              <a:rPr lang="sl-SI" sz="2000" dirty="0" smtClean="0"/>
              <a:t>C# – metode</a:t>
            </a:r>
          </a:p>
          <a:p>
            <a:pPr lvl="1"/>
            <a:r>
              <a:rPr lang="sl-SI" sz="1800" dirty="0" smtClean="0"/>
              <a:t>A imamo objektne in razredne ..</a:t>
            </a:r>
          </a:p>
          <a:p>
            <a:r>
              <a:rPr lang="sl-SI" sz="2200" dirty="0" smtClean="0"/>
              <a:t>Enako kot pri Javi</a:t>
            </a:r>
          </a:p>
        </p:txBody>
      </p:sp>
      <p:sp>
        <p:nvSpPr>
          <p:cNvPr id="61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9F9D5-4EF6-4D89-B497-83FCBF024995}" type="slidenum">
              <a:rPr lang="sl-SI" smtClean="0"/>
              <a:pPr/>
              <a:t>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build="p" bldLvl="3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se dogaja (pomnilniška slika)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MojProgram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public static 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b)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{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if (a &gt; b) return a;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  return b;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public static void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ain(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tring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parametri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{  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x = 5;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y = x + 2;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z =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)(y / x + 0.9)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Največje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med " +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      x + ", " + y + " in " + z + " je " +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(x,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(y, z)));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GB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sl-SI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20</a:t>
            </a:fld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6588224" y="2060848"/>
            <a:ext cx="1944216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x : 5</a:t>
            </a:r>
          </a:p>
          <a:p>
            <a:r>
              <a:rPr lang="sl-SI" dirty="0" smtClean="0"/>
              <a:t>y : 7</a:t>
            </a:r>
          </a:p>
          <a:p>
            <a:r>
              <a:rPr lang="sl-SI" dirty="0" smtClean="0"/>
              <a:t>z : 2</a:t>
            </a:r>
          </a:p>
          <a:p>
            <a:endParaRPr lang="sl-SI" dirty="0"/>
          </a:p>
        </p:txBody>
      </p:sp>
      <p:sp>
        <p:nvSpPr>
          <p:cNvPr id="7" name="TextBox 6"/>
          <p:cNvSpPr txBox="1"/>
          <p:nvPr/>
        </p:nvSpPr>
        <p:spPr>
          <a:xfrm>
            <a:off x="5580112" y="3068960"/>
            <a:ext cx="1440160" cy="923330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Max</a:t>
            </a:r>
          </a:p>
          <a:p>
            <a:r>
              <a:rPr lang="sl-SI" dirty="0"/>
              <a:t> </a:t>
            </a:r>
            <a:r>
              <a:rPr lang="sl-SI" dirty="0" smtClean="0"/>
              <a:t> a :</a:t>
            </a:r>
          </a:p>
          <a:p>
            <a:r>
              <a:rPr lang="sl-SI" dirty="0"/>
              <a:t> </a:t>
            </a:r>
            <a:r>
              <a:rPr lang="sl-SI" dirty="0" smtClean="0"/>
              <a:t> b :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728192" cy="9233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Max</a:t>
            </a:r>
          </a:p>
          <a:p>
            <a:r>
              <a:rPr lang="sl-SI" dirty="0"/>
              <a:t> </a:t>
            </a:r>
            <a:r>
              <a:rPr lang="sl-SI" dirty="0" smtClean="0"/>
              <a:t>   a  :</a:t>
            </a:r>
          </a:p>
          <a:p>
            <a:r>
              <a:rPr lang="sl-SI" dirty="0"/>
              <a:t> </a:t>
            </a:r>
            <a:r>
              <a:rPr lang="sl-SI" dirty="0" smtClean="0"/>
              <a:t>   b  :</a:t>
            </a:r>
            <a:endParaRPr lang="sl-SI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7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8344" y="26369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7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28384" y="32849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6228184" y="3356992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7</a:t>
            </a:r>
          </a:p>
          <a:p>
            <a:r>
              <a:rPr lang="sl-SI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5" grpId="0" uiExpand="1" build="allAtOnce" animBg="1"/>
      <p:bldP spid="7" grpId="0" animBg="1"/>
      <p:bldP spid="6" grpId="0" uiExpand="1" build="allAtOnce" animBg="1"/>
      <p:bldP spid="8" grpId="0"/>
      <p:bldP spid="9" grpId="0"/>
      <p:bldP spid="10" grpId="0" build="allAtOnce"/>
      <p:bldP spid="11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Parametri se prenašajo po vrednosti</a:t>
            </a:r>
            <a:endParaRPr lang="en-GB" smtClean="0"/>
          </a:p>
        </p:txBody>
      </p:sp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Ob klicu parameter metode dobi vrednost, kot je določena v dejanskem parametru</a:t>
            </a:r>
          </a:p>
          <a:p>
            <a:r>
              <a:rPr lang="sl-SI" smtClean="0"/>
              <a:t>Potem ni nobene povezave med dejanskim in formalnim parametrom</a:t>
            </a:r>
          </a:p>
          <a:p>
            <a:endParaRPr lang="en-GB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B21FF-722D-4749-B74F-1FA487E0454E}" type="slidenum">
              <a:rPr lang="sl-SI" smtClean="0"/>
              <a:pPr/>
              <a:t>21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Tabela</a:t>
            </a:r>
            <a:endParaRPr lang="en-GB" smtClean="0"/>
          </a:p>
        </p:txBody>
      </p:sp>
      <p:sp>
        <p:nvSpPr>
          <p:cNvPr id="2867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Sestavi tabelo naključnih celih števil med 1 in 100. </a:t>
            </a:r>
          </a:p>
          <a:p>
            <a:r>
              <a:rPr lang="sl-SI" sz="2800" dirty="0" smtClean="0"/>
              <a:t>Prepiši jih v novo tabelo tako, da bodo v novi tabeli najprej elementi, ki imajo v prvi tabeli indekse 0, 2, 4, ...., potem pa še elementi z lihimi indeksi. </a:t>
            </a:r>
          </a:p>
          <a:p>
            <a:r>
              <a:rPr lang="sl-SI" sz="2800" dirty="0" smtClean="0"/>
              <a:t>Če ime prvotna tabela elemente 2, 4, 23, 5, 45, 6, 8 so v novi tabeli elementi razporejeni kot 2, 23, 45, 8, 4, 5, 6. </a:t>
            </a:r>
          </a:p>
          <a:p>
            <a:r>
              <a:rPr lang="sl-SI" sz="2800" dirty="0" smtClean="0"/>
              <a:t>Izpiši obe tabeli po 10 v vrsto.</a:t>
            </a:r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2867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178A-2D4B-4098-AD82-E9E18436321F}" type="slidenum">
              <a:rPr lang="sl-SI" smtClean="0"/>
              <a:pPr/>
              <a:t>22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9977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build="p" bldLvl="5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Tabela </a:t>
            </a:r>
            <a:endParaRPr lang="en-GB" smtClean="0"/>
          </a:p>
        </p:txBody>
      </p:sp>
      <p:sp>
        <p:nvSpPr>
          <p:cNvPr id="365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Razbijemo na metode</a:t>
            </a:r>
          </a:p>
          <a:p>
            <a:pPr lvl="1"/>
            <a:r>
              <a:rPr lang="sl-SI" dirty="0" smtClean="0"/>
              <a:t>Generiraj – ustvari tabelo</a:t>
            </a:r>
          </a:p>
          <a:p>
            <a:pPr lvl="1"/>
            <a:r>
              <a:rPr lang="sl-SI" dirty="0" smtClean="0"/>
              <a:t>Preloži – preloži na zahtevan način</a:t>
            </a:r>
          </a:p>
          <a:p>
            <a:pPr lvl="1"/>
            <a:r>
              <a:rPr lang="sl-SI" dirty="0" smtClean="0"/>
              <a:t>Izpiši – izpiše po 10 v vrsto</a:t>
            </a:r>
          </a:p>
          <a:p>
            <a:r>
              <a:rPr lang="sl-SI" dirty="0" smtClean="0"/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Generiraj</a:t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velikostTab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sm,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zm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public static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relozi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public static void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zpisi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en-GB" dirty="0" smtClean="0"/>
          </a:p>
        </p:txBody>
      </p:sp>
      <p:sp>
        <p:nvSpPr>
          <p:cNvPr id="296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374-DAC3-4D82-AF5F-9E5480753720}" type="slidenum">
              <a:rPr lang="sl-SI" smtClean="0"/>
              <a:pPr/>
              <a:t>23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69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bldLvl="4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Tabela – glavni program</a:t>
            </a:r>
            <a:endParaRPr lang="en-GB" smtClean="0"/>
          </a:p>
        </p:txBody>
      </p:sp>
      <p:sp>
        <p:nvSpPr>
          <p:cNvPr id="307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&lt;summary&gt;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generiraj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nakljucno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tabelo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prelozi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 novo,.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tako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da so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sodimi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lihimi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/// &lt;/summary&gt;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static void Main(string[]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veltab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tabOrig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tabNova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1; 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spodnja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100; 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zgornja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tabOrig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Generiraj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veltab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tabNova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Prelozi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tabOrig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Izpisi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tabOrig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Izpisi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tabNova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  <a:endParaRPr lang="en-GB" sz="1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7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99B9-EA3F-4586-897D-D542EBCA8F82}" type="slidenum">
              <a:rPr lang="sl-SI" smtClean="0"/>
              <a:pPr/>
              <a:t>24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05396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Premisli in razloži </a:t>
            </a:r>
            <a:r>
              <a:rPr lang="sl-SI" smtClean="0"/>
              <a:t>na forumu</a:t>
            </a:r>
            <a:endParaRPr lang="sl-SI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25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43331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 bo tab spremenila?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{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[0] = 42;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tab = {1, 2, 3};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(tab);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(tab[0]);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26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8576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pod?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pod) {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pod = 42;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pod = 1;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(pod);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(pod);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27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1004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 bo tab spremenila II?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{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…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[0] = 42;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[] tab = {1, 2, 3};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(tab);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(tab[0]);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28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83615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Najmanjši na začetek</a:t>
            </a:r>
            <a:endParaRPr lang="en-US" smtClean="0"/>
          </a:p>
        </p:txBody>
      </p:sp>
      <p:sp>
        <p:nvSpPr>
          <p:cNvPr id="381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Napi</a:t>
            </a:r>
            <a:r>
              <a:rPr lang="sl-SI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metodo</a:t>
            </a:r>
            <a:r>
              <a:rPr lang="en-US" dirty="0" smtClean="0"/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ajmanjsi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acetek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sprejme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celih</a:t>
            </a:r>
            <a:r>
              <a:rPr lang="en-US" dirty="0" smtClean="0"/>
              <a:t> </a:t>
            </a:r>
            <a:r>
              <a:rPr lang="sl-SI" dirty="0" smtClean="0"/>
              <a:t>š</a:t>
            </a:r>
            <a:r>
              <a:rPr lang="en-US" dirty="0" err="1" smtClean="0"/>
              <a:t>tevil</a:t>
            </a:r>
            <a:r>
              <a:rPr lang="en-US" dirty="0" smtClean="0"/>
              <a:t> in v </a:t>
            </a:r>
            <a:r>
              <a:rPr lang="en-US" dirty="0" err="1" smtClean="0"/>
              <a:t>njej</a:t>
            </a:r>
            <a:r>
              <a:rPr lang="en-US" dirty="0" smtClean="0"/>
              <a:t> </a:t>
            </a:r>
            <a:r>
              <a:rPr lang="en-US" dirty="0" err="1" smtClean="0"/>
              <a:t>zamenja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sl-SI" dirty="0" smtClean="0"/>
              <a:t>č</a:t>
            </a:r>
            <a:r>
              <a:rPr lang="en-US" dirty="0" err="1" smtClean="0"/>
              <a:t>ti</a:t>
            </a:r>
            <a:r>
              <a:rPr lang="en-US" dirty="0" smtClean="0"/>
              <a:t> in</a:t>
            </a:r>
            <a:r>
              <a:rPr lang="sl-SI" dirty="0" smtClean="0"/>
              <a:t> </a:t>
            </a:r>
            <a:r>
              <a:rPr lang="en-US" dirty="0" err="1" smtClean="0"/>
              <a:t>najmanj</a:t>
            </a:r>
            <a:r>
              <a:rPr lang="sl-SI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element </a:t>
            </a:r>
            <a:r>
              <a:rPr lang="en-US" dirty="0" err="1" smtClean="0"/>
              <a:t>tabele</a:t>
            </a:r>
            <a:r>
              <a:rPr lang="en-US" dirty="0" smtClean="0"/>
              <a:t>. Na primer,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l-SI" dirty="0" smtClean="0"/>
              <a:t>ž</a:t>
            </a:r>
            <a:r>
              <a:rPr lang="en-US" dirty="0" err="1" smtClean="0"/>
              <a:t>enemo</a:t>
            </a:r>
            <a:endParaRPr lang="sl-SI" dirty="0" smtClean="0"/>
          </a:p>
          <a:p>
            <a:endParaRPr lang="en-US" sz="1200" dirty="0" smtClean="0"/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 b = {10, 4, 7, 18, 2, 7};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ajmanjsi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acetek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(b);</a:t>
            </a:r>
          </a:p>
          <a:p>
            <a:endParaRPr lang="sl-SI" sz="1400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smtClean="0"/>
              <a:t> </a:t>
            </a:r>
            <a:r>
              <a:rPr lang="en-US" dirty="0" err="1" smtClean="0"/>
              <a:t>enaka</a:t>
            </a:r>
            <a:r>
              <a:rPr lang="en-US" dirty="0" smtClean="0"/>
              <a:t>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{2, 4, 7, 18, 10, 7}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317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659CE-D358-4F99-BE07-112D4C29371B}" type="slidenum">
              <a:rPr lang="sl-SI" smtClean="0"/>
              <a:pPr/>
              <a:t>29</a:t>
            </a:fld>
            <a:endParaRPr lang="sl-SI" smtClean="0"/>
          </a:p>
        </p:txBody>
      </p:sp>
      <p:sp>
        <p:nvSpPr>
          <p:cNvPr id="15" name="Rounded Rectangle 14"/>
          <p:cNvSpPr/>
          <p:nvPr/>
        </p:nvSpPr>
        <p:spPr>
          <a:xfrm>
            <a:off x="3131840" y="3861048"/>
            <a:ext cx="453650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246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5" grpId="0" build="p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Pripravljene metode</a:t>
            </a:r>
            <a:endParaRPr lang="en-GB" smtClean="0"/>
          </a:p>
        </p:txBody>
      </p:sp>
      <p:sp>
        <p:nvSpPr>
          <p:cNvPr id="327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Doslej smo uporabljali že cel kup metod</a:t>
            </a:r>
          </a:p>
          <a:p>
            <a:pPr lvl="1"/>
            <a:r>
              <a:rPr lang="sl-SI" sz="2000" dirty="0" smtClean="0"/>
              <a:t>izpis na zaslon (</a:t>
            </a:r>
            <a:r>
              <a:rPr lang="sl-SI" sz="2000" dirty="0" err="1" smtClean="0"/>
              <a:t>System.Console.WriteLine</a:t>
            </a:r>
            <a:r>
              <a:rPr lang="sl-SI" sz="2000" dirty="0" smtClean="0"/>
              <a:t>("</a:t>
            </a:r>
            <a:r>
              <a:rPr lang="sl-SI" sz="2000" dirty="0" err="1" smtClean="0"/>
              <a:t>bla</a:t>
            </a:r>
            <a:r>
              <a:rPr lang="sl-SI" sz="2000" dirty="0" smtClean="0"/>
              <a:t>"))</a:t>
            </a:r>
          </a:p>
          <a:p>
            <a:pPr lvl="1"/>
            <a:r>
              <a:rPr lang="sl-SI" sz="2000" dirty="0" smtClean="0"/>
              <a:t>Pretvorba niza v število </a:t>
            </a:r>
            <a:r>
              <a:rPr lang="sl-SI" sz="2000" dirty="0" err="1" smtClean="0"/>
              <a:t>int.Parse</a:t>
            </a:r>
            <a:r>
              <a:rPr lang="sl-SI" sz="2000" dirty="0" smtClean="0"/>
              <a:t>("12")</a:t>
            </a:r>
          </a:p>
          <a:p>
            <a:pPr lvl="1"/>
            <a:r>
              <a:rPr lang="sl-SI" sz="2000" dirty="0" smtClean="0"/>
              <a:t>Izračun sinusa (</a:t>
            </a:r>
            <a:r>
              <a:rPr lang="sl-SI" sz="2000" dirty="0" err="1" smtClean="0"/>
              <a:t>Math.Sin</a:t>
            </a:r>
            <a:r>
              <a:rPr lang="sl-SI" sz="2000" dirty="0" smtClean="0"/>
              <a:t>(12.4))</a:t>
            </a:r>
          </a:p>
          <a:p>
            <a:pPr lvl="1"/>
            <a:r>
              <a:rPr lang="sl-SI" sz="2000" dirty="0" smtClean="0"/>
              <a:t> ...</a:t>
            </a:r>
          </a:p>
          <a:p>
            <a:r>
              <a:rPr lang="sl-SI" sz="2400" dirty="0" smtClean="0"/>
              <a:t>Metode lahko pišemo (sestavljamo) tudi sami</a:t>
            </a:r>
          </a:p>
          <a:p>
            <a:r>
              <a:rPr lang="sl-SI" sz="2400" dirty="0" smtClean="0"/>
              <a:t>Pravzaprav jih že ves čas</a:t>
            </a:r>
          </a:p>
          <a:p>
            <a:pPr lvl="1"/>
            <a:r>
              <a:rPr lang="sl-SI" sz="2000" dirty="0" err="1" smtClean="0"/>
              <a:t>Main</a:t>
            </a:r>
            <a:endParaRPr lang="sl-SI" sz="2000" dirty="0" smtClean="0"/>
          </a:p>
          <a:p>
            <a:pPr lvl="1"/>
            <a:r>
              <a:rPr lang="sl-SI" sz="2000" dirty="0" smtClean="0"/>
              <a:t>Lahko pa jih poimenujemo po svoje</a:t>
            </a:r>
          </a:p>
          <a:p>
            <a:r>
              <a:rPr lang="sl-SI" sz="2400" dirty="0" err="1" smtClean="0"/>
              <a:t>Main</a:t>
            </a:r>
            <a:endParaRPr lang="sl-SI" sz="2400" dirty="0" smtClean="0"/>
          </a:p>
          <a:p>
            <a:pPr lvl="1"/>
            <a:r>
              <a:rPr lang="sl-SI" sz="2000" dirty="0" smtClean="0"/>
              <a:t>Metoda s točno predpisanim namenom / obliko / ...</a:t>
            </a:r>
          </a:p>
          <a:p>
            <a:endParaRPr lang="en-GB" sz="2400" dirty="0" smtClean="0"/>
          </a:p>
        </p:txBody>
      </p:sp>
      <p:sp>
        <p:nvSpPr>
          <p:cNvPr id="71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770B-9216-447A-8AE3-88D3700C2F84}" type="slidenum">
              <a:rPr lang="sl-SI" smtClean="0"/>
              <a:pPr/>
              <a:t>3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 bldLvl="3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Najmanjši na začetek</a:t>
            </a:r>
            <a:endParaRPr lang="en-US" smtClean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Tip metode: </a:t>
            </a:r>
            <a:r>
              <a:rPr lang="sl-SI" dirty="0" err="1" smtClean="0">
                <a:solidFill>
                  <a:srgbClr val="FF0000"/>
                </a:solidFill>
              </a:rPr>
              <a:t>void</a:t>
            </a:r>
            <a:endParaRPr lang="sl-SI" dirty="0" smtClean="0">
              <a:solidFill>
                <a:srgbClr val="FF0000"/>
              </a:solidFill>
            </a:endParaRPr>
          </a:p>
          <a:p>
            <a:pPr lvl="1"/>
            <a:r>
              <a:rPr lang="sl-SI" dirty="0" smtClean="0"/>
              <a:t>Metoda ima le učinek (nič ne vrača)</a:t>
            </a:r>
          </a:p>
          <a:p>
            <a:r>
              <a:rPr lang="sl-SI" dirty="0" smtClean="0"/>
              <a:t>Poiščemo najmanjšega</a:t>
            </a:r>
          </a:p>
          <a:p>
            <a:r>
              <a:rPr lang="sl-SI" dirty="0" smtClean="0"/>
              <a:t>Zamenjamo 0-tega in najmanjšega </a:t>
            </a:r>
          </a:p>
          <a:p>
            <a:pPr lvl="1"/>
            <a:r>
              <a:rPr lang="sl-SI" dirty="0" smtClean="0"/>
              <a:t>Potrebujemo indeks!</a:t>
            </a:r>
          </a:p>
          <a:p>
            <a:pPr lvl="1"/>
            <a:r>
              <a:rPr lang="sl-SI" dirty="0" smtClean="0"/>
              <a:t>	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t[kje] = t[0];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	t[0] = min;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B0BE-7C61-43CF-9961-FE5FF396F5CC}" type="slidenum">
              <a:rPr lang="sl-SI" smtClean="0"/>
              <a:pPr/>
              <a:t>30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3035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 bldLvl="5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Najmanjši na začetek</a:t>
            </a:r>
            <a:endParaRPr lang="en-US" smtClean="0"/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Poiščemo najmanjšega</a:t>
            </a:r>
          </a:p>
          <a:p>
            <a:pPr lvl="1"/>
            <a:r>
              <a:rPr lang="sl-SI" sz="2400" dirty="0" smtClean="0"/>
              <a:t>Zapomnimo si tako najmanjšega, kot njegov indeks</a:t>
            </a:r>
          </a:p>
          <a:p>
            <a:pPr lvl="1"/>
            <a:r>
              <a:rPr lang="sl-SI" sz="2400" dirty="0" smtClean="0"/>
              <a:t>Kandidat za najmanjšega je 0-ti</a:t>
            </a:r>
          </a:p>
          <a:p>
            <a:pPr lvl="2">
              <a:buNone/>
            </a:pPr>
            <a:r>
              <a:rPr lang="nb-NO" sz="2000" dirty="0" smtClean="0">
                <a:latin typeface="Courier New" pitchFamily="49" charset="0"/>
                <a:cs typeface="Courier New" pitchFamily="49" charset="0"/>
              </a:rPr>
              <a:t>	int kje = 0;</a:t>
            </a:r>
          </a:p>
          <a:p>
            <a:pPr lvl="2">
              <a:buNone/>
            </a:pPr>
            <a:r>
              <a:rPr lang="nb-NO" sz="2000" dirty="0" smtClean="0">
                <a:latin typeface="Courier New" pitchFamily="49" charset="0"/>
                <a:cs typeface="Courier New" pitchFamily="49" charset="0"/>
              </a:rPr>
              <a:t>	int min = t[0];</a:t>
            </a:r>
          </a:p>
          <a:p>
            <a:pPr lvl="1"/>
            <a:r>
              <a:rPr lang="sl-SI" sz="2400" dirty="0" smtClean="0"/>
              <a:t>V zanki pregledamo vse preostale</a:t>
            </a:r>
          </a:p>
          <a:p>
            <a:pPr lvl="2"/>
            <a:r>
              <a:rPr lang="sl-SI" sz="2000" dirty="0" smtClean="0"/>
              <a:t>Če je tekoči element manjši od trenutno najmanjšega, si njegovo vrednost in njegov indeks zapomnimo</a:t>
            </a:r>
          </a:p>
          <a:p>
            <a:pPr lvl="3">
              <a:buNone/>
            </a:pPr>
            <a:r>
              <a:rPr lang="nb-NO" sz="1800" dirty="0" smtClean="0">
                <a:latin typeface="Courier New" pitchFamily="49" charset="0"/>
                <a:cs typeface="Courier New" pitchFamily="49" charset="0"/>
              </a:rPr>
              <a:t>if (t[i] &lt; min) {</a:t>
            </a:r>
          </a:p>
          <a:p>
            <a:pPr lvl="3">
              <a:buNone/>
            </a:pPr>
            <a:r>
              <a:rPr lang="nb-NO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nb-NO" sz="1800" dirty="0" smtClean="0">
                <a:latin typeface="Courier New" pitchFamily="49" charset="0"/>
                <a:cs typeface="Courier New" pitchFamily="49" charset="0"/>
              </a:rPr>
              <a:t>min = t[i];</a:t>
            </a:r>
          </a:p>
          <a:p>
            <a:pPr lvl="3">
              <a:buNone/>
            </a:pPr>
            <a:r>
              <a:rPr lang="nb-NO" sz="1800" dirty="0" smtClean="0">
                <a:latin typeface="Courier New" pitchFamily="49" charset="0"/>
                <a:cs typeface="Courier New" pitchFamily="49" charset="0"/>
              </a:rPr>
              <a:t>		kje = i;</a:t>
            </a:r>
          </a:p>
          <a:p>
            <a:pPr lvl="3">
              <a:buNone/>
            </a:pPr>
            <a:r>
              <a:rPr lang="nb-NO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7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3527-07F1-4D53-85BC-0796A3BA1A9F}" type="slidenum">
              <a:rPr lang="sl-SI" smtClean="0"/>
              <a:pPr/>
              <a:t>31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9193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 build="p" bldLvl="5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Sedaj to razumemo!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dirty="0" smtClean="0"/>
              <a:t> je ime parametra metode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dirty="0" smtClean="0"/>
              <a:t> je tipa tabela nizov</a:t>
            </a:r>
          </a:p>
          <a:p>
            <a:r>
              <a:rPr lang="sl-SI" dirty="0" smtClean="0"/>
              <a:t>Misterij</a:t>
            </a:r>
          </a:p>
          <a:p>
            <a:pPr lvl="1"/>
            <a:r>
              <a:rPr lang="sl-SI" dirty="0" smtClean="0"/>
              <a:t>Kdo pokliče metodo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dirty="0" smtClean="0"/>
              <a:t> in ji poda parametre?</a:t>
            </a:r>
          </a:p>
          <a:p>
            <a:endParaRPr lang="sl-SI" dirty="0" smtClean="0"/>
          </a:p>
        </p:txBody>
      </p:sp>
      <p:sp>
        <p:nvSpPr>
          <p:cNvPr id="348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4EAC-1275-4721-A178-50506AA48A88}" type="slidenum">
              <a:rPr lang="sl-SI" smtClean="0"/>
              <a:pPr/>
              <a:t>32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96104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REKURZIJA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Nič novega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33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75573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Izračunaj </a:t>
            </a:r>
            <a:r>
              <a:rPr lang="sl-SI" dirty="0" err="1" smtClean="0"/>
              <a:t>y</a:t>
            </a:r>
            <a:r>
              <a:rPr lang="sl-SI" baseline="30000" dirty="0" err="1" smtClean="0"/>
              <a:t>n</a:t>
            </a:r>
            <a:endParaRPr lang="en-US" baseline="30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Podvajanje</a:t>
            </a:r>
          </a:p>
          <a:p>
            <a:r>
              <a:rPr lang="sl-SI" dirty="0" smtClean="0"/>
              <a:t>y</a:t>
            </a:r>
            <a:r>
              <a:rPr lang="sl-SI" baseline="30000" dirty="0" smtClean="0"/>
              <a:t>324</a:t>
            </a:r>
            <a:r>
              <a:rPr lang="sl-SI" dirty="0" smtClean="0"/>
              <a:t> = (y</a:t>
            </a:r>
            <a:r>
              <a:rPr lang="sl-SI" baseline="30000" dirty="0" smtClean="0"/>
              <a:t>162</a:t>
            </a:r>
            <a:r>
              <a:rPr lang="sl-SI" dirty="0" smtClean="0"/>
              <a:t>)</a:t>
            </a:r>
            <a:r>
              <a:rPr lang="sl-SI" baseline="30000" dirty="0" smtClean="0"/>
              <a:t>2</a:t>
            </a:r>
          </a:p>
          <a:p>
            <a:r>
              <a:rPr lang="sl-SI" dirty="0" smtClean="0"/>
              <a:t>y</a:t>
            </a:r>
            <a:r>
              <a:rPr lang="sl-SI" baseline="30000" dirty="0" smtClean="0"/>
              <a:t>325</a:t>
            </a:r>
            <a:r>
              <a:rPr lang="sl-SI" dirty="0" smtClean="0"/>
              <a:t> </a:t>
            </a:r>
            <a:r>
              <a:rPr lang="sl-SI" dirty="0"/>
              <a:t>= (</a:t>
            </a:r>
            <a:r>
              <a:rPr lang="sl-SI" dirty="0" smtClean="0"/>
              <a:t>y</a:t>
            </a:r>
            <a:r>
              <a:rPr lang="sl-SI" baseline="30000" dirty="0" smtClean="0"/>
              <a:t>162</a:t>
            </a:r>
            <a:r>
              <a:rPr lang="sl-SI" dirty="0" smtClean="0"/>
              <a:t>)</a:t>
            </a:r>
            <a:r>
              <a:rPr lang="sl-SI" baseline="30000" dirty="0" smtClean="0"/>
              <a:t>2  </a:t>
            </a:r>
            <a:r>
              <a:rPr lang="sl-SI" dirty="0" smtClean="0"/>
              <a:t>* y</a:t>
            </a:r>
            <a:endParaRPr lang="en-US" dirty="0"/>
          </a:p>
          <a:p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34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9866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772400" cy="608013"/>
          </a:xfrm>
        </p:spPr>
        <p:txBody>
          <a:bodyPr/>
          <a:lstStyle/>
          <a:p>
            <a:pPr eaLnBrk="1" hangingPunct="1"/>
            <a:r>
              <a:rPr lang="sl-SI" smtClean="0"/>
              <a:t>y</a:t>
            </a:r>
            <a:r>
              <a:rPr lang="sl-SI" baseline="30000" smtClean="0"/>
              <a:t>n</a:t>
            </a:r>
            <a:endParaRPr lang="en-GB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484784"/>
            <a:ext cx="8820150" cy="458630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/// &lt;summary&gt;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izračun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y**n&lt;/summary&gt;</a:t>
            </a:r>
          </a:p>
          <a:p>
            <a:pPr marL="0" indent="0">
              <a:buNone/>
            </a:pP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 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&lt;param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="y"&gt;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osnova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decimalno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&gt; 0&lt;/param&gt;</a:t>
            </a:r>
          </a:p>
          <a:p>
            <a:pPr marL="0" indent="0">
              <a:buNone/>
            </a:pP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 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&lt;param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="n"&gt;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potenca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naravno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&lt;/param&gt;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&lt;returns&gt;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decimalno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y**n&lt;/returns&gt;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static double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yNaN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(double y,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n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(n == 1) return y;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yNaN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(y, n / 2); // y**(n/2) 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(n % 2 == 1)</a:t>
            </a:r>
          </a:p>
          <a:p>
            <a:pPr marL="0" indent="0">
              <a:buNone/>
            </a:pP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s-E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</a:t>
            </a: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lihi</a:t>
            </a: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en y "</a:t>
            </a:r>
            <a:r>
              <a:rPr lang="es-E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izgubili</a:t>
            </a:r>
            <a:r>
              <a:rPr lang="es-E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y *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639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4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4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na hitro izjeme ...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Potenca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||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 </a:t>
            </a:r>
            <a:endParaRPr lang="sl-SI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throw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Napačni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argumenti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!"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pom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Potenca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rez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pom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pom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rez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rez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8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rez</a:t>
            </a:r>
            <a:r>
              <a:rPr lang="sl-SI" sz="1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151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Zakaj ne izpisujemo/beremo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Zakaj omejevati uporabnost metode? </a:t>
            </a:r>
          </a:p>
          <a:p>
            <a:r>
              <a:rPr lang="sl-SI" sz="2400" dirty="0" smtClean="0"/>
              <a:t>Če npr. podatek preberemo, metodo ne bomo mogli uporabljati, če bomo podatek na primer izračunali! </a:t>
            </a:r>
          </a:p>
          <a:p>
            <a:r>
              <a:rPr lang="sl-SI" sz="2400" dirty="0" smtClean="0"/>
              <a:t>Če rezultat izpišemo, metode ne bomo mogli uporabiti, če bomo z rezultatom še kaj početi.</a:t>
            </a:r>
          </a:p>
          <a:p>
            <a:r>
              <a:rPr lang="sl-SI" sz="2400" dirty="0" smtClean="0"/>
              <a:t>Primer: Sestavimo metodo, ki bo izračunala mesečni račun za elektriko za nekega naročnika</a:t>
            </a:r>
          </a:p>
          <a:p>
            <a:pPr lvl="1"/>
            <a:r>
              <a:rPr lang="sl-SI" sz="2000" dirty="0" smtClean="0"/>
              <a:t>Če bomo podatke o porabi prebrali znotraj metode, naše metode ne bomo mogli uporabiti v sistemu, ki podatke o porabi dobi avtomatsko</a:t>
            </a:r>
          </a:p>
          <a:p>
            <a:pPr lvl="1"/>
            <a:r>
              <a:rPr lang="sl-SI" sz="2000" dirty="0" smtClean="0"/>
              <a:t>Če bomo rezultat izpisali, metode ne bomo mogli uporabiti kot del sistema, ki izračuna povprečno porabo skupine uporabnikov</a:t>
            </a:r>
          </a:p>
          <a:p>
            <a:endParaRPr lang="sl-SI" sz="2400" dirty="0" smtClean="0"/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BFD7-3295-44BE-A999-B8AD9755F89D}" type="slidenum">
              <a:rPr lang="sl-SI" smtClean="0"/>
              <a:pPr/>
              <a:t>4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Vrste metod</a:t>
            </a:r>
            <a:endParaRPr lang="en-GB" smtClean="0"/>
          </a:p>
        </p:txBody>
      </p:sp>
      <p:sp>
        <p:nvSpPr>
          <p:cNvPr id="326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Statične / razredne /</a:t>
            </a:r>
          </a:p>
          <a:p>
            <a:r>
              <a:rPr lang="sl-SI" dirty="0" smtClean="0"/>
              <a:t>Objektne</a:t>
            </a:r>
          </a:p>
          <a:p>
            <a:r>
              <a:rPr lang="sl-SI" dirty="0" smtClean="0"/>
              <a:t>Najprej bomo obravnavali le statične</a:t>
            </a:r>
          </a:p>
          <a:p>
            <a:endParaRPr lang="sl-SI" dirty="0" smtClean="0"/>
          </a:p>
          <a:p>
            <a:r>
              <a:rPr lang="sl-SI" dirty="0" smtClean="0"/>
              <a:t>Vsaka metoda vrača </a:t>
            </a:r>
          </a:p>
          <a:p>
            <a:pPr lvl="1"/>
            <a:r>
              <a:rPr lang="sl-SI" dirty="0" smtClean="0"/>
              <a:t>rezultat</a:t>
            </a:r>
          </a:p>
          <a:p>
            <a:r>
              <a:rPr lang="sl-SI" dirty="0" smtClean="0"/>
              <a:t>in sprejme</a:t>
            </a:r>
          </a:p>
          <a:p>
            <a:pPr lvl="1"/>
            <a:r>
              <a:rPr lang="sl-SI" dirty="0" smtClean="0"/>
              <a:t>argumente (parametri metode)</a:t>
            </a:r>
          </a:p>
          <a:p>
            <a:pPr lvl="1"/>
            <a:endParaRPr lang="sl-SI" dirty="0" smtClean="0"/>
          </a:p>
          <a:p>
            <a:pPr lvl="1"/>
            <a:endParaRPr lang="en-GB" dirty="0" smtClean="0"/>
          </a:p>
        </p:txBody>
      </p:sp>
      <p:sp>
        <p:nvSpPr>
          <p:cNvPr id="122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F8A4F-CEDC-4F71-AD6A-710792503AD9}" type="slidenum">
              <a:rPr lang="sl-SI" smtClean="0"/>
              <a:pPr/>
              <a:t>5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6426-074F-4699-9EBE-0A7B4DD0240C}" type="slidenum">
              <a:rPr lang="sl-SI" smtClean="0"/>
              <a:pPr/>
              <a:t>6</a:t>
            </a:fld>
            <a:endParaRPr lang="sl-SI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smtClean="0"/>
              <a:t>Primer</a:t>
            </a:r>
          </a:p>
        </p:txBody>
      </p:sp>
      <p:sp>
        <p:nvSpPr>
          <p:cNvPr id="331779" name="Text Box 3"/>
          <p:cNvSpPr txBox="1">
            <a:spLocks noChangeArrowheads="1"/>
          </p:cNvSpPr>
          <p:nvPr/>
        </p:nvSpPr>
        <p:spPr bwMode="auto">
          <a:xfrm>
            <a:off x="285750" y="1643063"/>
            <a:ext cx="8458200" cy="156966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sl-SI" sz="2400" dirty="0" err="1" smtClean="0">
                <a:latin typeface="Courier New" pitchFamily="49" charset="0"/>
              </a:rPr>
              <a:t>def</a:t>
            </a:r>
            <a:r>
              <a:rPr lang="sl-SI" sz="2400" dirty="0" smtClean="0">
                <a:latin typeface="Courier New" pitchFamily="49" charset="0"/>
              </a:rPr>
              <a:t> m</a:t>
            </a:r>
            <a:r>
              <a:rPr lang="en-GB" sz="2400" dirty="0" err="1" smtClean="0">
                <a:latin typeface="Courier New" pitchFamily="49" charset="0"/>
              </a:rPr>
              <a:t>ax</a:t>
            </a:r>
            <a:r>
              <a:rPr lang="en-GB" sz="2400" dirty="0" smtClean="0">
                <a:latin typeface="Courier New" pitchFamily="49" charset="0"/>
              </a:rPr>
              <a:t>(a</a:t>
            </a:r>
            <a:r>
              <a:rPr lang="en-GB" sz="2400" dirty="0">
                <a:latin typeface="Courier New" pitchFamily="49" charset="0"/>
              </a:rPr>
              <a:t>, </a:t>
            </a:r>
            <a:r>
              <a:rPr lang="en-GB" sz="2400" dirty="0" smtClean="0">
                <a:latin typeface="Courier New" pitchFamily="49" charset="0"/>
              </a:rPr>
              <a:t>b</a:t>
            </a:r>
            <a:r>
              <a:rPr lang="en-GB" sz="2400" dirty="0">
                <a:latin typeface="Courier New" pitchFamily="49" charset="0"/>
              </a:rPr>
              <a:t>) </a:t>
            </a:r>
            <a:r>
              <a:rPr lang="sl-SI" sz="2400" dirty="0" smtClean="0">
                <a:latin typeface="Courier New" pitchFamily="49" charset="0"/>
              </a:rPr>
              <a:t>:</a:t>
            </a:r>
            <a:endParaRPr lang="sl-SI" sz="2400" dirty="0">
              <a:latin typeface="Courier New" pitchFamily="49" charset="0"/>
            </a:endParaRPr>
          </a:p>
          <a:p>
            <a:pPr eaLnBrk="0" hangingPunct="0"/>
            <a:r>
              <a:rPr lang="sl-SI" sz="2400" dirty="0" smtClean="0">
                <a:latin typeface="Courier New" pitchFamily="49" charset="0"/>
              </a:rPr>
              <a:t>  #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err="1">
                <a:latin typeface="Courier New" pitchFamily="49" charset="0"/>
              </a:rPr>
              <a:t>vrne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 err="1">
                <a:latin typeface="Courier New" pitchFamily="49" charset="0"/>
              </a:rPr>
              <a:t>vecje</a:t>
            </a:r>
            <a:r>
              <a:rPr lang="en-GB" sz="2400" dirty="0">
                <a:latin typeface="Courier New" pitchFamily="49" charset="0"/>
              </a:rPr>
              <a:t> od </a:t>
            </a:r>
            <a:r>
              <a:rPr lang="en-GB" sz="2400" dirty="0" err="1">
                <a:latin typeface="Courier New" pitchFamily="49" charset="0"/>
              </a:rPr>
              <a:t>dveh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 err="1">
                <a:latin typeface="Courier New" pitchFamily="49" charset="0"/>
              </a:rPr>
              <a:t>celih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 err="1">
                <a:latin typeface="Courier New" pitchFamily="49" charset="0"/>
              </a:rPr>
              <a:t>stevil</a:t>
            </a:r>
            <a:r>
              <a:rPr lang="en-GB" sz="2400" dirty="0">
                <a:latin typeface="Courier New" pitchFamily="49" charset="0"/>
              </a:rPr>
              <a:t> 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  if </a:t>
            </a:r>
            <a:r>
              <a:rPr lang="en-GB" sz="2400" dirty="0" smtClean="0">
                <a:latin typeface="Courier New" pitchFamily="49" charset="0"/>
              </a:rPr>
              <a:t>a </a:t>
            </a:r>
            <a:r>
              <a:rPr lang="en-GB" sz="2400" dirty="0">
                <a:latin typeface="Courier New" pitchFamily="49" charset="0"/>
              </a:rPr>
              <a:t>&gt; </a:t>
            </a:r>
            <a:r>
              <a:rPr lang="en-GB" sz="2400" dirty="0" smtClean="0">
                <a:latin typeface="Courier New" pitchFamily="49" charset="0"/>
              </a:rPr>
              <a:t>b</a:t>
            </a:r>
            <a:r>
              <a:rPr lang="sl-SI" sz="2400" dirty="0" smtClean="0">
                <a:latin typeface="Courier New" pitchFamily="49" charset="0"/>
              </a:rPr>
              <a:t> : </a:t>
            </a:r>
            <a:r>
              <a:rPr lang="en-GB" sz="2400" dirty="0">
                <a:latin typeface="Courier New" pitchFamily="49" charset="0"/>
              </a:rPr>
              <a:t>return </a:t>
            </a:r>
            <a:r>
              <a:rPr lang="en-GB" sz="2400" dirty="0" smtClean="0">
                <a:latin typeface="Courier New" pitchFamily="49" charset="0"/>
              </a:rPr>
              <a:t>a</a:t>
            </a:r>
            <a:endParaRPr lang="en-GB" sz="2400" dirty="0">
              <a:latin typeface="Courier New" pitchFamily="49" charset="0"/>
            </a:endParaRP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en-GB" sz="2400" dirty="0">
                <a:latin typeface="Courier New" pitchFamily="49" charset="0"/>
              </a:rPr>
              <a:t>return </a:t>
            </a:r>
            <a:r>
              <a:rPr lang="en-GB" sz="2400" dirty="0" smtClean="0">
                <a:latin typeface="Courier New" pitchFamily="49" charset="0"/>
              </a:rPr>
              <a:t>b</a:t>
            </a:r>
            <a:endParaRPr lang="en-GB" dirty="0">
              <a:latin typeface="Courier New" pitchFamily="49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85750" y="4077072"/>
            <a:ext cx="8458200" cy="193899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sl-SI" sz="2400" dirty="0" err="1">
                <a:latin typeface="Courier New" pitchFamily="49" charset="0"/>
              </a:rPr>
              <a:t>public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</a:rPr>
              <a:t>static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en-GB" sz="2400" dirty="0" err="1">
                <a:latin typeface="Courier New" pitchFamily="49" charset="0"/>
              </a:rPr>
              <a:t>int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</a:rPr>
              <a:t>M</a:t>
            </a:r>
            <a:r>
              <a:rPr lang="en-GB" sz="2400" dirty="0" err="1">
                <a:latin typeface="Courier New" pitchFamily="49" charset="0"/>
              </a:rPr>
              <a:t>ax</a:t>
            </a:r>
            <a:r>
              <a:rPr lang="en-GB" sz="2400" dirty="0">
                <a:latin typeface="Courier New" pitchFamily="49" charset="0"/>
              </a:rPr>
              <a:t>(</a:t>
            </a:r>
            <a:r>
              <a:rPr lang="en-GB" sz="2400" dirty="0" err="1">
                <a:latin typeface="Courier New" pitchFamily="49" charset="0"/>
              </a:rPr>
              <a:t>int</a:t>
            </a:r>
            <a:r>
              <a:rPr lang="en-GB" sz="2400" dirty="0">
                <a:latin typeface="Courier New" pitchFamily="49" charset="0"/>
              </a:rPr>
              <a:t> a, </a:t>
            </a:r>
            <a:r>
              <a:rPr lang="en-GB" sz="2400" dirty="0" err="1">
                <a:latin typeface="Courier New" pitchFamily="49" charset="0"/>
              </a:rPr>
              <a:t>int</a:t>
            </a:r>
            <a:r>
              <a:rPr lang="en-GB" sz="2400" dirty="0">
                <a:latin typeface="Courier New" pitchFamily="49" charset="0"/>
              </a:rPr>
              <a:t> b) </a:t>
            </a:r>
            <a:endParaRPr lang="sl-SI" sz="2400" dirty="0" smtClean="0">
              <a:latin typeface="Courier New" pitchFamily="49" charset="0"/>
            </a:endParaRPr>
          </a:p>
          <a:p>
            <a:pPr eaLnBrk="0" hangingPunct="0"/>
            <a:r>
              <a:rPr lang="en-GB" sz="2400" dirty="0" smtClean="0">
                <a:latin typeface="Courier New" pitchFamily="49" charset="0"/>
              </a:rPr>
              <a:t>{</a:t>
            </a:r>
            <a:r>
              <a:rPr lang="sl-SI" sz="2400" dirty="0" smtClean="0">
                <a:latin typeface="Courier New" pitchFamily="49" charset="0"/>
              </a:rPr>
              <a:t> </a:t>
            </a:r>
          </a:p>
          <a:p>
            <a:pPr eaLnBrk="0" hangingPunct="0"/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en-GB" sz="2400" dirty="0" smtClean="0">
                <a:latin typeface="Courier New" pitchFamily="49" charset="0"/>
              </a:rPr>
              <a:t>if </a:t>
            </a:r>
            <a:r>
              <a:rPr lang="sl-SI" sz="2400" dirty="0">
                <a:latin typeface="Courier New" pitchFamily="49" charset="0"/>
              </a:rPr>
              <a:t>(</a:t>
            </a:r>
            <a:r>
              <a:rPr lang="en-GB" sz="2400" dirty="0">
                <a:latin typeface="Courier New" pitchFamily="49" charset="0"/>
              </a:rPr>
              <a:t>a &gt; b</a:t>
            </a:r>
            <a:r>
              <a:rPr lang="sl-SI" sz="2400" dirty="0">
                <a:latin typeface="Courier New" pitchFamily="49" charset="0"/>
              </a:rPr>
              <a:t>) </a:t>
            </a:r>
            <a:r>
              <a:rPr lang="en-GB" sz="2400" dirty="0">
                <a:latin typeface="Courier New" pitchFamily="49" charset="0"/>
              </a:rPr>
              <a:t>return a</a:t>
            </a:r>
            <a:r>
              <a:rPr lang="sl-SI" sz="2400" dirty="0">
                <a:latin typeface="Courier New" pitchFamily="49" charset="0"/>
              </a:rPr>
              <a:t>;</a:t>
            </a:r>
            <a:endParaRPr lang="en-GB" sz="2400" dirty="0">
              <a:latin typeface="Courier New" pitchFamily="49" charset="0"/>
            </a:endParaRP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en-GB" sz="2400" dirty="0">
                <a:latin typeface="Courier New" pitchFamily="49" charset="0"/>
              </a:rPr>
              <a:t>return b</a:t>
            </a:r>
            <a:r>
              <a:rPr lang="en-GB" sz="2400" dirty="0" smtClean="0">
                <a:latin typeface="Courier New" pitchFamily="49" charset="0"/>
              </a:rPr>
              <a:t>;</a:t>
            </a:r>
            <a:endParaRPr lang="sl-SI" sz="2400" dirty="0" smtClean="0">
              <a:latin typeface="Courier New" pitchFamily="49" charset="0"/>
            </a:endParaRPr>
          </a:p>
          <a:p>
            <a:pPr eaLnBrk="0" hangingPunct="0"/>
            <a:r>
              <a:rPr lang="en-GB" sz="2400" dirty="0" smtClean="0">
                <a:latin typeface="Courier New" pitchFamily="49" charset="0"/>
              </a:rPr>
              <a:t>}</a:t>
            </a:r>
            <a:endParaRPr lang="en-GB" sz="2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Kaj pomeni</a:t>
            </a:r>
            <a:endParaRPr lang="en-GB" smtClean="0"/>
          </a:p>
        </p:txBody>
      </p:sp>
      <p:sp>
        <p:nvSpPr>
          <p:cNvPr id="330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sz="1600" dirty="0" smtClean="0"/>
              <a:t>Vsi deli programa lahko uporabljajo to metodo</a:t>
            </a:r>
          </a:p>
          <a:p>
            <a:pPr lvl="1"/>
            <a:r>
              <a:rPr lang="sl-SI" sz="1600" dirty="0" smtClean="0"/>
              <a:t>Do </a:t>
            </a:r>
            <a:r>
              <a:rPr lang="sl-SI" sz="1600" dirty="0" err="1" smtClean="0"/>
              <a:t>nadaljnega</a:t>
            </a:r>
            <a:r>
              <a:rPr lang="sl-SI" sz="1600" dirty="0" smtClean="0"/>
              <a:t> vse metode "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600" dirty="0" smtClean="0"/>
              <a:t>"</a:t>
            </a:r>
          </a:p>
          <a:p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sz="1600" dirty="0" smtClean="0"/>
              <a:t>Statična metoda</a:t>
            </a:r>
          </a:p>
          <a:p>
            <a:pPr lvl="1"/>
            <a:r>
              <a:rPr lang="sl-SI" sz="1600" dirty="0" smtClean="0"/>
              <a:t>Do </a:t>
            </a:r>
            <a:r>
              <a:rPr lang="sl-SI" sz="1600" dirty="0" err="1" smtClean="0"/>
              <a:t>nadaljnega</a:t>
            </a:r>
            <a:r>
              <a:rPr lang="sl-SI" sz="1600" dirty="0" smtClean="0"/>
              <a:t> vse metode "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sz="1600" dirty="0" smtClean="0"/>
              <a:t>"</a:t>
            </a:r>
          </a:p>
          <a:p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/>
              <a:t> (za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800" dirty="0" smtClean="0"/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sz="1800" dirty="0" smtClean="0"/>
              <a:t>)</a:t>
            </a:r>
          </a:p>
          <a:p>
            <a:pPr lvl="1"/>
            <a:r>
              <a:rPr lang="sl-SI" sz="1600" dirty="0" smtClean="0"/>
              <a:t>Rezultat bo tipa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</a:p>
          <a:p>
            <a:pPr lvl="1"/>
            <a:r>
              <a:rPr lang="sl-SI" sz="1600" dirty="0" smtClean="0"/>
              <a:t>Ime metode (poljubno! – običaj: začnemo z veliko črko – ker je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600" dirty="0" smtClean="0"/>
              <a:t>)</a:t>
            </a:r>
          </a:p>
          <a:p>
            <a:r>
              <a:rPr lang="sl-SI" sz="1800" dirty="0" smtClean="0"/>
              <a:t>(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</a:t>
            </a:r>
            <a:r>
              <a:rPr lang="sl-SI" sz="1800" dirty="0" smtClean="0"/>
              <a:t>)</a:t>
            </a:r>
          </a:p>
          <a:p>
            <a:pPr lvl="1"/>
            <a:r>
              <a:rPr lang="sl-SI" sz="1600" dirty="0" smtClean="0"/>
              <a:t>Argumenta metode</a:t>
            </a:r>
          </a:p>
          <a:p>
            <a:pPr lvl="1"/>
            <a:r>
              <a:rPr lang="sl-SI" sz="1600" dirty="0" smtClean="0"/>
              <a:t>Oba sta tipa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sz="1600" dirty="0" smtClean="0"/>
              <a:t>Formalni argument</a:t>
            </a:r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48B2-50CD-4B52-9FC3-B5C278B783AE}" type="slidenum">
              <a:rPr lang="sl-SI" smtClean="0"/>
              <a:pPr/>
              <a:t>7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je videti program</a:t>
            </a:r>
            <a:endParaRPr lang="en-GB" dirty="0" smtClean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MojProgram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public static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b) {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/*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vrne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vecje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od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dveh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celih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stevil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*/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  if (a &gt; b) return a;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  return b;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public static void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ain(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tring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parametri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GB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določi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največje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med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prebranimi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//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...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Največje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med " +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      x + ", " + y + " in " + z + " je " +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(x,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ax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(y, z)));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D061-105B-4F32-9D61-0F36857DA7CA}" type="slidenum">
              <a:rPr lang="sl-SI" smtClean="0"/>
              <a:pPr/>
              <a:t>8</a:t>
            </a:fld>
            <a:endParaRPr lang="sl-SI" smtClean="0"/>
          </a:p>
        </p:txBody>
      </p:sp>
      <p:sp>
        <p:nvSpPr>
          <p:cNvPr id="335881" name="AutoShape 9"/>
          <p:cNvSpPr>
            <a:spLocks/>
          </p:cNvSpPr>
          <p:nvPr/>
        </p:nvSpPr>
        <p:spPr bwMode="auto">
          <a:xfrm flipH="1">
            <a:off x="6728792" y="3635276"/>
            <a:ext cx="2023120" cy="352425"/>
          </a:xfrm>
          <a:prstGeom prst="borderCallout2">
            <a:avLst>
              <a:gd name="adj1" fmla="val 99698"/>
              <a:gd name="adj2" fmla="val 49534"/>
              <a:gd name="adj3" fmla="val 99698"/>
              <a:gd name="adj4" fmla="val 51208"/>
              <a:gd name="adj5" fmla="val 491217"/>
              <a:gd name="adj6" fmla="val 49575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 dirty="0">
                <a:latin typeface="Times New Roman" pitchFamily="18" charset="0"/>
              </a:rPr>
              <a:t>Klic metode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335884" name="AutoShape 12"/>
          <p:cNvSpPr>
            <a:spLocks/>
          </p:cNvSpPr>
          <p:nvPr/>
        </p:nvSpPr>
        <p:spPr bwMode="auto">
          <a:xfrm flipH="1">
            <a:off x="2843808" y="5805265"/>
            <a:ext cx="1512167" cy="435992"/>
          </a:xfrm>
          <a:prstGeom prst="borderCallout2">
            <a:avLst>
              <a:gd name="adj1" fmla="val 56921"/>
              <a:gd name="adj2" fmla="val 102327"/>
              <a:gd name="adj3" fmla="val 79009"/>
              <a:gd name="adj4" fmla="val 181999"/>
              <a:gd name="adj5" fmla="val 13692"/>
              <a:gd name="adj6" fmla="val 23349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 dirty="0">
                <a:latin typeface="Times New Roman" pitchFamily="18" charset="0"/>
              </a:rPr>
              <a:t>Klic metode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335885" name="Oval 13"/>
          <p:cNvSpPr>
            <a:spLocks noChangeArrowheads="1"/>
          </p:cNvSpPr>
          <p:nvPr/>
        </p:nvSpPr>
        <p:spPr bwMode="auto">
          <a:xfrm>
            <a:off x="250825" y="1916832"/>
            <a:ext cx="7489527" cy="1944216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Dot"/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335886" name="AutoShape 14"/>
          <p:cNvSpPr>
            <a:spLocks/>
          </p:cNvSpPr>
          <p:nvPr/>
        </p:nvSpPr>
        <p:spPr bwMode="auto">
          <a:xfrm flipH="1">
            <a:off x="5940152" y="1556792"/>
            <a:ext cx="2743200" cy="352425"/>
          </a:xfrm>
          <a:prstGeom prst="borderCallout2">
            <a:avLst>
              <a:gd name="adj1" fmla="val 32431"/>
              <a:gd name="adj2" fmla="val 102778"/>
              <a:gd name="adj3" fmla="val 32431"/>
              <a:gd name="adj4" fmla="val 102778"/>
              <a:gd name="adj5" fmla="val 105105"/>
              <a:gd name="adj6" fmla="val 12231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 dirty="0">
                <a:latin typeface="Times New Roman" pitchFamily="18" charset="0"/>
              </a:rPr>
              <a:t>Definicija metode</a:t>
            </a:r>
            <a:endParaRPr lang="en-GB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40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5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5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5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5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5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5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animBg="1" autoUpdateAnimBg="0"/>
      <p:bldP spid="335881" grpId="0" animBg="1" autoUpdateAnimBg="0"/>
      <p:bldP spid="335884" grpId="0" animBg="1" autoUpdateAnimBg="0"/>
      <p:bldP spid="335885" grpId="0" animBg="1"/>
      <p:bldP spid="33588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Komentiranje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r>
              <a:rPr lang="sl-SI" dirty="0" smtClean="0"/>
              <a:t>Vsaka funkcija mora imeti komentar, ki pove, kaj počne!</a:t>
            </a:r>
          </a:p>
          <a:p>
            <a:r>
              <a:rPr lang="sl-SI" dirty="0" smtClean="0"/>
              <a:t>V okolju VS je pisanje tega enostavno: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  <a:r>
              <a:rPr lang="sl-SI" dirty="0" smtClean="0"/>
              <a:t> in 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005065"/>
            <a:ext cx="4086936" cy="10081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4871" y="5157192"/>
            <a:ext cx="4248472" cy="89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62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Metod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Zakaj metode?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Pripravljene metode&amp;quot;&quot;/&gt;&lt;property id=&quot;20307&quot; value=&quot;261&quot;/&gt;&lt;/object&gt;&lt;object type=&quot;3&quot; unique_id=&quot;10006&quot;&gt;&lt;property id=&quot;20148&quot; value=&quot;5&quot;/&gt;&lt;property id=&quot;20300&quot; value=&quot;Slide 4 - &amp;quot;Zakaj ne izpisujemo/beremo&amp;quot;&quot;/&gt;&lt;property id=&quot;20307&quot; value=&quot;302&quot;/&gt;&lt;/object&gt;&lt;object type=&quot;3&quot; unique_id=&quot;10007&quot;&gt;&lt;property id=&quot;20148&quot; value=&quot;5&quot;/&gt;&lt;property id=&quot;20300&quot; value=&quot;Slide 5 - &amp;quot;Vrste metod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Primer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Kaj pomeni&amp;quot;&quot;/&gt;&lt;property id=&quot;20307&quot; value=&quot;264&quot;/&gt;&lt;/object&gt;&lt;object type=&quot;3&quot; unique_id=&quot;10010&quot;&gt;&lt;property id=&quot;20148&quot; value=&quot;5&quot;/&gt;&lt;property id=&quot;20300&quot; value=&quot;Slide 8 - &amp;quot;Kako je videti program&amp;quot;&quot;/&gt;&lt;property id=&quot;20307&quot; value=&quot;266&quot;/&gt;&lt;/object&gt;&lt;object type=&quot;3&quot; unique_id=&quot;10011&quot;&gt;&lt;property id=&quot;20148&quot; value=&quot;5&quot;/&gt;&lt;property id=&quot;20300&quot; value=&quot;Slide 9 - &amp;quot;Kako je videti program&amp;quot;&quot;/&gt;&lt;property id=&quot;20307&quot; value=&quot;267&quot;/&gt;&lt;/object&gt;&lt;object type=&quot;3&quot; unique_id=&quot;10012&quot;&gt;&lt;property id=&quot;20148&quot; value=&quot;5&quot;/&gt;&lt;property id=&quot;20300&quot; value=&quot;Slide 10 - &amp;quot;Kako je videti program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Klic funkcije&amp;quot;&quot;/&gt;&lt;property id=&quot;20307&quot; value=&quot;272&quot;/&gt;&lt;/object&gt;&lt;object type=&quot;3&quot; unique_id=&quot;10014&quot;&gt;&lt;property id=&quot;20148&quot; value=&quot;5&quot;/&gt;&lt;property id=&quot;20300&quot; value=&quot;Slide 12 - &amp;quot;Kaj se dogaja (pomnilniška slika)&amp;quot;&quot;/&gt;&lt;property id=&quot;20307&quot; value=&quot;306&quot;/&gt;&lt;/object&gt;&lt;object type=&quot;3&quot; unique_id=&quot;10015&quot;&gt;&lt;property id=&quot;20148&quot; value=&quot;5&quot;/&gt;&lt;property id=&quot;20300&quot; value=&quot;Slide 13 - &amp;quot;Parametri se prenašajo po vrednosti&amp;quot;&quot;/&gt;&lt;property id=&quot;20307&quot; value=&quot;290&quot;/&gt;&lt;/object&gt;&lt;object type=&quot;3&quot; unique_id=&quot;10345&quot;&gt;&lt;property id=&quot;20148&quot; value=&quot;5&quot;/&gt;&lt;property id=&quot;20300&quot; value=&quot;Slide 14 - &amp;quot;Tabela&amp;quot;&quot;/&gt;&lt;property id=&quot;20307&quot; value=&quot;307&quot;/&gt;&lt;/object&gt;&lt;object type=&quot;3&quot; unique_id=&quot;10346&quot;&gt;&lt;property id=&quot;20148&quot; value=&quot;5&quot;/&gt;&lt;property id=&quot;20300&quot; value=&quot;Slide 15 - &amp;quot;Tabela &amp;quot;&quot;/&gt;&lt;property id=&quot;20307&quot; value=&quot;308&quot;/&gt;&lt;/object&gt;&lt;object type=&quot;3&quot; unique_id=&quot;10347&quot;&gt;&lt;property id=&quot;20148&quot; value=&quot;5&quot;/&gt;&lt;property id=&quot;20300&quot; value=&quot;Slide 16 - &amp;quot;Tabela – glavni program&amp;quot;&quot;/&gt;&lt;property id=&quot;20307&quot; value=&quot;309&quot;/&gt;&lt;/object&gt;&lt;object type=&quot;3&quot; unique_id=&quot;10348&quot;&gt;&lt;property id=&quot;20148&quot; value=&quot;5&quot;/&gt;&lt;property id=&quot;20300&quot; value=&quot;Slide 17 - &amp;quot;Se bo tab spremenila?&amp;quot;&quot;/&gt;&lt;property id=&quot;20307&quot; value=&quot;316&quot;/&gt;&lt;/object&gt;&lt;object type=&quot;3&quot; unique_id=&quot;10349&quot;&gt;&lt;property id=&quot;20148&quot; value=&quot;5&quot;/&gt;&lt;property id=&quot;20300&quot; value=&quot;Slide 18 - &amp;quot;Kaj pa pod?&amp;quot;&quot;/&gt;&lt;property id=&quot;20307&quot; value=&quot;318&quot;/&gt;&lt;/object&gt;&lt;object type=&quot;3&quot; unique_id=&quot;10350&quot;&gt;&lt;property id=&quot;20148&quot; value=&quot;5&quot;/&gt;&lt;property id=&quot;20300&quot; value=&quot;Slide 19 - &amp;quot;Tabela tab se BO spremenila!&amp;quot;&quot;/&gt;&lt;property id=&quot;20307&quot; value=&quot;317&quot;/&gt;&lt;/object&gt;&lt;object type=&quot;3&quot; unique_id=&quot;10351&quot;&gt;&lt;property id=&quot;20148&quot; value=&quot;5&quot;/&gt;&lt;property id=&quot;20300&quot; value=&quot;Slide 20 - &amp;quot;Najmanjši na začetek&amp;quot;&quot;/&gt;&lt;property id=&quot;20307&quot; value=&quot;310&quot;/&gt;&lt;/object&gt;&lt;object type=&quot;3&quot; unique_id=&quot;10352&quot;&gt;&lt;property id=&quot;20148&quot; value=&quot;5&quot;/&gt;&lt;property id=&quot;20300&quot; value=&quot;Slide 21 - &amp;quot;Najmanjši na začetek&amp;quot;&quot;/&gt;&lt;property id=&quot;20307&quot; value=&quot;311&quot;/&gt;&lt;/object&gt;&lt;object type=&quot;3&quot; unique_id=&quot;10353&quot;&gt;&lt;property id=&quot;20148&quot; value=&quot;5&quot;/&gt;&lt;property id=&quot;20300&quot; value=&quot;Slide 22 - &amp;quot;Najmanjši na začetek&amp;quot;&quot;/&gt;&lt;property id=&quot;20307&quot; value=&quot;319&quot;/&gt;&lt;/object&gt;&lt;object type=&quot;3&quot; unique_id=&quot;10354&quot;&gt;&lt;property id=&quot;20148&quot; value=&quot;5&quot;/&gt;&lt;property id=&quot;20300&quot; value=&quot;Slide 23 - &amp;quot;Main(string[] args)&amp;quot;&quot;/&gt;&lt;property id=&quot;20307&quot; value=&quot;313&quot;/&gt;&lt;/object&gt;&lt;object type=&quot;3&quot; unique_id=&quot;10355&quot;&gt;&lt;property id=&quot;20148&quot; value=&quot;5&quot;/&gt;&lt;property id=&quot;20300&quot; value=&quot;Slide 24 - &amp;quot;Zgled (tabla)&amp;quot;&quot;/&gt;&lt;property id=&quot;20307&quot; value=&quot;314&quot;/&gt;&lt;/object&gt;&lt;object type=&quot;3&quot; unique_id=&quot;10356&quot;&gt;&lt;property id=&quot;20148&quot; value=&quot;5&quot;/&gt;&lt;property id=&quot;20300&quot; value=&quot;Slide 25 - &amp;quot;Se bo tab spremenila II?&amp;quot;&quot;/&gt;&lt;property id=&quot;20307&quot; value=&quot;315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ESS-Tema-PP2007-UP">
  <a:themeElements>
    <a:clrScheme name="4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4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9_ESS-Tema-PP2007-UP">
  <a:themeElements>
    <a:clrScheme name="5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5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5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0_ESS-Tema-PP2007-UP">
  <a:themeElements>
    <a:clrScheme name="6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6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1_ESS-Tema-PP2007-UP">
  <a:themeElements>
    <a:clrScheme name="7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7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7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2_ESS-Tema-PP2007-UP">
  <a:themeElements>
    <a:clrScheme name="8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8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8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3_ESS-Tema-PP2007-UP">
  <a:themeElements>
    <a:clrScheme name="9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9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9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4_ESS-Tema-PP2007-UP">
  <a:themeElements>
    <a:clrScheme name="10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0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ESS-Tema-PP2007-UP">
  <a:themeElements>
    <a:clrScheme name="1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ESS-Tema-PP2007-UP">
  <a:themeElements>
    <a:clrScheme name="1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7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8_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S_4_ponovitev1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Java_osnove1</Template>
  <TotalTime>3088</TotalTime>
  <Words>1638</Words>
  <Application>Microsoft Office PowerPoint</Application>
  <PresentationFormat>On-screen Show (4:3)</PresentationFormat>
  <Paragraphs>346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22</vt:i4>
      </vt:variant>
      <vt:variant>
        <vt:lpstr>Slide Titles</vt:lpstr>
      </vt:variant>
      <vt:variant>
        <vt:i4>36</vt:i4>
      </vt:variant>
    </vt:vector>
  </HeadingPairs>
  <TitlesOfParts>
    <vt:vector size="64" baseType="lpstr">
      <vt:lpstr>Arial</vt:lpstr>
      <vt:lpstr>Calibri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CS_4_ponovitev1_3</vt:lpstr>
      <vt:lpstr>4_ESS-Tema-PP2007-UP</vt:lpstr>
      <vt:lpstr>5_ESS-Tema-PP2007-UP</vt:lpstr>
      <vt:lpstr>6_ESS-Tema-PP2007-UP</vt:lpstr>
      <vt:lpstr>7_ESS-Tema-PP2007-UP</vt:lpstr>
      <vt:lpstr>8_ESS-Tema-PP2007-UP</vt:lpstr>
      <vt:lpstr>9_ESS-Tema-PP2007-UP</vt:lpstr>
      <vt:lpstr>10_ESS-Tema-PP2007-UP</vt:lpstr>
      <vt:lpstr>11_ESS-Tema-PP2007-UP</vt:lpstr>
      <vt:lpstr>12_ESS-Tema-PP2007-UP</vt:lpstr>
      <vt:lpstr>13_ESS-Tema-PP2007-UP</vt:lpstr>
      <vt:lpstr>14_ESS-Tema-PP2007-UP</vt:lpstr>
      <vt:lpstr>15_ESS-Tema-PP2007-UP</vt:lpstr>
      <vt:lpstr>16_ESS-Tema-PP2007-UP</vt:lpstr>
      <vt:lpstr>17_ESS-Tema-PP2007-UP</vt:lpstr>
      <vt:lpstr>18_ESS-Tema-PP2007-UP</vt:lpstr>
      <vt:lpstr>19_ESS-Tema-PP2007-UP</vt:lpstr>
      <vt:lpstr>20_ESS-Tema-PP2007-UP</vt:lpstr>
      <vt:lpstr>Metode</vt:lpstr>
      <vt:lpstr>Zakaj metode?</vt:lpstr>
      <vt:lpstr>Pripravljene metode</vt:lpstr>
      <vt:lpstr>Zakaj ne izpisujemo/beremo</vt:lpstr>
      <vt:lpstr>Vrste metod</vt:lpstr>
      <vt:lpstr>Primer</vt:lpstr>
      <vt:lpstr>Kaj pomeni</vt:lpstr>
      <vt:lpstr>Kako je videti program</vt:lpstr>
      <vt:lpstr>Komentiranje</vt:lpstr>
      <vt:lpstr>Komentiranje</vt:lpstr>
      <vt:lpstr>Če slučajno ne dela …</vt:lpstr>
      <vt:lpstr>&lt;param&gt;</vt:lpstr>
      <vt:lpstr>&lt;returns&gt;</vt:lpstr>
      <vt:lpstr>Če nismo preveč pridni </vt:lpstr>
      <vt:lpstr>Najbolj pogoste oznake</vt:lpstr>
      <vt:lpstr>Kako je videti program</vt:lpstr>
      <vt:lpstr>Kako je videti program</vt:lpstr>
      <vt:lpstr>PowerPoint Presentation</vt:lpstr>
      <vt:lpstr>Klic funkcije</vt:lpstr>
      <vt:lpstr>Kaj se dogaja (pomnilniška slika)</vt:lpstr>
      <vt:lpstr>Parametri se prenašajo po vrednosti</vt:lpstr>
      <vt:lpstr>Tabela</vt:lpstr>
      <vt:lpstr>Tabela </vt:lpstr>
      <vt:lpstr>Tabela – glavni program</vt:lpstr>
      <vt:lpstr>Premisli in razloži na forumu</vt:lpstr>
      <vt:lpstr>Se bo tab spremenila?</vt:lpstr>
      <vt:lpstr>Kaj pa pod?</vt:lpstr>
      <vt:lpstr>Se bo tab spremenila II?</vt:lpstr>
      <vt:lpstr>Najmanjši na začetek</vt:lpstr>
      <vt:lpstr>Najmanjši na začetek</vt:lpstr>
      <vt:lpstr>Najmanjši na začetek</vt:lpstr>
      <vt:lpstr>Main(string[] args)</vt:lpstr>
      <vt:lpstr>REKURZIJA</vt:lpstr>
      <vt:lpstr>Izračunaj yn</vt:lpstr>
      <vt:lpstr>yn</vt:lpstr>
      <vt:lpstr>In še na hitro izjeme ...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</dc:title>
  <dc:creator>Matija Lokar</dc:creator>
  <cp:lastModifiedBy>Matija Lokar</cp:lastModifiedBy>
  <cp:revision>113</cp:revision>
  <dcterms:created xsi:type="dcterms:W3CDTF">2001-11-26T12:48:07Z</dcterms:created>
  <dcterms:modified xsi:type="dcterms:W3CDTF">2017-10-16T12:08:28Z</dcterms:modified>
</cp:coreProperties>
</file>