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9" r:id="rId4"/>
    <p:sldId id="258" r:id="rId5"/>
    <p:sldId id="275" r:id="rId6"/>
    <p:sldId id="267" r:id="rId7"/>
    <p:sldId id="276" r:id="rId8"/>
    <p:sldId id="277" r:id="rId9"/>
    <p:sldId id="278" r:id="rId10"/>
    <p:sldId id="274" r:id="rId11"/>
    <p:sldId id="268" r:id="rId12"/>
    <p:sldId id="269" r:id="rId13"/>
    <p:sldId id="270" r:id="rId14"/>
    <p:sldId id="271" r:id="rId15"/>
    <p:sldId id="272" r:id="rId16"/>
    <p:sldId id="282" r:id="rId17"/>
    <p:sldId id="279" r:id="rId18"/>
    <p:sldId id="280" r:id="rId19"/>
    <p:sldId id="281" r:id="rId20"/>
  </p:sldIdLst>
  <p:sldSz cx="9144000" cy="6858000" type="screen4x3"/>
  <p:notesSz cx="6858000" cy="9144000"/>
  <p:custDataLst>
    <p:tags r:id="rId22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577D8-B5B4-4012-848A-C81A70A64A3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298AC-11C8-4202-8D11-F5D562EC8D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2212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/>
            <a:fld id="{CD2259EC-EC49-423A-AC9D-2659FFE4FAD8}" type="slidenum">
              <a:rPr lang="sl-SI">
                <a:solidFill>
                  <a:srgbClr val="000000"/>
                </a:solidFill>
                <a:latin typeface="Arial" charset="0"/>
              </a:rPr>
              <a:pPr eaLnBrk="1" hangingPunct="1"/>
              <a:t>2</a:t>
            </a:fld>
            <a:endParaRPr lang="sl-SI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/>
            <a:endParaRPr lang="sl-SI"/>
          </a:p>
        </p:txBody>
      </p:sp>
      <p:sp>
        <p:nvSpPr>
          <p:cNvPr id="3686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/>
            <a:fld id="{410BA36B-76C2-4474-B191-95659DDCC7EE}" type="slidenum">
              <a:rPr lang="sl-SI">
                <a:solidFill>
                  <a:srgbClr val="000000"/>
                </a:solidFill>
                <a:latin typeface="Arial" charset="0"/>
              </a:rPr>
              <a:pPr eaLnBrk="1" hangingPunct="1"/>
              <a:t>4</a:t>
            </a:fld>
            <a:endParaRPr lang="sl-SI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/>
            <a:endParaRPr lang="sl-SI"/>
          </a:p>
        </p:txBody>
      </p:sp>
      <p:sp>
        <p:nvSpPr>
          <p:cNvPr id="3789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946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2627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451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8124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532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4102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1715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307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5487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23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801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93934-191B-475F-85E7-5EC1D52C4D1D}" type="datetimeFigureOut">
              <a:rPr lang="sl-SI" smtClean="0"/>
              <a:t>6. 03. 2020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3801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Generični </a:t>
            </a:r>
            <a:r>
              <a:rPr lang="sl-SI" dirty="0" smtClean="0"/>
              <a:t>tipi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1804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Uporaba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64904"/>
            <a:ext cx="8608715" cy="2552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806605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Zbirke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13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Izpiši večji podatek med dvema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4525963"/>
          </a:xfrm>
        </p:spPr>
        <p:txBody>
          <a:bodyPr>
            <a:normAutofit/>
          </a:bodyPr>
          <a:lstStyle/>
          <a:p>
            <a:r>
              <a:rPr lang="sl-SI" dirty="0" smtClean="0"/>
              <a:t>Glava metode:</a:t>
            </a:r>
          </a:p>
          <a:p>
            <a:pPr lvl="1"/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Izpis&lt;T&gt;(T pod1, T pod2)</a:t>
            </a:r>
          </a:p>
          <a:p>
            <a:r>
              <a:rPr lang="sl-SI" dirty="0" smtClean="0"/>
              <a:t>Klic: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Izpis(12, 5)</a:t>
            </a:r>
          </a:p>
          <a:p>
            <a:pPr lvl="2"/>
            <a:r>
              <a:rPr lang="sl-SI" dirty="0" smtClean="0"/>
              <a:t>T je ob tem klicu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Izpis("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bla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", "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ble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 lvl="2"/>
            <a:r>
              <a:rPr lang="sl-SI" dirty="0" smtClean="0"/>
              <a:t>T je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Izpis(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27.6, -12.98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2"/>
            <a:r>
              <a:rPr lang="sl-SI" dirty="0" smtClean="0"/>
              <a:t>T je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sl-SI" dirty="0" smtClean="0"/>
              <a:t> </a:t>
            </a:r>
          </a:p>
          <a:p>
            <a:pPr marL="457200" lvl="1" indent="0">
              <a:buNone/>
            </a:pPr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6970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A v praksi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smtClean="0"/>
          </a:p>
          <a:p>
            <a:endParaRPr lang="sl-SI" smtClean="0"/>
          </a:p>
          <a:p>
            <a:endParaRPr lang="sl-SI" smtClean="0"/>
          </a:p>
          <a:p>
            <a:endParaRPr lang="sl-SI" smtClean="0"/>
          </a:p>
          <a:p>
            <a:endParaRPr lang="sl-SI" smtClean="0"/>
          </a:p>
          <a:p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47" t="22331" r="36576" b="58992"/>
          <a:stretch/>
        </p:blipFill>
        <p:spPr bwMode="auto">
          <a:xfrm>
            <a:off x="1403648" y="1628800"/>
            <a:ext cx="6071295" cy="2283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1887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Omejitve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Autofit/>
          </a:bodyPr>
          <a:lstStyle/>
          <a:p>
            <a:r>
              <a:rPr lang="sl-SI" sz="1800" dirty="0" smtClean="0"/>
              <a:t>Gre pa z:</a:t>
            </a:r>
          </a:p>
          <a:p>
            <a:pPr marL="400050" lvl="1" indent="0">
              <a:buNone/>
            </a:pPr>
            <a:endParaRPr lang="sl-SI" sz="1800" dirty="0" smtClean="0"/>
          </a:p>
          <a:p>
            <a:pPr marL="400050" lvl="1" indent="0">
              <a:buNone/>
            </a:pPr>
            <a:r>
              <a:rPr lang="fr-FR" sz="1600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fr-FR" sz="1600" dirty="0" err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fr-F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fr-F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600" dirty="0" err="1">
                <a:latin typeface="Courier New" pitchFamily="49" charset="0"/>
                <a:cs typeface="Courier New" pitchFamily="49" charset="0"/>
              </a:rPr>
              <a:t>Izpis</a:t>
            </a:r>
            <a:r>
              <a:rPr lang="fr-FR" sz="1600" dirty="0">
                <a:latin typeface="Courier New" pitchFamily="49" charset="0"/>
                <a:cs typeface="Courier New" pitchFamily="49" charset="0"/>
              </a:rPr>
              <a:t>&lt;T&gt;(T p1, T p2) </a:t>
            </a:r>
            <a:r>
              <a:rPr lang="fr-FR" sz="1600" dirty="0" err="1">
                <a:latin typeface="Courier New" pitchFamily="49" charset="0"/>
                <a:cs typeface="Courier New" pitchFamily="49" charset="0"/>
              </a:rPr>
              <a:t>where</a:t>
            </a:r>
            <a:r>
              <a:rPr lang="fr-FR" sz="1600" dirty="0">
                <a:latin typeface="Courier New" pitchFamily="49" charset="0"/>
                <a:cs typeface="Courier New" pitchFamily="49" charset="0"/>
              </a:rPr>
              <a:t> T : </a:t>
            </a:r>
            <a:r>
              <a:rPr lang="fr-FR" sz="1600" dirty="0" err="1">
                <a:latin typeface="Courier New" pitchFamily="49" charset="0"/>
                <a:cs typeface="Courier New" pitchFamily="49" charset="0"/>
              </a:rPr>
              <a:t>IComparable</a:t>
            </a:r>
            <a:r>
              <a:rPr lang="fr-FR" sz="1600" dirty="0">
                <a:latin typeface="Courier New" pitchFamily="49" charset="0"/>
                <a:cs typeface="Courier New" pitchFamily="49" charset="0"/>
              </a:rPr>
              <a:t>&lt;T&gt;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{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p1.CompareTo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(p2) &gt; 0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(p1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(p2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sl-SI" sz="1800" dirty="0" smtClean="0"/>
              <a:t>Postavili smo omejitev:  T mora biti tak tip, ki implementira vmesnik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IComparable</a:t>
            </a:r>
            <a:r>
              <a:rPr lang="sl-SI" sz="1800" dirty="0" smtClean="0"/>
              <a:t>, kar pomeni, da v njem obstaja metoda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800" dirty="0" smtClean="0"/>
              <a:t>In ker vse "navadne" tipe (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 smtClean="0"/>
              <a:t>,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1800" dirty="0" smtClean="0"/>
              <a:t>, … ) lahko primerjamo tudi na ta način …</a:t>
            </a:r>
            <a:endParaRPr lang="sl-SI" sz="1800" dirty="0"/>
          </a:p>
          <a:p>
            <a:pPr marL="400050" lvl="1" indent="0"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      Izpis(12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, 5);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    Izpis("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bla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blo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pl-PL" sz="18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pl-PL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a =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b = 7.5</a:t>
            </a:r>
            <a:r>
              <a:rPr lang="pl-PL" sz="18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pl-PL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Izpis(a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, b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397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Vrni večjega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lvl="1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400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fr-FR" sz="24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fr-F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T </a:t>
            </a:r>
            <a:r>
              <a:rPr lang="fr-FR" sz="2400" dirty="0" err="1" smtClean="0">
                <a:latin typeface="Courier New" pitchFamily="49" charset="0"/>
                <a:cs typeface="Courier New" pitchFamily="49" charset="0"/>
              </a:rPr>
              <a:t>Izpis</a:t>
            </a:r>
            <a:r>
              <a:rPr lang="fr-FR" sz="2400" dirty="0" smtClean="0">
                <a:latin typeface="Courier New" pitchFamily="49" charset="0"/>
                <a:cs typeface="Courier New" pitchFamily="49" charset="0"/>
              </a:rPr>
              <a:t>&lt;T&gt;(T p1, T p2)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fr-F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400" dirty="0" err="1" smtClean="0">
                <a:latin typeface="Courier New" pitchFamily="49" charset="0"/>
                <a:cs typeface="Courier New" pitchFamily="49" charset="0"/>
              </a:rPr>
              <a:t>where</a:t>
            </a:r>
            <a:r>
              <a:rPr lang="fr-FR" sz="2400" dirty="0" smtClean="0">
                <a:latin typeface="Courier New" pitchFamily="49" charset="0"/>
                <a:cs typeface="Courier New" pitchFamily="49" charset="0"/>
              </a:rPr>
              <a:t> T : </a:t>
            </a:r>
            <a:r>
              <a:rPr lang="fr-FR" sz="2400" dirty="0" err="1" smtClean="0">
                <a:latin typeface="Courier New" pitchFamily="49" charset="0"/>
                <a:cs typeface="Courier New" pitchFamily="49" charset="0"/>
              </a:rPr>
              <a:t>IComparable</a:t>
            </a:r>
            <a:r>
              <a:rPr lang="fr-FR" sz="2400" dirty="0" smtClean="0">
                <a:latin typeface="Courier New" pitchFamily="49" charset="0"/>
                <a:cs typeface="Courier New" pitchFamily="49" charset="0"/>
              </a:rPr>
              <a:t>&lt;T&gt;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p1.CompareTo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(p2) &gt; 0)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p1;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p2;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48375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kako je z vmesniki?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In kaj to sploh so …</a:t>
            </a:r>
          </a:p>
          <a:p>
            <a:endParaRPr lang="sl-SI" dirty="0"/>
          </a:p>
          <a:p>
            <a:r>
              <a:rPr lang="sl-SI" dirty="0" smtClean="0"/>
              <a:t>Na kratko:</a:t>
            </a:r>
          </a:p>
          <a:p>
            <a:pPr lvl="1"/>
            <a:r>
              <a:rPr lang="sl-SI" dirty="0" smtClean="0"/>
              <a:t>Pogodbe o tem, katere metode vsebuje </a:t>
            </a:r>
            <a:r>
              <a:rPr lang="sl-SI" dirty="0" err="1" smtClean="0"/>
              <a:t>nek</a:t>
            </a:r>
            <a:r>
              <a:rPr lang="sl-SI" dirty="0" smtClean="0"/>
              <a:t> razred, ki se "drži" te pogodbe</a:t>
            </a:r>
          </a:p>
          <a:p>
            <a:pPr lvl="1"/>
            <a:r>
              <a:rPr lang="sl-SI" dirty="0" smtClean="0"/>
              <a:t>Povedo, katere funkcije mora razred, ki jih implementira, imeti</a:t>
            </a:r>
          </a:p>
          <a:p>
            <a:pPr lvl="1"/>
            <a:endParaRPr lang="sl-SI" dirty="0"/>
          </a:p>
          <a:p>
            <a:pPr lvl="1"/>
            <a:r>
              <a:rPr lang="sl-SI" dirty="0" err="1" smtClean="0"/>
              <a:t>Računalištvo</a:t>
            </a:r>
            <a:r>
              <a:rPr lang="sl-SI" dirty="0" smtClean="0"/>
              <a:t> 1:</a:t>
            </a:r>
          </a:p>
          <a:p>
            <a:pPr lvl="2"/>
            <a:r>
              <a:rPr lang="sl-SI" dirty="0" smtClean="0"/>
              <a:t>APS so pravzaprav vmesniki</a:t>
            </a:r>
          </a:p>
          <a:p>
            <a:pPr lvl="2"/>
            <a:r>
              <a:rPr lang="sl-SI" dirty="0" smtClean="0"/>
              <a:t>Konkretna predstavitev APS pa implementira ta vmesnik</a:t>
            </a:r>
          </a:p>
          <a:p>
            <a:pPr marL="914400" lvl="2" indent="0"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853427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Malo kasneje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Ko bo govora o razredih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372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utorialsteacher.com/Content/images/csharp/generic-clas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5184895" cy="3504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3717032"/>
            <a:ext cx="4235937" cy="29738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56176" y="772903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TOREJ</a:t>
            </a:r>
            <a:endParaRPr lang="en-US" b="1" dirty="0"/>
          </a:p>
        </p:txBody>
      </p:sp>
      <p:sp>
        <p:nvSpPr>
          <p:cNvPr id="6" name="Curved Left Arrow 5"/>
          <p:cNvSpPr/>
          <p:nvPr/>
        </p:nvSpPr>
        <p:spPr>
          <a:xfrm rot="10800000" flipH="1" flipV="1">
            <a:off x="4227226" y="260648"/>
            <a:ext cx="1137181" cy="186309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Left Arrow 7"/>
          <p:cNvSpPr/>
          <p:nvPr/>
        </p:nvSpPr>
        <p:spPr>
          <a:xfrm rot="10800000" flipH="1" flipV="1">
            <a:off x="7236296" y="772903"/>
            <a:ext cx="766177" cy="352019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992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MojR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MojR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&lt;T&gt;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private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T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obj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MojR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(T pod)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this.obj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pod;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buNone/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T Podatek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get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this.obj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;}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set{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this.obj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value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;}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buNone/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override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this.Podatek.ToString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3828605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</a:t>
            </a:r>
            <a:r>
              <a:rPr lang="sl-SI" dirty="0" smtClean="0"/>
              <a:t>est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800" dirty="0">
                <a:latin typeface="Courier New" pitchFamily="49" charset="0"/>
                <a:cs typeface="Courier New" pitchFamily="49" charset="0"/>
              </a:rPr>
              <a:t> Pravokotnik b = new Pravokotnik(6, 3);</a:t>
            </a:r>
          </a:p>
          <a:p>
            <a:pPr marL="0" indent="0">
              <a:buNone/>
            </a:pPr>
            <a:r>
              <a:rPr lang="en-US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MojR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&gt; a = new 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MojR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&gt;(12);</a:t>
            </a:r>
          </a:p>
          <a:p>
            <a:pPr marL="0" indent="0">
              <a:buNone/>
            </a:pPr>
            <a:r>
              <a:rPr lang="pl-PL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>MojR&lt;Pravokotnik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&gt; nP = 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>         new 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MojR&lt;Pravokotnik&gt;(b);</a:t>
            </a:r>
          </a:p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MojR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2800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sl-SI" sz="2800" dirty="0" err="1">
                <a:latin typeface="Courier New" pitchFamily="49" charset="0"/>
                <a:cs typeface="Courier New" pitchFamily="49" charset="0"/>
              </a:rPr>
              <a:t>mS</a:t>
            </a:r>
            <a:r>
              <a:rPr lang="sl-SI" sz="28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8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err="1">
                <a:latin typeface="Courier New" pitchFamily="49" charset="0"/>
                <a:cs typeface="Courier New" pitchFamily="49" charset="0"/>
              </a:rPr>
              <a:t>MojR</a:t>
            </a:r>
            <a:r>
              <a:rPr lang="sl-SI" sz="28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sl-SI" sz="28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2800" dirty="0">
                <a:latin typeface="Courier New" pitchFamily="49" charset="0"/>
                <a:cs typeface="Courier New" pitchFamily="49" charset="0"/>
              </a:rPr>
              <a:t>&gt;("42");</a:t>
            </a:r>
          </a:p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a.Podatek</a:t>
            </a:r>
            <a:r>
              <a:rPr lang="sl-SI" sz="2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nP</a:t>
            </a:r>
            <a:r>
              <a:rPr lang="sl-SI" sz="2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mS</a:t>
            </a:r>
            <a:r>
              <a:rPr lang="sl-SI" sz="28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91836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/>
            <a:r>
              <a:rPr lang="sl-SI" sz="1200">
                <a:solidFill>
                  <a:srgbClr val="000000"/>
                </a:solidFill>
              </a:rPr>
              <a:t>Matija Lokar, FMF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468313" y="111125"/>
            <a:ext cx="8001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/>
            <a:r>
              <a:rPr lang="sl-SI" sz="2200" dirty="0">
                <a:solidFill>
                  <a:srgbClr val="000000"/>
                </a:solidFill>
              </a:rPr>
              <a:t>Izpišimo tabelo celih števil, decimalnih števil in tabelo </a:t>
            </a:r>
            <a:r>
              <a:rPr lang="sl-SI" sz="2200" dirty="0" smtClean="0">
                <a:solidFill>
                  <a:srgbClr val="000000"/>
                </a:solidFill>
              </a:rPr>
              <a:t>znakov</a:t>
            </a:r>
            <a:endParaRPr lang="sl-SI" sz="2200" dirty="0">
              <a:solidFill>
                <a:srgbClr val="000000"/>
              </a:solidFill>
            </a:endParaRP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68313" y="1341438"/>
            <a:ext cx="8424862" cy="519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public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static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void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IzpisiTabelo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[] tabela) {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for (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i = 0; i &lt;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tabela.Length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; i++)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Console.Write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(tabela[i] + " ");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Console.WriteLine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public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static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void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IzpisiTabelo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double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[] tabela) {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for (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i = 0; i &lt;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tabela.Length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; i++)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Console.Write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(tabela[i] + " ");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Console.WriteLine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public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static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void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IzpisiTabelo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char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[] tabela) {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for (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i = 0; i &lt;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tabela.Length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; i++)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Console.Write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(tabela[i] + " ");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Console.WriteLine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endParaRPr lang="sl-SI" sz="12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public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static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void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Main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string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args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) {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intTab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= { 1, 2, 3, 4, 5 };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double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doubleTab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= { 1.1, 2.2, 3.3, 4.4, 5.5, 6.6, 7.7 };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char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charTab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= { 'H', 'E', 'L', 'L', 'O' };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Console.WriteLine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("Tabela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intTab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vsebuje:");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IzpisiTabelo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intTab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); // izpis tabele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intov</a:t>
            </a:r>
            <a:endParaRPr lang="sl-SI" sz="12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Console.WriteLine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("Tabela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doubleTab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vsebuje:");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IzpisiTabelo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doubleTab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); // // izpis tabele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Double</a:t>
            </a:r>
            <a:endParaRPr lang="sl-SI" sz="12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Console.WriteLine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("Tabela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charTab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vsebuje:");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IzpisiTabelo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</a:rPr>
              <a:t>charTab</a:t>
            </a: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); // izpis tabele </a:t>
            </a:r>
            <a:r>
              <a:rPr lang="sl-SI" sz="1200" dirty="0" err="1">
                <a:solidFill>
                  <a:srgbClr val="000000"/>
                </a:solidFill>
                <a:latin typeface="Courier New" pitchFamily="49" charset="0"/>
              </a:rPr>
              <a:t>Character</a:t>
            </a:r>
            <a:endParaRPr lang="sl-SI" sz="12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2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6156325" y="2636838"/>
            <a:ext cx="2447925" cy="160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>
              <a:spcBef>
                <a:spcPts val="1125"/>
              </a:spcBef>
            </a:pPr>
            <a:r>
              <a:rPr lang="sl-SI">
                <a:solidFill>
                  <a:srgbClr val="000000"/>
                </a:solidFill>
              </a:rPr>
              <a:t>Preobteževanje</a:t>
            </a:r>
          </a:p>
          <a:p>
            <a:pPr eaLnBrk="1" hangingPunct="1">
              <a:spcBef>
                <a:spcPts val="1125"/>
              </a:spcBef>
            </a:pPr>
            <a:r>
              <a:rPr lang="sl-SI">
                <a:solidFill>
                  <a:srgbClr val="000000"/>
                </a:solidFill>
              </a:rPr>
              <a:t>Za VSAK tip rabimo svojo metodo, čeprav so vse praktično enake!</a:t>
            </a: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8459788" y="6659563"/>
            <a:ext cx="1809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62444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Generični tipi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C# podpira tako imenovane generične tipe</a:t>
            </a:r>
          </a:p>
          <a:p>
            <a:r>
              <a:rPr lang="sl-SI" dirty="0" smtClean="0"/>
              <a:t>Če ob imenu metode uporabimo &lt;T&gt; (namesto T seveda lahko piše karkoli!), povemo, da naj prevajalnik sam ugotovi, kaj ob dejanskem klicu pomeni T. In ta tip T lahko uporabljamo kot vse ostale.</a:t>
            </a:r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72974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/>
            <a:r>
              <a:rPr lang="sl-SI" sz="1200">
                <a:solidFill>
                  <a:srgbClr val="000000"/>
                </a:solidFill>
              </a:rPr>
              <a:t>Matija Lokar, FMF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468313" y="111125"/>
            <a:ext cx="8001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/>
            <a:r>
              <a:rPr lang="sl-SI" sz="2200">
                <a:solidFill>
                  <a:srgbClr val="000000"/>
                </a:solidFill>
              </a:rPr>
              <a:t>Izpišimo tabelo celih števil, decimalnih števil in tabelo znakov - novi način z generičnimi tipi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68313" y="1341438"/>
            <a:ext cx="8424862" cy="510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1pPr>
            <a:lvl2pPr marL="742950" indent="-285750" eaLnBrk="0" hangingPunct="0">
              <a:tabLst>
                <a:tab pos="466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2pPr>
            <a:lvl3pPr marL="1143000" indent="-228600" eaLnBrk="0" hangingPunct="0">
              <a:tabLst>
                <a:tab pos="466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3pPr>
            <a:lvl4pPr marL="1600200" indent="-228600" eaLnBrk="0" hangingPunct="0">
              <a:tabLst>
                <a:tab pos="466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4pPr>
            <a:lvl5pPr marL="2057400" indent="-228600" eaLnBrk="0" hangingPunct="0">
              <a:tabLst>
                <a:tab pos="466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466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466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466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Verdana" pitchFamily="32" charset="0"/>
              <a:tabLst>
                <a:tab pos="466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  <a:defRPr>
                <a:solidFill>
                  <a:schemeClr val="bg1"/>
                </a:solidFill>
                <a:latin typeface="Verdana" pitchFamily="32" charset="0"/>
                <a:cs typeface="DejaVu Sans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public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static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void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700" dirty="0" err="1" smtClean="0">
                <a:solidFill>
                  <a:srgbClr val="000000"/>
                </a:solidFill>
                <a:latin typeface="Courier New" pitchFamily="49" charset="0"/>
              </a:rPr>
              <a:t>IzpisiTabelo</a:t>
            </a:r>
            <a:r>
              <a:rPr lang="sl-SI" sz="1700" dirty="0" smtClean="0">
                <a:solidFill>
                  <a:srgbClr val="000000"/>
                </a:solidFill>
                <a:latin typeface="Courier New" pitchFamily="49" charset="0"/>
              </a:rPr>
              <a:t>&lt;T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&gt;(T[] tabela)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for (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i = 0; i &lt;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tabela.Length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; i++)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Console.Write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(tabela[i] + " ");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Console.WriteLine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endParaRPr lang="sl-SI" sz="17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public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static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void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Main(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string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args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intTab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= { 1, 2, 3, 4, 5 };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double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doubleTab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= { 1.1, 2.2, 3.3, 4.4, 5.5, 6.6, 7.7 };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char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charTab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= { 'H', 'E', 'L', 'L', 'O' };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Console.WriteLine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("Tabela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intTab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vsebuje:");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700" dirty="0" err="1" smtClean="0">
                <a:solidFill>
                  <a:srgbClr val="000000"/>
                </a:solidFill>
                <a:latin typeface="Courier New" pitchFamily="49" charset="0"/>
              </a:rPr>
              <a:t>IzpisiTabelo</a:t>
            </a:r>
            <a:r>
              <a:rPr lang="sl-SI" sz="17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l-SI" sz="1700" dirty="0" err="1" smtClean="0">
                <a:solidFill>
                  <a:srgbClr val="000000"/>
                </a:solidFill>
                <a:latin typeface="Courier New" pitchFamily="49" charset="0"/>
              </a:rPr>
              <a:t>intTab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); // izpis tabele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intov</a:t>
            </a:r>
            <a:endParaRPr lang="sl-SI" sz="17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Console.WriteLine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("Tabela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doubleTab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vsebuje:");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700" dirty="0" err="1" smtClean="0">
                <a:solidFill>
                  <a:srgbClr val="000000"/>
                </a:solidFill>
                <a:latin typeface="Courier New" pitchFamily="49" charset="0"/>
              </a:rPr>
              <a:t>IzpisiTabelo</a:t>
            </a:r>
            <a:r>
              <a:rPr lang="sl-SI" sz="17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l-SI" sz="1700" dirty="0" err="1" smtClean="0">
                <a:solidFill>
                  <a:srgbClr val="000000"/>
                </a:solidFill>
                <a:latin typeface="Courier New" pitchFamily="49" charset="0"/>
              </a:rPr>
              <a:t>doubleTab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); // // izpis tabele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Double</a:t>
            </a:r>
            <a:endParaRPr lang="sl-SI" sz="17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Console.WriteLine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("Tabela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charTab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vsebuje:");</a:t>
            </a: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l-SI" sz="1700" dirty="0" err="1" smtClean="0">
                <a:solidFill>
                  <a:srgbClr val="000000"/>
                </a:solidFill>
                <a:latin typeface="Courier New" pitchFamily="49" charset="0"/>
              </a:rPr>
              <a:t>IzpisiTabelo</a:t>
            </a:r>
            <a:r>
              <a:rPr lang="sl-SI" sz="17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l-SI" sz="1700" dirty="0" err="1" smtClean="0">
                <a:solidFill>
                  <a:srgbClr val="000000"/>
                </a:solidFill>
                <a:latin typeface="Courier New" pitchFamily="49" charset="0"/>
              </a:rPr>
              <a:t>charTab</a:t>
            </a: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); // izpis tabele </a:t>
            </a:r>
            <a:r>
              <a:rPr lang="sl-SI" sz="1700" dirty="0" err="1">
                <a:solidFill>
                  <a:srgbClr val="000000"/>
                </a:solidFill>
                <a:latin typeface="Courier New" pitchFamily="49" charset="0"/>
              </a:rPr>
              <a:t>Character</a:t>
            </a:r>
            <a:endParaRPr lang="sl-SI" sz="17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7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25543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Ali tabela vsebuje podatek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AliVsebuje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&lt;T&gt;(T[]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tab,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T element)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(T e in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tab)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e.Equals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(element))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sl-SI" dirty="0" smtClean="0">
                <a:cs typeface="Courier New" pitchFamily="49" charset="0"/>
              </a:rPr>
              <a:t>Uporaba zanke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sl-SI" dirty="0" smtClean="0">
                <a:cs typeface="Courier New" pitchFamily="49" charset="0"/>
              </a:rPr>
              <a:t> [znamo tudi z običajno]</a:t>
            </a:r>
          </a:p>
          <a:p>
            <a:r>
              <a:rPr lang="sl-SI" dirty="0" smtClean="0">
                <a:cs typeface="Courier New" pitchFamily="49" charset="0"/>
              </a:rPr>
              <a:t>Vsak razred vsebuje metodo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Equals</a:t>
            </a:r>
            <a:r>
              <a:rPr lang="sl-SI" dirty="0">
                <a:cs typeface="Courier New" pitchFamily="49" charset="0"/>
              </a:rPr>
              <a:t> </a:t>
            </a:r>
            <a:r>
              <a:rPr lang="sl-SI" dirty="0" smtClean="0">
                <a:cs typeface="Courier New" pitchFamily="49" charset="0"/>
              </a:rPr>
              <a:t>(kot tudi metodo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r>
              <a:rPr lang="sl-SI" dirty="0" smtClean="0">
                <a:cs typeface="Courier New" pitchFamily="49" charset="0"/>
              </a:rPr>
              <a:t>)</a:t>
            </a:r>
            <a:endParaRPr lang="sl-SI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053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Ali tabela vsebuje podatek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218883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AliVsebuje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&lt;T&gt;(T[]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tab,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 element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 {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(T e in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tab) 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e.Equals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(element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))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   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3889984"/>
            <a:ext cx="8229600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[]{"bla", "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blu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", "bli"};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je_notri =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AliVsebuje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, "ble");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995936" y="1701145"/>
            <a:ext cx="1296144" cy="2548879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971600" y="4149080"/>
            <a:ext cx="2952328" cy="13032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742112" y="1725556"/>
            <a:ext cx="1296144" cy="2548879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dash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899592" y="1676734"/>
            <a:ext cx="3744416" cy="2340313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203848" y="5301208"/>
            <a:ext cx="1728192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3200" dirty="0" smtClean="0"/>
              <a:t>T </a:t>
            </a:r>
            <a:r>
              <a:rPr lang="sl-SI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≡ string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28306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Ali tabela vsebuje podatek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26" y="2170359"/>
            <a:ext cx="8229600" cy="218883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AliVsebuje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&lt;T&gt;(T[]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tab,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 element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 {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(T e in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tab) 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e.Equals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(element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))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   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7326" y="4630650"/>
            <a:ext cx="8229600" cy="22273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AliVsebuje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array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element) {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e in tab) 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e.Equals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(element))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   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195736" y="2780928"/>
            <a:ext cx="142970" cy="2153552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716016" y="2420888"/>
            <a:ext cx="72008" cy="2304256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63888" y="1279961"/>
            <a:ext cx="1728192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3200" dirty="0" smtClean="0"/>
              <a:t>T </a:t>
            </a:r>
            <a:r>
              <a:rPr lang="sl-SI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≡ string</a:t>
            </a:r>
            <a:endParaRPr lang="en-US" sz="32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796136" y="2441812"/>
            <a:ext cx="1080120" cy="2283332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own Arrow 22"/>
          <p:cNvSpPr/>
          <p:nvPr/>
        </p:nvSpPr>
        <p:spPr>
          <a:xfrm flipV="1">
            <a:off x="4159376" y="2468438"/>
            <a:ext cx="268608" cy="35487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 flipV="1">
            <a:off x="4081658" y="4934480"/>
            <a:ext cx="268608" cy="35487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60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Ali tabela vsebuje podatek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218883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AliVsebuje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&lt;T&gt;(T[]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tab,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 element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 {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(T e in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tab) 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e.Equals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(element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))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   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3889984"/>
            <a:ext cx="8229600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[]{1234, 42, 434, 5, 35};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je_notri =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AliVsebuje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, 42);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995936" y="1701145"/>
            <a:ext cx="1296144" cy="2548879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971600" y="4149080"/>
            <a:ext cx="2952328" cy="13032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742112" y="1725556"/>
            <a:ext cx="1296144" cy="2548879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dash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899592" y="1676734"/>
            <a:ext cx="3744416" cy="2340313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203848" y="5301208"/>
            <a:ext cx="1728192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3200" dirty="0" smtClean="0"/>
              <a:t>T </a:t>
            </a:r>
            <a:r>
              <a:rPr lang="sl-SI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≡ int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6408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Ali tabela vsebuje podatek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26" y="2170359"/>
            <a:ext cx="8229600" cy="218883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AliVsebuje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&lt;T&gt;(T[]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tab,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 element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 {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(T e in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tab) 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e.Equals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(element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))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   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7326" y="4630650"/>
            <a:ext cx="8229600" cy="22273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AliVsebuje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array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element) {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e in tab) 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e.Equals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(element))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   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195736" y="2780928"/>
            <a:ext cx="216024" cy="2448272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716016" y="2420888"/>
            <a:ext cx="72008" cy="2304256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63888" y="1279961"/>
            <a:ext cx="1728192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3200" dirty="0" smtClean="0"/>
              <a:t>T </a:t>
            </a:r>
            <a:r>
              <a:rPr lang="sl-SI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≡ int</a:t>
            </a:r>
            <a:endParaRPr lang="en-US" sz="32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796136" y="2441812"/>
            <a:ext cx="1080120" cy="2283332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own Arrow 3"/>
          <p:cNvSpPr/>
          <p:nvPr/>
        </p:nvSpPr>
        <p:spPr>
          <a:xfrm flipV="1">
            <a:off x="4067944" y="4934480"/>
            <a:ext cx="268608" cy="35487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 flipV="1">
            <a:off x="4159376" y="2468438"/>
            <a:ext cx="268608" cy="35487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309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51&quot;&gt;&lt;/object&gt;&lt;object type=&quot;2&quot; unique_id=&quot;10052&quot;&gt;&lt;object type=&quot;3&quot; unique_id=&quot;10053&quot;&gt;&lt;property id=&quot;20148&quot; value=&quot;5&quot;/&gt;&lt;property id=&quot;20300&quot; value=&quot;Slide 1 - &amp;quot;Generični tipi&amp;quot;&quot;/&gt;&lt;property id=&quot;20307&quot; value=&quot;256&quot;/&gt;&lt;/object&gt;&lt;object type=&quot;3&quot; unique_id=&quot;10054&quot;&gt;&lt;property id=&quot;20148&quot; value=&quot;5&quot;/&gt;&lt;property id=&quot;20300&quot; value=&quot;Slide 2&quot;/&gt;&lt;property id=&quot;20307&quot; value=&quot;257&quot;/&gt;&lt;/object&gt;&lt;object type=&quot;3&quot; unique_id=&quot;10055&quot;&gt;&lt;property id=&quot;20148&quot; value=&quot;5&quot;/&gt;&lt;property id=&quot;20300&quot; value=&quot;Slide 3 - &amp;quot;Generični tipi&amp;quot;&quot;/&gt;&lt;property id=&quot;20307&quot; value=&quot;259&quot;/&gt;&lt;/object&gt;&lt;object type=&quot;3&quot; unique_id=&quot;10056&quot;&gt;&lt;property id=&quot;20148&quot; value=&quot;5&quot;/&gt;&lt;property id=&quot;20300&quot; value=&quot;Slide 4&quot;/&gt;&lt;property id=&quot;20307&quot; value=&quot;258&quot;/&gt;&lt;/object&gt;&lt;object type=&quot;3&quot; unique_id=&quot;10061&quot;&gt;&lt;property id=&quot;20148&quot; value=&quot;5&quot;/&gt;&lt;property id=&quot;20300&quot; value=&quot;Slide 6 - &amp;quot;In seveda so generični tipi na voljo tudi v razredih&amp;quot;&quot;/&gt;&lt;property id=&quot;20307&quot; value=&quot;264&quot;/&gt;&lt;/object&gt;&lt;object type=&quot;3&quot; unique_id=&quot;10062&quot;&gt;&lt;property id=&quot;20148&quot; value=&quot;5&quot;/&gt;&lt;property id=&quot;20300&quot; value=&quot;Slide 7 - &amp;quot;MojR&amp;quot;&quot;/&gt;&lt;property id=&quot;20307&quot; value=&quot;265&quot;/&gt;&lt;/object&gt;&lt;object type=&quot;3&quot; unique_id=&quot;10063&quot;&gt;&lt;property id=&quot;20148&quot; value=&quot;5&quot;/&gt;&lt;property id=&quot;20300&quot; value=&quot;Slide 8 - &amp;quot;Test&amp;quot;&quot;/&gt;&lt;property id=&quot;20307&quot; value=&quot;266&quot;/&gt;&lt;/object&gt;&lt;object type=&quot;3&quot; unique_id=&quot;10064&quot;&gt;&lt;property id=&quot;20148&quot; value=&quot;5&quot;/&gt;&lt;property id=&quot;20300&quot; value=&quot;Slide 5 - &amp;quot;Ali tabela vsebuje podatek&amp;quot;&quot;/&gt;&lt;property id=&quot;20307&quot; value=&quot;267&quot;/&gt;&lt;/object&gt;&lt;object type=&quot;3&quot; unique_id=&quot;10177&quot;&gt;&lt;property id=&quot;20148&quot; value=&quot;5&quot;/&gt;&lt;property id=&quot;20300&quot; value=&quot;Slide 9 - &amp;quot;Izpiši večji podatek med dvema&amp;quot;&quot;/&gt;&lt;property id=&quot;20307&quot; value=&quot;268&quot;/&gt;&lt;/object&gt;&lt;object type=&quot;3&quot; unique_id=&quot;10178&quot;&gt;&lt;property id=&quot;20148&quot; value=&quot;5&quot;/&gt;&lt;property id=&quot;20300&quot; value=&quot;Slide 10 - &amp;quot;A v praksi &amp;quot;&quot;/&gt;&lt;property id=&quot;20307&quot; value=&quot;269&quot;/&gt;&lt;/object&gt;&lt;object type=&quot;3&quot; unique_id=&quot;10179&quot;&gt;&lt;property id=&quot;20148&quot; value=&quot;5&quot;/&gt;&lt;property id=&quot;20300&quot; value=&quot;Slide 11 - &amp;quot;Omejitve&amp;quot;&quot;/&gt;&lt;property id=&quot;20307&quot; value=&quot;270&quot;/&gt;&lt;/object&gt;&lt;object type=&quot;3&quot; unique_id=&quot;10180&quot;&gt;&lt;property id=&quot;20148&quot; value=&quot;5&quot;/&gt;&lt;property id=&quot;20300&quot; value=&quot;Slide 12 - &amp;quot;Vrni večjega&amp;quot;&quot;/&gt;&lt;property id=&quot;20307&quot; value=&quot;271&quot;/&gt;&lt;/object&gt;&lt;object type=&quot;3&quot; unique_id=&quot;10181&quot;&gt;&lt;property id=&quot;20148&quot; value=&quot;5&quot;/&gt;&lt;property id=&quot;20300&quot; value=&quot;Slide 13 - &amp;quot;In kako je z vmesniki?&amp;quot;&quot;/&gt;&lt;property id=&quot;20307&quot; value=&quot;27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1197</Words>
  <Application>Microsoft Office PowerPoint</Application>
  <PresentationFormat>On-screen Show (4:3)</PresentationFormat>
  <Paragraphs>207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Courier New</vt:lpstr>
      <vt:lpstr>DejaVu Sans</vt:lpstr>
      <vt:lpstr>Verdana</vt:lpstr>
      <vt:lpstr>Wingdings</vt:lpstr>
      <vt:lpstr>Office Theme</vt:lpstr>
      <vt:lpstr>Generični tipi</vt:lpstr>
      <vt:lpstr>PowerPoint Presentation</vt:lpstr>
      <vt:lpstr>Generični tipi</vt:lpstr>
      <vt:lpstr>PowerPoint Presentation</vt:lpstr>
      <vt:lpstr>Ali tabela vsebuje podatek</vt:lpstr>
      <vt:lpstr>Ali tabela vsebuje podatek</vt:lpstr>
      <vt:lpstr>Ali tabela vsebuje podatek</vt:lpstr>
      <vt:lpstr>Ali tabela vsebuje podatek</vt:lpstr>
      <vt:lpstr>Ali tabela vsebuje podatek</vt:lpstr>
      <vt:lpstr>Uporaba</vt:lpstr>
      <vt:lpstr>Izpiši večji podatek med dvema</vt:lpstr>
      <vt:lpstr>A v praksi </vt:lpstr>
      <vt:lpstr>Omejitve</vt:lpstr>
      <vt:lpstr>Vrni večjega</vt:lpstr>
      <vt:lpstr>In kako je z vmesniki?</vt:lpstr>
      <vt:lpstr>Malo kasneje</vt:lpstr>
      <vt:lpstr>PowerPoint Presentation</vt:lpstr>
      <vt:lpstr>MojR</vt:lpstr>
      <vt:lpstr>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Generični tipi</dc:title>
  <dc:creator>Lokar, Matija</dc:creator>
  <cp:lastModifiedBy>Matija Lokar</cp:lastModifiedBy>
  <cp:revision>21</cp:revision>
  <dcterms:created xsi:type="dcterms:W3CDTF">2012-05-16T06:33:38Z</dcterms:created>
  <dcterms:modified xsi:type="dcterms:W3CDTF">2020-03-06T10:21:34Z</dcterms:modified>
</cp:coreProperties>
</file>