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  <p:sldMasterId id="2147483703" r:id="rId2"/>
    <p:sldMasterId id="2147483704" r:id="rId3"/>
    <p:sldMasterId id="2147483705" r:id="rId4"/>
    <p:sldMasterId id="2147483708" r:id="rId5"/>
  </p:sldMasterIdLst>
  <p:notesMasterIdLst>
    <p:notesMasterId r:id="rId31"/>
  </p:notesMasterIdLst>
  <p:handoutMasterIdLst>
    <p:handoutMasterId r:id="rId32"/>
  </p:handoutMasterIdLst>
  <p:sldIdLst>
    <p:sldId id="257" r:id="rId6"/>
    <p:sldId id="367" r:id="rId7"/>
    <p:sldId id="369" r:id="rId8"/>
    <p:sldId id="371" r:id="rId9"/>
    <p:sldId id="370" r:id="rId10"/>
    <p:sldId id="368" r:id="rId11"/>
    <p:sldId id="372" r:id="rId12"/>
    <p:sldId id="373" r:id="rId13"/>
    <p:sldId id="374" r:id="rId14"/>
    <p:sldId id="379" r:id="rId15"/>
    <p:sldId id="377" r:id="rId16"/>
    <p:sldId id="378" r:id="rId17"/>
    <p:sldId id="375" r:id="rId18"/>
    <p:sldId id="376" r:id="rId19"/>
    <p:sldId id="334" r:id="rId20"/>
    <p:sldId id="269" r:id="rId21"/>
    <p:sldId id="272" r:id="rId22"/>
    <p:sldId id="275" r:id="rId23"/>
    <p:sldId id="345" r:id="rId24"/>
    <p:sldId id="346" r:id="rId25"/>
    <p:sldId id="358" r:id="rId26"/>
    <p:sldId id="314" r:id="rId27"/>
    <p:sldId id="274" r:id="rId28"/>
    <p:sldId id="361" r:id="rId29"/>
    <p:sldId id="380" r:id="rId30"/>
  </p:sldIdLst>
  <p:sldSz cx="9144000" cy="6858000" type="screen4x3"/>
  <p:notesSz cx="7099300" cy="10234613"/>
  <p:custDataLst>
    <p:tags r:id="rId33"/>
  </p:custDataLst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44" autoAdjust="0"/>
    <p:restoredTop sz="94660"/>
  </p:normalViewPr>
  <p:slideViewPr>
    <p:cSldViewPr>
      <p:cViewPr varScale="1">
        <p:scale>
          <a:sx n="73" d="100"/>
          <a:sy n="73" d="100"/>
        </p:scale>
        <p:origin x="98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fld id="{133B3FB0-629F-43B7-BEB6-F048A44908A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3153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38600" y="0"/>
            <a:ext cx="304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1400" y="762000"/>
            <a:ext cx="5080000" cy="3810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876800"/>
            <a:ext cx="5257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53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38600" y="9753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97E11D0-6812-49C8-A1D0-2B634066D1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6066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F450F-A6D3-403A-92B0-18AFB951203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0188A-5F29-4A3B-BB44-E7AD5B0FC00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FA17-0ED2-4713-874C-8AE5EB5EA2D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A796E-CA50-4EFB-9279-1E7D5C57755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6C8B3-E7CB-4104-9A24-7322239B6B7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FB21F-01ED-4960-AED5-70BE1788D68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DD8E8-33C5-48EC-BE31-47B1FE6123C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66C9A-B3D8-4FF4-B55F-4AE16B741DD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61822-84C0-426E-9C40-3B52BEAF271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B0305-33A8-499E-8236-168C1794F0B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8688B-1D52-4BF5-AF06-7A6E8CED625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7E8E7-EAC8-4D81-948E-D4CE35C9601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79EAA-47F3-4D8B-AA8C-D853D51F3FF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E1F80-45DB-4D41-9107-18FAF9F9DE5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8E040-BC85-47B4-A2E5-382233DF04A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72E89-A6FE-46CB-B774-61142236E84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B72307-32EA-4395-977E-8EA345A3B54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EF29B-71CC-433C-A3F1-D2440C60429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708B3-EC51-4DA8-8F69-F79ECF3F0A6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DD155-76A6-4CEC-A11A-656E9C0D48E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2DDB6-D90D-44A3-8F2B-ADA44CCEA0B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BB875-B836-40F2-A0CE-3D89C12D4F6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E2F6E-DC13-43A4-B2D6-B2D2CFF66B8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15938-C34D-4F74-A87A-EDA1E734E8C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6CAA5-C504-4EA9-A559-AEB1AB89293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C4204-598D-428A-B2AB-DD382D2C49A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77B06-AE06-4333-9891-30317D9EB69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D62A9-1164-4C22-8A26-9FCEF01088C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E92E79-43C4-4028-987C-AA7A72120D9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C286B-27ED-4427-9217-ECD4C13BAA0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251AC-A960-4650-9EF2-A162B299C36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35D15-4A22-4F33-975A-952F3988AA9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8F1A2-D5F2-45BC-9883-368479C391F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8B7C47-BA66-4C62-AA69-7EA84320D46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7299F-59A1-435C-8B9A-757A25B738F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96EC-E89C-4112-8F1E-ED36509798F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6A4FB0-18BA-496B-A13A-577B3846A67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A7B98-9A93-4F3B-9F50-C85258A4490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C62F2-6B19-4C91-9711-DEE1DC4717C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179DA-258E-415D-AAC2-0AA73C0F1BE0}" type="datetimeFigureOut">
              <a:rPr lang="sl-SI"/>
              <a:pPr>
                <a:defRPr/>
              </a:pPr>
              <a:t>12. 05. 2021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28CD2-CDFC-4561-8C3B-FADEF462D40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653CF-E694-4ACE-BFFE-5A30A26CA71A}" type="datetimeFigureOut">
              <a:rPr lang="sl-SI"/>
              <a:pPr>
                <a:defRPr/>
              </a:pPr>
              <a:t>12. 05. 2021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81B5-83BE-4FE3-B38C-7EA413D2523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E786B-65BF-48FB-83B8-25EC4A92EA5C}" type="datetimeFigureOut">
              <a:rPr lang="sl-SI"/>
              <a:pPr>
                <a:defRPr/>
              </a:pPr>
              <a:t>12. 05. 2021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FA469-053A-446C-912C-9A10966EC05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910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910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304C4-4F4B-4056-867A-8311F51E16A3}" type="datetimeFigureOut">
              <a:rPr lang="sl-SI"/>
              <a:pPr>
                <a:defRPr/>
              </a:pPr>
              <a:t>12. 05. 2021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F4082-910D-4BB1-B5BF-401D972A756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02E17-0837-402D-A4B9-F34F5F1110E7}" type="datetimeFigureOut">
              <a:rPr lang="sl-SI"/>
              <a:pPr>
                <a:defRPr/>
              </a:pPr>
              <a:t>12. 05. 2021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3CE82-43FE-457E-B2F8-E6B2A881AED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7D575-B4BB-4214-A93B-DBBF81AF255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AF3A-9183-4115-916F-B41351E1B4B4}" type="datetimeFigureOut">
              <a:rPr lang="sl-SI"/>
              <a:pPr>
                <a:defRPr/>
              </a:pPr>
              <a:t>12. 05. 2021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8DDDA-659A-4F63-BA9B-0500FF64B0B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1AAA6-65A5-442B-8F15-B395CE0CF92A}" type="datetimeFigureOut">
              <a:rPr lang="sl-SI"/>
              <a:pPr>
                <a:defRPr/>
              </a:pPr>
              <a:t>12. 05. 2021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381F5-487E-4FFC-A1F2-A5879BCE860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6FC42-3B3C-4FDB-A1FB-21688824FFFE}" type="datetimeFigureOut">
              <a:rPr lang="sl-SI"/>
              <a:pPr>
                <a:defRPr/>
              </a:pPr>
              <a:t>12. 05. 2021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A5A76-C716-4F3B-A9B7-0C656DD5367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55374-C524-42E4-8852-0BF39E6A7C27}" type="datetimeFigureOut">
              <a:rPr lang="sl-SI"/>
              <a:pPr>
                <a:defRPr/>
              </a:pPr>
              <a:t>12. 05. 2021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0073C-F8C0-401D-95A1-3462F433B90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06E1B-BA08-4CD1-BA94-20CCB104652F}" type="datetimeFigureOut">
              <a:rPr lang="sl-SI"/>
              <a:pPr>
                <a:defRPr/>
              </a:pPr>
              <a:t>12. 05. 2021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F63C2-DAD4-49F4-A1E2-7139E34B274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59769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9769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F182F-5C6C-4DA8-9115-9EB5E65A10EC}" type="datetimeFigureOut">
              <a:rPr lang="sl-SI"/>
              <a:pPr>
                <a:defRPr/>
              </a:pPr>
              <a:t>12. 05. 2021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3580B-42AF-4A68-A3F6-0B4F2AC5D0B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35D8D9-E616-4CFC-8818-2E4032BAC4B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60CEC-3021-413E-A338-A3844EA3ED2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901A7-B1F7-4943-9B70-17E784446EC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CEED2-C232-4A78-B6AC-21492E6D262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4B8C4153-B2E5-469E-B30D-4F5985D052C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8" r:id="rId2"/>
    <p:sldLayoutId id="2147483717" r:id="rId3"/>
    <p:sldLayoutId id="2147483716" r:id="rId4"/>
    <p:sldLayoutId id="2147483715" r:id="rId5"/>
    <p:sldLayoutId id="2147483714" r:id="rId6"/>
    <p:sldLayoutId id="2147483713" r:id="rId7"/>
    <p:sldLayoutId id="2147483712" r:id="rId8"/>
    <p:sldLayoutId id="2147483711" r:id="rId9"/>
    <p:sldLayoutId id="2147483710" r:id="rId10"/>
    <p:sldLayoutId id="214748370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20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16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1EF95194-9337-40C2-9F86-EEEFA0DE7FC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13317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29" r:id="rId2"/>
    <p:sldLayoutId id="2147483728" r:id="rId3"/>
    <p:sldLayoutId id="2147483727" r:id="rId4"/>
    <p:sldLayoutId id="2147483726" r:id="rId5"/>
    <p:sldLayoutId id="2147483725" r:id="rId6"/>
    <p:sldLayoutId id="2147483724" r:id="rId7"/>
    <p:sldLayoutId id="2147483723" r:id="rId8"/>
    <p:sldLayoutId id="2147483722" r:id="rId9"/>
    <p:sldLayoutId id="2147483721" r:id="rId10"/>
    <p:sldLayoutId id="214748372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25607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DA3B05D9-B841-42E1-9DDF-00CF9D3423B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0" r:id="rId2"/>
    <p:sldLayoutId id="2147483739" r:id="rId3"/>
    <p:sldLayoutId id="2147483738" r:id="rId4"/>
    <p:sldLayoutId id="2147483737" r:id="rId5"/>
    <p:sldLayoutId id="2147483736" r:id="rId6"/>
    <p:sldLayoutId id="2147483735" r:id="rId7"/>
    <p:sldLayoutId id="2147483734" r:id="rId8"/>
    <p:sldLayoutId id="2147483733" r:id="rId9"/>
    <p:sldLayoutId id="2147483732" r:id="rId10"/>
    <p:sldLayoutId id="214748373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1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2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37895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2AA59C8F-5B44-4D12-A6D1-4CC9A40A47F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1" r:id="rId2"/>
    <p:sldLayoutId id="2147483750" r:id="rId3"/>
    <p:sldLayoutId id="2147483749" r:id="rId4"/>
    <p:sldLayoutId id="2147483748" r:id="rId5"/>
    <p:sldLayoutId id="2147483747" r:id="rId6"/>
    <p:sldLayoutId id="2147483746" r:id="rId7"/>
    <p:sldLayoutId id="2147483745" r:id="rId8"/>
    <p:sldLayoutId id="2147483744" r:id="rId9"/>
    <p:sldLayoutId id="2147483743" r:id="rId10"/>
    <p:sldLayoutId id="214748374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6022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2"/>
          </p:nvPr>
        </p:nvSpPr>
        <p:spPr>
          <a:xfrm>
            <a:off x="6400800" y="6354763"/>
            <a:ext cx="2286000" cy="366712"/>
          </a:xfrm>
          <a:prstGeom prst="rect">
            <a:avLst/>
          </a:prstGeom>
        </p:spPr>
        <p:txBody>
          <a:bodyPr vert="horz"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91822A1-4E19-4858-AC71-75728B4D6555}" type="datetimeFigureOut">
              <a:rPr lang="sl-SI"/>
              <a:pPr>
                <a:defRPr/>
              </a:pPr>
              <a:t>12. 05. 2021</a:t>
            </a:fld>
            <a:endParaRPr lang="en-US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2898775" y="6354763"/>
            <a:ext cx="3475038" cy="366712"/>
          </a:xfrm>
          <a:prstGeom prst="rect">
            <a:avLst/>
          </a:prstGeom>
        </p:spPr>
        <p:txBody>
          <a:bodyPr vert="horz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1216025" y="6354763"/>
            <a:ext cx="1219200" cy="366712"/>
          </a:xfrm>
          <a:prstGeom prst="rect">
            <a:avLst/>
          </a:prstGeom>
        </p:spPr>
        <p:txBody>
          <a:bodyPr vert="horz"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BD1404F-6BE9-4EFF-A1AD-44950782214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3" grpId="0" build="p" bldLvl="5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860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860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860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860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860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>
          <a:solidFill>
            <a:schemeClr val="tx2"/>
          </a:solidFill>
          <a:latin typeface="+mn-lt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>
          <a:solidFill>
            <a:schemeClr val="tx1"/>
          </a:solidFill>
          <a:latin typeface="+mn-lt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>
          <a:solidFill>
            <a:schemeClr val="tx1"/>
          </a:solidFill>
          <a:latin typeface="+mn-lt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>
          <a:solidFill>
            <a:schemeClr val="tx1"/>
          </a:solidFill>
          <a:latin typeface="+mn-lt"/>
        </a:defRPr>
      </a:lvl5pPr>
      <a:lvl6pPr marL="18288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>
          <a:solidFill>
            <a:schemeClr val="tx1"/>
          </a:solidFill>
          <a:latin typeface="+mn-lt"/>
        </a:defRPr>
      </a:lvl6pPr>
      <a:lvl7pPr marL="22860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>
          <a:solidFill>
            <a:schemeClr val="tx1"/>
          </a:solidFill>
          <a:latin typeface="+mn-lt"/>
        </a:defRPr>
      </a:lvl7pPr>
      <a:lvl8pPr marL="27432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>
          <a:solidFill>
            <a:schemeClr val="tx1"/>
          </a:solidFill>
          <a:latin typeface="+mn-lt"/>
        </a:defRPr>
      </a:lvl8pPr>
      <a:lvl9pPr marL="32004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szalski.github.io/magicmethods/" TargetMode="External"/><Relationship Id="rId1" Type="http://schemas.openxmlformats.org/officeDocument/2006/relationships/slideLayout" Target="../slideLayouts/slideLayout4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noFill/>
          <a:ln cap="rnd"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7182810C-3FFB-4621-B9DC-EE13415435AE}" type="slidenum">
              <a:rPr lang="sl-SI" sz="1200" smtClean="0">
                <a:solidFill>
                  <a:schemeClr val="tx1"/>
                </a:solidFill>
              </a:rPr>
              <a:pPr algn="r"/>
              <a:t>1</a:t>
            </a:fld>
            <a:endParaRPr lang="sl-SI" sz="1200" smtClean="0">
              <a:solidFill>
                <a:schemeClr val="tx1"/>
              </a:solidFill>
            </a:endParaRPr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3429000"/>
            <a:ext cx="7772400" cy="1470025"/>
          </a:xfrm>
        </p:spPr>
        <p:txBody>
          <a:bodyPr/>
          <a:lstStyle/>
          <a:p>
            <a:pPr eaLnBrk="1" hangingPunct="1"/>
            <a:r>
              <a:rPr lang="sl-SI" sz="3300"/>
              <a:t>Objekti, razredi ...</a:t>
            </a:r>
            <a:endParaRPr lang="en-GB" sz="33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Ob tem še … (razredna spremenljivka)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10</a:t>
            </a:fld>
            <a:endParaRPr lang="sl-SI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700808"/>
            <a:ext cx="5057775" cy="18383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9792" y="4221088"/>
            <a:ext cx="567690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57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še tretji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Hočemo zgodovino stanja in zato hranimo vse spremembe</a:t>
            </a:r>
          </a:p>
          <a:p>
            <a:endParaRPr lang="sl-SI" dirty="0"/>
          </a:p>
          <a:p>
            <a:r>
              <a:rPr lang="sl-SI" dirty="0" smtClean="0"/>
              <a:t>_transakcije</a:t>
            </a:r>
            <a:endParaRPr lang="sl-SI" dirty="0"/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[('U', '1. 5. 2019', 0, 0), </a:t>
            </a:r>
            <a:b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('P', '1.5.2019', 100, 100), </a:t>
            </a:r>
            <a:b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'P',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'3.5.2019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27, 127), </a:t>
            </a:r>
            <a:b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'P',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'4.5.2019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', 100,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227), </a:t>
            </a:r>
            <a:b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('D', '5.5.2019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130, 97), …]</a:t>
            </a:r>
          </a:p>
          <a:p>
            <a:r>
              <a:rPr lang="sl-SI" dirty="0" smtClean="0"/>
              <a:t>Potem je stanje na računu kar</a:t>
            </a:r>
            <a:br>
              <a:rPr lang="sl-SI" dirty="0" smtClean="0"/>
            </a:br>
            <a:r>
              <a:rPr lang="sl-SI" dirty="0" smtClean="0"/>
              <a:t>       </a:t>
            </a:r>
            <a:br>
              <a:rPr lang="sl-SI" dirty="0" smtClean="0"/>
            </a:br>
            <a:r>
              <a:rPr lang="sl-SI" dirty="0" smtClean="0"/>
              <a:t>   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transkacije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[-1][3]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222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še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12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251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03507"/>
            <a:ext cx="8229600" cy="990600"/>
          </a:xfrm>
        </p:spPr>
        <p:txBody>
          <a:bodyPr/>
          <a:lstStyle/>
          <a:p>
            <a:r>
              <a:rPr lang="sl-SI" dirty="0" smtClean="0"/>
              <a:t>Zakaj pa potem</a:t>
            </a:r>
            <a:br>
              <a:rPr lang="sl-SI" dirty="0" smtClean="0"/>
            </a:b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lastnik</a:t>
            </a:r>
            <a:r>
              <a:rPr lang="sl-SI" dirty="0" smtClean="0"/>
              <a:t> in ne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_lastnik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13</a:t>
            </a:fld>
            <a:endParaRPr lang="sl-SI"/>
          </a:p>
        </p:txBody>
      </p:sp>
      <p:pic>
        <p:nvPicPr>
          <p:cNvPr id="7" name="Picture 2" descr="&quot;The answer, my friend, is blowin' in the wind.&quot; - Bob Dylan: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098028"/>
            <a:ext cx="4259222" cy="4259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046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Različne "šole"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A na dolgi rok se dejansko pokaže, da bi bilo bolje</a:t>
            </a:r>
          </a:p>
          <a:p>
            <a:endParaRPr lang="sl-SI" dirty="0"/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_lastnik</a:t>
            </a:r>
          </a:p>
          <a:p>
            <a:endParaRPr lang="sl-SI" dirty="0"/>
          </a:p>
          <a:p>
            <a:r>
              <a:rPr lang="sl-SI" dirty="0"/>
              <a:t>i</a:t>
            </a:r>
            <a:r>
              <a:rPr lang="sl-SI" dirty="0" smtClean="0"/>
              <a:t>n seveda</a:t>
            </a:r>
          </a:p>
          <a:p>
            <a:endParaRPr lang="sl-SI" dirty="0"/>
          </a:p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lastnik(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b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'''pove, kdo je lastnik računa'''</a:t>
            </a:r>
            <a:b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._lastnik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14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130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539750" y="6619875"/>
            <a:ext cx="1981200" cy="47625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 sz="1200" smtClean="0">
              <a:solidFill>
                <a:schemeClr val="tx1"/>
              </a:solidFill>
            </a:endParaRPr>
          </a:p>
        </p:txBody>
      </p:sp>
      <p:sp>
        <p:nvSpPr>
          <p:cNvPr id="60418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516688" y="6619875"/>
            <a:ext cx="1981200" cy="476250"/>
          </a:xfrm>
          <a:noFill/>
          <a:ln cap="rnd"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BA4795AB-9A5F-453E-8250-792BE25DBA00}" type="slidenum">
              <a:rPr lang="sl-SI" sz="1200" smtClean="0">
                <a:solidFill>
                  <a:schemeClr val="tx1"/>
                </a:solidFill>
              </a:rPr>
              <a:pPr algn="r"/>
              <a:t>15</a:t>
            </a:fld>
            <a:endParaRPr lang="sl-SI" sz="1200" smtClean="0">
              <a:solidFill>
                <a:schemeClr val="tx1"/>
              </a:solidFill>
            </a:endParaRP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/>
              <a:t>Uporaba razreda </a:t>
            </a:r>
            <a:r>
              <a:rPr lang="sl-SI" dirty="0" smtClean="0"/>
              <a:t>Pes</a:t>
            </a:r>
            <a:endParaRPr lang="en-GB" dirty="0"/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686800" cy="4910138"/>
          </a:xfrm>
        </p:spPr>
        <p:txBody>
          <a:bodyPr/>
          <a:lstStyle/>
          <a:p>
            <a:pPr eaLnBrk="1" hangingPunct="1"/>
            <a:r>
              <a:rPr lang="sl-SI" dirty="0"/>
              <a:t>Program, kjer delamo </a:t>
            </a:r>
            <a:r>
              <a:rPr lang="sl-SI" dirty="0" smtClean="0"/>
              <a:t>s psi:</a:t>
            </a:r>
          </a:p>
          <a:p>
            <a:pPr lvl="1" eaLnBrk="1" hangingPunct="1"/>
            <a:r>
              <a:rPr lang="pl-PL" dirty="0" smtClean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pl-PL" dirty="0" err="1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Živali</a:t>
            </a:r>
            <a:r>
              <a:rPr lang="pl-PL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pl-PL" sz="1700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# "</a:t>
            </a:r>
            <a:r>
              <a:rPr lang="pl-PL" sz="1700" dirty="0" err="1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knjižnica</a:t>
            </a:r>
            <a:r>
              <a:rPr lang="pl-PL" sz="1700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" (</a:t>
            </a:r>
            <a:r>
              <a:rPr lang="pl-PL" sz="1700" dirty="0" err="1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datoteka</a:t>
            </a:r>
            <a:r>
              <a:rPr lang="pl-PL" sz="1700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)</a:t>
            </a:r>
            <a:br>
              <a:rPr lang="pl-PL" sz="1700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</a:br>
            <a:r>
              <a:rPr lang="pl-PL" sz="1700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           # </a:t>
            </a:r>
            <a:r>
              <a:rPr lang="pl-PL" sz="1600" dirty="0" err="1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kjer</a:t>
            </a:r>
            <a:r>
              <a:rPr lang="pl-PL" sz="1600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je </a:t>
            </a:r>
            <a:r>
              <a:rPr lang="pl-PL" sz="1600" dirty="0" err="1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definicija</a:t>
            </a:r>
            <a:r>
              <a:rPr lang="pl-PL" sz="1600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pl-PL" sz="1600" dirty="0" err="1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razreda</a:t>
            </a:r>
            <a:r>
              <a:rPr lang="pl-PL" sz="1600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pl-PL" sz="1600" dirty="0" err="1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Pes</a:t>
            </a:r>
            <a:endParaRPr lang="pl-PL" sz="1600" dirty="0">
              <a:ea typeface="Times New Roman" pitchFamily="18" charset="0"/>
              <a:cs typeface="Courier New" pitchFamily="49" charset="0"/>
            </a:endParaRPr>
          </a:p>
          <a:p>
            <a:pPr algn="just" eaLnBrk="1" hangingPunct="1">
              <a:spcAft>
                <a:spcPts val="600"/>
              </a:spcAft>
            </a:pPr>
            <a:r>
              <a:rPr lang="sl-SI" dirty="0"/>
              <a:t>Če v programu potrebujemo konkretnega </a:t>
            </a:r>
            <a:r>
              <a:rPr lang="sl-SI" dirty="0" smtClean="0"/>
              <a:t>psa, ga “ustvarimo</a:t>
            </a:r>
            <a:r>
              <a:rPr lang="sl-SI" dirty="0"/>
              <a:t>” z </a:t>
            </a:r>
          </a:p>
          <a:p>
            <a:pPr lvl="1" eaLnBrk="1" hangingPunct="1"/>
            <a:r>
              <a:rPr lang="sl-SI" dirty="0" err="1" smtClean="0">
                <a:latin typeface="Courier New" pitchFamily="49" charset="0"/>
              </a:rPr>
              <a:t>Živali.Pes</a:t>
            </a:r>
            <a:r>
              <a:rPr lang="sl-SI" dirty="0" smtClean="0">
                <a:latin typeface="Courier New" pitchFamily="49" charset="0"/>
              </a:rPr>
              <a:t>()</a:t>
            </a:r>
            <a:endParaRPr lang="sl-SI" dirty="0">
              <a:latin typeface="Courier New" pitchFamily="49" charset="0"/>
            </a:endParaRPr>
          </a:p>
          <a:p>
            <a:pPr lvl="1" eaLnBrk="1" hangingPunct="1"/>
            <a:r>
              <a:rPr lang="sl-SI" dirty="0"/>
              <a:t>Ustvaril se je konkreten </a:t>
            </a:r>
            <a:r>
              <a:rPr lang="sl-SI" dirty="0" smtClean="0"/>
              <a:t>pes po </a:t>
            </a:r>
            <a:r>
              <a:rPr lang="sl-SI" dirty="0"/>
              <a:t>navodilih za razred </a:t>
            </a:r>
            <a:r>
              <a:rPr lang="sl-SI" dirty="0" smtClean="0"/>
              <a:t>Pes (ta pes ima </a:t>
            </a:r>
            <a:r>
              <a:rPr lang="sl-SI" dirty="0"/>
              <a:t>torej </a:t>
            </a:r>
            <a:r>
              <a:rPr lang="sl-SI" dirty="0" smtClean="0"/>
              <a:t>štiri </a:t>
            </a:r>
            <a:r>
              <a:rPr lang="sl-SI" dirty="0"/>
              <a:t>podatke / lastnosti / komponente)</a:t>
            </a:r>
          </a:p>
          <a:p>
            <a:pPr lvl="1" eaLnBrk="1" hangingPunct="1"/>
            <a:r>
              <a:rPr lang="sl-SI" dirty="0"/>
              <a:t>Metoda je vrnila naslov, kje ta konkretni </a:t>
            </a:r>
            <a:r>
              <a:rPr lang="sl-SI" dirty="0" smtClean="0"/>
              <a:t>pes je</a:t>
            </a:r>
            <a:endParaRPr lang="sl-SI" dirty="0"/>
          </a:p>
          <a:p>
            <a:pPr lvl="1" eaLnBrk="1" hangingPunct="1"/>
            <a:r>
              <a:rPr lang="sl-SI" dirty="0">
                <a:latin typeface="Courier New" pitchFamily="49" charset="0"/>
              </a:rPr>
              <a:t>rjavko = </a:t>
            </a:r>
            <a:r>
              <a:rPr lang="sl-SI" dirty="0" err="1" smtClean="0">
                <a:latin typeface="Courier New" pitchFamily="49" charset="0"/>
              </a:rPr>
              <a:t>Živali.Pes</a:t>
            </a:r>
            <a:r>
              <a:rPr lang="sl-SI" dirty="0" smtClean="0">
                <a:latin typeface="Courier New" pitchFamily="49" charset="0"/>
              </a:rPr>
              <a:t>()</a:t>
            </a:r>
            <a:endParaRPr lang="sl-SI" dirty="0">
              <a:latin typeface="Courier New" pitchFamily="49" charset="0"/>
            </a:endParaRPr>
          </a:p>
          <a:p>
            <a:pPr lvl="2" eaLnBrk="1" hangingPunct="1"/>
            <a:r>
              <a:rPr lang="sl-SI" sz="1800" dirty="0"/>
              <a:t>V spremenljivki </a:t>
            </a:r>
            <a:r>
              <a:rPr lang="sl-SI" sz="1800" dirty="0">
                <a:latin typeface="Courier New" pitchFamily="49" charset="0"/>
              </a:rPr>
              <a:t>rjavko</a:t>
            </a:r>
            <a:r>
              <a:rPr lang="sl-SI" sz="1800" dirty="0"/>
              <a:t> je naslov, kje je novo ustvarjeni </a:t>
            </a:r>
            <a:r>
              <a:rPr lang="sl-SI" sz="1800" dirty="0" smtClean="0"/>
              <a:t>pes(objekt</a:t>
            </a:r>
            <a:r>
              <a:rPr lang="sl-SI" sz="1800" dirty="0"/>
              <a:t>)</a:t>
            </a:r>
            <a:endParaRPr lang="en-GB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uiExpand="1" build="p" bldLvl="5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539750" y="6619875"/>
            <a:ext cx="1981200" cy="47625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 sz="1200" smtClean="0">
              <a:solidFill>
                <a:schemeClr val="tx1"/>
              </a:solidFill>
            </a:endParaRPr>
          </a:p>
        </p:txBody>
      </p:sp>
      <p:sp>
        <p:nvSpPr>
          <p:cNvPr id="6758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516688" y="6619875"/>
            <a:ext cx="1981200" cy="476250"/>
          </a:xfrm>
          <a:noFill/>
          <a:ln cap="rnd"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DB4B618B-6BD6-4EC6-84AE-2D7FD84B59A2}" type="slidenum">
              <a:rPr lang="sl-SI" sz="1200" smtClean="0">
                <a:solidFill>
                  <a:schemeClr val="tx1"/>
                </a:solidFill>
              </a:rPr>
              <a:pPr algn="r"/>
              <a:t>16</a:t>
            </a:fld>
            <a:endParaRPr lang="sl-SI" sz="1200" smtClean="0">
              <a:solidFill>
                <a:schemeClr val="tx1"/>
              </a:solidFill>
            </a:endParaRPr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2800" dirty="0"/>
              <a:t>Posebna metoda</a:t>
            </a:r>
          </a:p>
          <a:p>
            <a:pPr lvl="1" eaLnBrk="1" hangingPunct="1"/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__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init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__  </a:t>
            </a:r>
            <a:r>
              <a:rPr lang="sl-SI" sz="2400" dirty="0" smtClean="0">
                <a:cs typeface="Courier New" pitchFamily="49" charset="0"/>
              </a:rPr>
              <a:t>(dva podčrtaja na vsaki strani)</a:t>
            </a:r>
          </a:p>
          <a:p>
            <a:pPr eaLnBrk="1" hangingPunct="1"/>
            <a:r>
              <a:rPr lang="sl-SI" sz="2800" dirty="0" smtClean="0"/>
              <a:t>Ob </a:t>
            </a:r>
            <a:r>
              <a:rPr lang="sl-SI" sz="2800" dirty="0"/>
              <a:t>tvorbi objekta nastavimo začetno stanje spremenljivk </a:t>
            </a:r>
          </a:p>
          <a:p>
            <a:pPr lvl="1" eaLnBrk="1" hangingPunct="1"/>
            <a:r>
              <a:rPr lang="sl-SI" sz="2400" dirty="0"/>
              <a:t>in morda opravimo še kaj – o tem kasneje</a:t>
            </a:r>
          </a:p>
          <a:p>
            <a:pPr eaLnBrk="1" hangingPunct="1"/>
            <a:r>
              <a:rPr lang="sl-SI" sz="2800" dirty="0"/>
              <a:t>Tej funkciji (metodi) rečemo </a:t>
            </a:r>
            <a:r>
              <a:rPr lang="sl-SI" sz="2800" dirty="0" err="1" smtClean="0"/>
              <a:t>inicializator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sl-SI" sz="1800" dirty="0" smtClean="0"/>
              <a:t>(včasih tudi konstruktor, kar pa je malček narobe, ker ta metoda NE ustvari objekta, le izvede se vedno, ko objekt ustvarimo /načeloma pa bi jo lahko ponovno izvedli tudi kasneje/)</a:t>
            </a:r>
            <a:endParaRPr lang="sl-SI" sz="1800" dirty="0"/>
          </a:p>
          <a:p>
            <a:pPr eaLnBrk="1" hangingPunct="1"/>
            <a:r>
              <a:rPr lang="sl-SI" sz="2800" dirty="0"/>
              <a:t>Izvede </a:t>
            </a:r>
            <a:r>
              <a:rPr lang="sl-SI" sz="2800" dirty="0" smtClean="0"/>
              <a:t>se, </a:t>
            </a:r>
            <a:r>
              <a:rPr lang="sl-SI" sz="2800" dirty="0"/>
              <a:t>ko ustvarimo primerek razreda</a:t>
            </a:r>
          </a:p>
          <a:p>
            <a:pPr lvl="1" eaLnBrk="1" hangingPunct="1"/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ImeKnj.ImeRazreda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eaLnBrk="1" hangingPunct="1"/>
            <a:endParaRPr lang="en-GB" sz="32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uiExpand="1" build="p" bldLvl="5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539750" y="6619875"/>
            <a:ext cx="1981200" cy="47625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 sz="1200" smtClean="0">
              <a:solidFill>
                <a:schemeClr val="tx1"/>
              </a:solidFill>
            </a:endParaRPr>
          </a:p>
        </p:txBody>
      </p:sp>
      <p:sp>
        <p:nvSpPr>
          <p:cNvPr id="68610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516688" y="6619875"/>
            <a:ext cx="1981200" cy="476250"/>
          </a:xfrm>
          <a:noFill/>
          <a:ln cap="rnd"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D8FADEAB-C6E3-498D-9A79-EA52E5758CE3}" type="slidenum">
              <a:rPr lang="sl-SI" sz="1200" smtClean="0">
                <a:solidFill>
                  <a:schemeClr val="tx1"/>
                </a:solidFill>
              </a:rPr>
              <a:pPr algn="r"/>
              <a:t>17</a:t>
            </a:fld>
            <a:endParaRPr lang="sl-SI" sz="1200" smtClean="0">
              <a:solidFill>
                <a:schemeClr val="tx1"/>
              </a:solidFill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/>
              <a:t>Razred </a:t>
            </a:r>
            <a:r>
              <a:rPr lang="sl-SI" dirty="0" smtClean="0"/>
              <a:t>Pes</a:t>
            </a:r>
            <a:endParaRPr lang="en-GB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sl-SI" dirty="0" err="1">
                <a:latin typeface="Courier New" pitchFamily="49" charset="0"/>
              </a:rPr>
              <a:t>class</a:t>
            </a:r>
            <a:r>
              <a:rPr lang="sl-SI" dirty="0">
                <a:latin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</a:rPr>
              <a:t>Pes:</a:t>
            </a:r>
            <a:endParaRPr lang="sl-SI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sl-SI" dirty="0">
                <a:latin typeface="Courier New" pitchFamily="49" charset="0"/>
              </a:rPr>
              <a:t>    </a:t>
            </a:r>
            <a:r>
              <a:rPr lang="sl-SI" dirty="0" err="1">
                <a:latin typeface="Courier New" pitchFamily="49" charset="0"/>
              </a:rPr>
              <a:t>def</a:t>
            </a:r>
            <a:r>
              <a:rPr lang="sl-SI" dirty="0">
                <a:latin typeface="Courier New" pitchFamily="49" charset="0"/>
              </a:rPr>
              <a:t> __</a:t>
            </a:r>
            <a:r>
              <a:rPr lang="sl-SI" dirty="0" err="1">
                <a:latin typeface="Courier New" pitchFamily="49" charset="0"/>
              </a:rPr>
              <a:t>init</a:t>
            </a:r>
            <a:r>
              <a:rPr lang="sl-SI" dirty="0">
                <a:latin typeface="Courier New" pitchFamily="49" charset="0"/>
              </a:rPr>
              <a:t>__(</a:t>
            </a:r>
            <a:r>
              <a:rPr lang="sl-SI" dirty="0" err="1">
                <a:latin typeface="Courier New" pitchFamily="49" charset="0"/>
              </a:rPr>
              <a:t>self</a:t>
            </a:r>
            <a:r>
              <a:rPr lang="sl-SI" dirty="0">
                <a:latin typeface="Courier New" pitchFamily="49" charset="0"/>
              </a:rPr>
              <a:t>) :</a:t>
            </a:r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sl-SI" dirty="0">
                <a:latin typeface="Courier New" pitchFamily="49" charset="0"/>
              </a:rPr>
              <a:t>        </a:t>
            </a:r>
            <a:r>
              <a:rPr lang="sl-SI" dirty="0" err="1">
                <a:latin typeface="Courier New" pitchFamily="49" charset="0"/>
              </a:rPr>
              <a:t>self</a:t>
            </a:r>
            <a:r>
              <a:rPr lang="sl-SI" dirty="0" smtClean="0">
                <a:latin typeface="Courier New" pitchFamily="49" charset="0"/>
              </a:rPr>
              <a:t>._serijska </a:t>
            </a:r>
            <a:r>
              <a:rPr lang="sl-SI" dirty="0">
                <a:latin typeface="Courier New" pitchFamily="49" charset="0"/>
              </a:rPr>
              <a:t>= 'Je še ni'</a:t>
            </a:r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sl-SI" dirty="0">
                <a:latin typeface="Courier New" pitchFamily="49" charset="0"/>
              </a:rPr>
              <a:t>        </a:t>
            </a:r>
            <a:r>
              <a:rPr lang="sl-SI" dirty="0" err="1">
                <a:latin typeface="Courier New" pitchFamily="49" charset="0"/>
              </a:rPr>
              <a:t>self</a:t>
            </a:r>
            <a:r>
              <a:rPr lang="sl-SI" dirty="0" smtClean="0">
                <a:latin typeface="Courier New" pitchFamily="49" charset="0"/>
              </a:rPr>
              <a:t>._spol </a:t>
            </a:r>
            <a:r>
              <a:rPr lang="sl-SI" dirty="0">
                <a:latin typeface="Courier New" pitchFamily="49" charset="0"/>
              </a:rPr>
              <a:t>= </a:t>
            </a:r>
            <a:r>
              <a:rPr lang="sl-SI" dirty="0" err="1">
                <a:latin typeface="Courier New" pitchFamily="49" charset="0"/>
              </a:rPr>
              <a:t>True</a:t>
            </a:r>
            <a:endParaRPr lang="sl-SI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sl-SI" dirty="0">
                <a:latin typeface="Courier New" pitchFamily="49" charset="0"/>
              </a:rPr>
              <a:t>        </a:t>
            </a:r>
            <a:r>
              <a:rPr lang="sl-SI" dirty="0" err="1" smtClean="0">
                <a:latin typeface="Courier New" pitchFamily="49" charset="0"/>
              </a:rPr>
              <a:t>self</a:t>
            </a:r>
            <a:r>
              <a:rPr lang="sl-SI" dirty="0" smtClean="0">
                <a:latin typeface="Courier New" pitchFamily="49" charset="0"/>
              </a:rPr>
              <a:t>._tehta </a:t>
            </a:r>
            <a:r>
              <a:rPr lang="sl-SI" dirty="0">
                <a:latin typeface="Courier New" pitchFamily="49" charset="0"/>
              </a:rPr>
              <a:t>= </a:t>
            </a:r>
            <a:r>
              <a:rPr lang="sl-SI" dirty="0" smtClean="0">
                <a:latin typeface="Courier New" pitchFamily="49" charset="0"/>
              </a:rPr>
              <a:t>1</a:t>
            </a:r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sl-SI" dirty="0">
                <a:latin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</a:rPr>
              <a:t>       </a:t>
            </a:r>
            <a:r>
              <a:rPr lang="sl-SI" dirty="0" err="1" smtClean="0">
                <a:latin typeface="Courier New" pitchFamily="49" charset="0"/>
              </a:rPr>
              <a:t>self</a:t>
            </a:r>
            <a:r>
              <a:rPr lang="sl-SI" dirty="0" smtClean="0">
                <a:latin typeface="Courier New" pitchFamily="49" charset="0"/>
              </a:rPr>
              <a:t>._pasma = 'mešanec'</a:t>
            </a:r>
            <a:endParaRPr lang="sl-SI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l-SI" sz="3000" dirty="0" smtClean="0"/>
              <a:t>Psa </a:t>
            </a:r>
            <a:r>
              <a:rPr lang="sl-SI" sz="3000" dirty="0"/>
              <a:t>“ustvarimo” z </a:t>
            </a:r>
            <a:r>
              <a:rPr lang="sl-SI" sz="3000" dirty="0" err="1" smtClean="0">
                <a:latin typeface="Courier New" pitchFamily="49" charset="0"/>
              </a:rPr>
              <a:t>ImeKnj.Pes</a:t>
            </a:r>
            <a:r>
              <a:rPr lang="sl-SI" sz="3000" dirty="0" smtClean="0">
                <a:latin typeface="Courier New" pitchFamily="49" charset="0"/>
              </a:rPr>
              <a:t>()</a:t>
            </a:r>
            <a:endParaRPr lang="sl-SI" sz="3000" dirty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sl-SI" sz="2800" dirty="0"/>
              <a:t>Ustvaril se je konkreten zajec po navodilih iz </a:t>
            </a:r>
            <a:r>
              <a:rPr lang="sl-SI" sz="2800" dirty="0" smtClean="0"/>
              <a:t>razreda </a:t>
            </a:r>
            <a:r>
              <a:rPr lang="sl-SI" sz="2800" dirty="0" smtClean="0">
                <a:latin typeface="Courier New" pitchFamily="49" charset="0"/>
              </a:rPr>
              <a:t>Pes</a:t>
            </a:r>
            <a:r>
              <a:rPr lang="sl-SI" sz="2800" dirty="0" smtClean="0"/>
              <a:t> </a:t>
            </a:r>
            <a:r>
              <a:rPr lang="sl-SI" sz="2800" dirty="0"/>
              <a:t>(ta </a:t>
            </a:r>
            <a:r>
              <a:rPr lang="sl-SI" sz="2800" dirty="0" smtClean="0"/>
              <a:t>pes </a:t>
            </a:r>
            <a:r>
              <a:rPr lang="sl-SI" sz="2800" dirty="0"/>
              <a:t>ima torej </a:t>
            </a:r>
            <a:r>
              <a:rPr lang="sl-SI" sz="2800" dirty="0" smtClean="0"/>
              <a:t>štiri </a:t>
            </a:r>
            <a:r>
              <a:rPr lang="sl-SI" sz="2800" dirty="0"/>
              <a:t>podatke z vrednostmi, kot je </a:t>
            </a:r>
            <a:r>
              <a:rPr lang="sl-SI" sz="2800" dirty="0" smtClean="0"/>
              <a:t>določeno v </a:t>
            </a:r>
            <a:r>
              <a:rPr lang="sl-SI" sz="2800" dirty="0" err="1" smtClean="0"/>
              <a:t>inicializatorju</a:t>
            </a:r>
            <a:r>
              <a:rPr lang="sl-SI" sz="2800" dirty="0" smtClean="0"/>
              <a:t>)</a:t>
            </a:r>
          </a:p>
          <a:p>
            <a:pPr lvl="2" eaLnBrk="1" hangingPunct="1">
              <a:lnSpc>
                <a:spcPct val="90000"/>
              </a:lnSpc>
            </a:pPr>
            <a:r>
              <a:rPr lang="sl-SI" sz="2500" dirty="0" smtClean="0"/>
              <a:t>"standardni pes"</a:t>
            </a:r>
            <a:endParaRPr lang="sl-SI" sz="2500" dirty="0"/>
          </a:p>
          <a:p>
            <a:pPr lvl="1" eaLnBrk="1" hangingPunct="1">
              <a:lnSpc>
                <a:spcPct val="90000"/>
              </a:lnSpc>
            </a:pPr>
            <a:r>
              <a:rPr lang="sl-SI" sz="2800" dirty="0"/>
              <a:t>Kaj je </a:t>
            </a:r>
            <a:r>
              <a:rPr lang="sl-SI" sz="2800" b="1" dirty="0" err="1"/>
              <a:t>self</a:t>
            </a:r>
            <a:r>
              <a:rPr lang="sl-SI" sz="2800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uiExpand="1" build="p" bldLvl="5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539750" y="6619875"/>
            <a:ext cx="1981200" cy="47625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 sz="1200" smtClean="0">
              <a:solidFill>
                <a:schemeClr val="tx1"/>
              </a:solidFill>
            </a:endParaRPr>
          </a:p>
        </p:txBody>
      </p:sp>
      <p:sp>
        <p:nvSpPr>
          <p:cNvPr id="69634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516688" y="6619875"/>
            <a:ext cx="1981200" cy="476250"/>
          </a:xfrm>
          <a:noFill/>
          <a:ln cap="rnd"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42D7BD2D-D283-405B-BB88-1994E84B49F7}" type="slidenum">
              <a:rPr lang="sl-SI" sz="1200" smtClean="0">
                <a:solidFill>
                  <a:schemeClr val="tx1"/>
                </a:solidFill>
              </a:rPr>
              <a:pPr algn="r"/>
              <a:t>18</a:t>
            </a:fld>
            <a:endParaRPr lang="sl-SI" sz="1200" smtClean="0">
              <a:solidFill>
                <a:schemeClr val="tx1"/>
              </a:solidFill>
            </a:endParaRPr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/>
              <a:t>self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dirty="0" err="1">
                <a:latin typeface="Courier New" pitchFamily="49" charset="0"/>
              </a:rPr>
              <a:t>self</a:t>
            </a:r>
            <a:endParaRPr lang="sl-SI" dirty="0">
              <a:latin typeface="Courier New" pitchFamily="49" charset="0"/>
            </a:endParaRPr>
          </a:p>
          <a:p>
            <a:pPr eaLnBrk="1" hangingPunct="1"/>
            <a:r>
              <a:rPr lang="sl-SI" sz="3000" dirty="0"/>
              <a:t>Pomeni objekt, ki ga "obdelujemo"</a:t>
            </a:r>
          </a:p>
          <a:p>
            <a:pPr eaLnBrk="1" hangingPunct="1"/>
            <a:r>
              <a:rPr lang="sl-SI" sz="3000" dirty="0"/>
              <a:t>V </a:t>
            </a:r>
            <a:r>
              <a:rPr lang="sl-SI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sl-SI" sz="3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sl-SI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 </a:t>
            </a:r>
            <a:r>
              <a:rPr lang="sl-SI" sz="3000" dirty="0" smtClean="0"/>
              <a:t>– </a:t>
            </a:r>
            <a:r>
              <a:rPr lang="sl-SI" sz="3000" dirty="0"/>
              <a:t>objekt, ki ga ustvarjamo</a:t>
            </a:r>
          </a:p>
          <a:p>
            <a:pPr eaLnBrk="1" hangingPunct="1"/>
            <a:r>
              <a:rPr lang="sl-SI" dirty="0" err="1">
                <a:latin typeface="Courier New" pitchFamily="49" charset="0"/>
              </a:rPr>
              <a:t>self</a:t>
            </a:r>
            <a:r>
              <a:rPr lang="sl-SI" dirty="0" smtClean="0">
                <a:latin typeface="Courier New" pitchFamily="49" charset="0"/>
              </a:rPr>
              <a:t>._spol</a:t>
            </a:r>
            <a:r>
              <a:rPr lang="sl-SI" sz="3000" dirty="0" smtClean="0"/>
              <a:t> </a:t>
            </a:r>
            <a:endParaRPr lang="sl-SI" sz="3000" dirty="0"/>
          </a:p>
          <a:p>
            <a:pPr lvl="1" eaLnBrk="1" hangingPunct="1"/>
            <a:r>
              <a:rPr lang="sl-SI" sz="2800" dirty="0"/>
              <a:t>Lastnost/komponenta </a:t>
            </a:r>
            <a:r>
              <a:rPr lang="sl-SI" sz="2800" dirty="0" smtClean="0"/>
              <a:t>_</a:t>
            </a:r>
            <a:r>
              <a:rPr lang="sl-SI" sz="2800" dirty="0" smtClean="0">
                <a:latin typeface="Courier New" pitchFamily="49" charset="0"/>
              </a:rPr>
              <a:t>spol</a:t>
            </a:r>
            <a:r>
              <a:rPr lang="sl-SI" sz="2800" dirty="0" smtClean="0"/>
              <a:t> </a:t>
            </a:r>
            <a:r>
              <a:rPr lang="sl-SI" sz="2800" dirty="0"/>
              <a:t>objekta, ki se ustvarja </a:t>
            </a:r>
          </a:p>
          <a:p>
            <a:pPr eaLnBrk="1" hangingPunct="1"/>
            <a:endParaRPr lang="sl-SI" dirty="0">
              <a:latin typeface="Courier New" pitchFamily="49" charset="0"/>
            </a:endParaRPr>
          </a:p>
          <a:p>
            <a:pPr eaLnBrk="1" hangingPunct="1"/>
            <a:r>
              <a:rPr lang="sl-SI" sz="3000" dirty="0">
                <a:latin typeface="Courier New" pitchFamily="49" charset="0"/>
                <a:cs typeface="Courier New" pitchFamily="49" charset="0"/>
              </a:rPr>
              <a:t>rjavko = </a:t>
            </a:r>
            <a:r>
              <a:rPr lang="sl-SI" sz="3000" dirty="0" smtClean="0">
                <a:latin typeface="Courier New" pitchFamily="49" charset="0"/>
                <a:cs typeface="Courier New" pitchFamily="49" charset="0"/>
              </a:rPr>
              <a:t>Pes()</a:t>
            </a:r>
            <a:endParaRPr lang="sl-SI" sz="3000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sl-SI" sz="3000" dirty="0">
                <a:latin typeface="Courier New" pitchFamily="49" charset="0"/>
                <a:cs typeface="Courier New" pitchFamily="49" charset="0"/>
              </a:rPr>
              <a:t>b</a:t>
            </a:r>
            <a:r>
              <a:rPr lang="sl-SI" sz="3000" dirty="0" smtClean="0">
                <a:latin typeface="Courier New" pitchFamily="49" charset="0"/>
                <a:cs typeface="Courier New" pitchFamily="49" charset="0"/>
              </a:rPr>
              <a:t>elko </a:t>
            </a:r>
            <a:r>
              <a:rPr lang="sl-SI" sz="30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sl-SI" sz="3000" dirty="0" smtClean="0">
                <a:latin typeface="Courier New" pitchFamily="49" charset="0"/>
                <a:cs typeface="Courier New" pitchFamily="49" charset="0"/>
              </a:rPr>
              <a:t>Pes()</a:t>
            </a:r>
            <a:endParaRPr lang="sl-SI" sz="3000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sl-SI" sz="3000" dirty="0"/>
              <a:t>Pri prvem klicu se je v </a:t>
            </a:r>
            <a:r>
              <a:rPr lang="sl-SI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sl-SI" sz="3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sl-SI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 </a:t>
            </a:r>
            <a:r>
              <a:rPr lang="sl-SI" sz="3000" dirty="0" err="1" smtClean="0">
                <a:latin typeface="Courier New" pitchFamily="49" charset="0"/>
                <a:cs typeface="Courier New" pitchFamily="49" charset="0"/>
              </a:rPr>
              <a:t>self</a:t>
            </a:r>
            <a:r>
              <a:rPr lang="sl-SI" sz="3000" dirty="0" smtClean="0"/>
              <a:t> </a:t>
            </a:r>
            <a:r>
              <a:rPr lang="sl-SI" sz="3000" dirty="0"/>
              <a:t>nanašal na </a:t>
            </a:r>
            <a:r>
              <a:rPr lang="sl-SI" sz="3000" dirty="0">
                <a:latin typeface="Courier New" pitchFamily="49" charset="0"/>
                <a:cs typeface="Courier New" pitchFamily="49" charset="0"/>
              </a:rPr>
              <a:t>rjavko</a:t>
            </a:r>
            <a:r>
              <a:rPr lang="sl-SI" sz="3000" dirty="0"/>
              <a:t>, pri drugem na </a:t>
            </a:r>
            <a:r>
              <a:rPr lang="sl-SI" sz="3000" dirty="0">
                <a:latin typeface="Courier New" pitchFamily="49" charset="0"/>
                <a:cs typeface="Courier New" pitchFamily="49" charset="0"/>
              </a:rPr>
              <a:t>belko</a:t>
            </a:r>
            <a:r>
              <a:rPr lang="sl-SI" sz="3000" dirty="0"/>
              <a:t>. </a:t>
            </a:r>
            <a:br>
              <a:rPr lang="sl-SI" sz="3000" dirty="0"/>
            </a:br>
            <a:endParaRPr lang="sl-SI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uiExpand="1" build="p" bldLvl="5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539750" y="6619875"/>
            <a:ext cx="1981200" cy="47625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 sz="1200" smtClean="0">
              <a:solidFill>
                <a:schemeClr val="tx1"/>
              </a:solidFill>
            </a:endParaRPr>
          </a:p>
        </p:txBody>
      </p:sp>
      <p:sp>
        <p:nvSpPr>
          <p:cNvPr id="70658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516688" y="6619875"/>
            <a:ext cx="1981200" cy="476250"/>
          </a:xfrm>
          <a:noFill/>
          <a:ln cap="rnd"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4FCB9FF5-D1B1-48CF-9918-1C15A39713F2}" type="slidenum">
              <a:rPr lang="sl-SI" sz="1200" smtClean="0">
                <a:solidFill>
                  <a:schemeClr val="tx1"/>
                </a:solidFill>
              </a:rPr>
              <a:pPr algn="r"/>
              <a:t>19</a:t>
            </a:fld>
            <a:endParaRPr lang="sl-SI" sz="1200" smtClean="0">
              <a:solidFill>
                <a:schemeClr val="tx1"/>
              </a:solidFill>
            </a:endParaRPr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/>
              <a:t>self v ostalih metodah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2200" dirty="0"/>
              <a:t>Kasneje – pisali bomo metode, ki se bodo uporabljale nad </a:t>
            </a:r>
            <a:r>
              <a:rPr lang="sl-SI" sz="2200" dirty="0" smtClean="0"/>
              <a:t>objekti </a:t>
            </a:r>
            <a:endParaRPr lang="sl-SI" sz="2200" dirty="0"/>
          </a:p>
          <a:p>
            <a:pPr eaLnBrk="1" hangingPunct="1"/>
            <a:r>
              <a:rPr lang="sl-SI" sz="2200" dirty="0"/>
              <a:t>Kako se v metodah razreda sklicati na ta </a:t>
            </a:r>
            <a:r>
              <a:rPr lang="sl-SI" sz="2200" dirty="0" smtClean="0"/>
              <a:t>objekt </a:t>
            </a:r>
            <a:r>
              <a:rPr lang="sl-SI" sz="2200" dirty="0"/>
              <a:t>(objekt, nad katerim je izvajana metoda)?</a:t>
            </a:r>
          </a:p>
          <a:p>
            <a:pPr eaLnBrk="1" hangingPunct="1"/>
            <a:r>
              <a:rPr lang="sl-SI" dirty="0"/>
              <a:t>Razred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MojRazred</a:t>
            </a:r>
            <a:r>
              <a:rPr lang="sl-SI" dirty="0"/>
              <a:t> in v njem komponenta </a:t>
            </a:r>
            <a:r>
              <a:rPr lang="sl-SI" dirty="0" smtClean="0"/>
              <a:t>_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starost</a:t>
            </a:r>
            <a:r>
              <a:rPr lang="sl-SI" dirty="0"/>
              <a:t>. Napišimo metodo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m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etodaNeka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sl-SI" dirty="0"/>
              <a:t>, ki izpiše starost objekta, nad katerim izvajamo metodo.</a:t>
            </a:r>
          </a:p>
          <a:p>
            <a:pPr eaLnBrk="1" hangingPunct="1"/>
            <a:r>
              <a:rPr lang="sl-SI" sz="2400" dirty="0"/>
              <a:t>Klici bodo npr.: </a:t>
            </a:r>
            <a:endParaRPr lang="sl-SI" sz="2400" dirty="0" smtClean="0"/>
          </a:p>
          <a:p>
            <a:pPr lvl="1" eaLnBrk="1" hangingPunct="1"/>
            <a:r>
              <a:rPr lang="sl-SI" sz="2100" dirty="0" err="1" smtClean="0">
                <a:latin typeface="Courier New" pitchFamily="49" charset="0"/>
              </a:rPr>
              <a:t>objA.metodaNeka</a:t>
            </a:r>
            <a:r>
              <a:rPr lang="sl-SI" sz="2100" dirty="0">
                <a:latin typeface="Courier New" pitchFamily="49" charset="0"/>
              </a:rPr>
              <a:t>(), </a:t>
            </a:r>
            <a:r>
              <a:rPr lang="sl-SI" sz="2100" dirty="0" err="1" smtClean="0">
                <a:latin typeface="Courier New" pitchFamily="49" charset="0"/>
              </a:rPr>
              <a:t>objC.metodaNeka</a:t>
            </a:r>
            <a:r>
              <a:rPr lang="sl-SI" sz="2100" dirty="0">
                <a:latin typeface="Courier New" pitchFamily="49" charset="0"/>
              </a:rPr>
              <a:t>()</a:t>
            </a:r>
          </a:p>
          <a:p>
            <a:pPr eaLnBrk="1" hangingPunct="1"/>
            <a:r>
              <a:rPr lang="sl-SI" sz="2400" dirty="0"/>
              <a:t>Kako v postopku za </a:t>
            </a:r>
            <a:r>
              <a:rPr lang="sl-SI" sz="2400" dirty="0" err="1">
                <a:latin typeface="Courier New" pitchFamily="49" charset="0"/>
              </a:rPr>
              <a:t>m</a:t>
            </a:r>
            <a:r>
              <a:rPr lang="sl-SI" sz="2400" dirty="0" err="1" smtClean="0">
                <a:latin typeface="Courier New" pitchFamily="49" charset="0"/>
              </a:rPr>
              <a:t>etodaNeka</a:t>
            </a:r>
            <a:r>
              <a:rPr lang="sl-SI" sz="2400" dirty="0" smtClean="0"/>
              <a:t> </a:t>
            </a:r>
            <a:r>
              <a:rPr lang="sl-SI" sz="2400" dirty="0"/>
              <a:t>povedati, da gre </a:t>
            </a:r>
          </a:p>
          <a:p>
            <a:pPr lvl="1" eaLnBrk="1" hangingPunct="1"/>
            <a:r>
              <a:rPr lang="sl-SI" sz="2100" dirty="0"/>
              <a:t>p</a:t>
            </a:r>
            <a:r>
              <a:rPr lang="sl-SI" sz="2100" dirty="0" smtClean="0"/>
              <a:t>rvič </a:t>
            </a:r>
            <a:r>
              <a:rPr lang="sl-SI" sz="2100" dirty="0"/>
              <a:t>za objekt z imenom </a:t>
            </a:r>
            <a:r>
              <a:rPr lang="sl-SI" sz="2100" dirty="0" err="1">
                <a:latin typeface="Courier New" pitchFamily="49" charset="0"/>
              </a:rPr>
              <a:t>objA</a:t>
            </a:r>
            <a:endParaRPr lang="sl-SI" sz="2100" dirty="0">
              <a:latin typeface="Courier New" pitchFamily="49" charset="0"/>
            </a:endParaRPr>
          </a:p>
          <a:p>
            <a:pPr lvl="1" eaLnBrk="1" hangingPunct="1"/>
            <a:r>
              <a:rPr lang="sl-SI" sz="2100" dirty="0"/>
              <a:t>drugič za objekt z imenom </a:t>
            </a:r>
            <a:r>
              <a:rPr lang="sl-SI" sz="2100" dirty="0" err="1">
                <a:latin typeface="Courier New" pitchFamily="49" charset="0"/>
              </a:rPr>
              <a:t>objC</a:t>
            </a:r>
            <a:endParaRPr lang="sl-SI" sz="2100" dirty="0">
              <a:latin typeface="Courier New" pitchFamily="49" charset="0"/>
            </a:endParaRPr>
          </a:p>
          <a:p>
            <a:pPr eaLnBrk="1" hangingPunct="1"/>
            <a:endParaRPr lang="sl-SI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uiExpand="1" build="p" bldLvl="5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smtClean="0"/>
              <a:t>Načrt, kako so videti objekti te vrste</a:t>
            </a:r>
          </a:p>
          <a:p>
            <a:endParaRPr lang="sl-SI" dirty="0" smtClean="0"/>
          </a:p>
          <a:p>
            <a:r>
              <a:rPr lang="sl-SI" dirty="0" smtClean="0"/>
              <a:t>Podatkovna polja (atributi)</a:t>
            </a:r>
          </a:p>
          <a:p>
            <a:pPr lvl="1"/>
            <a:r>
              <a:rPr lang="sl-SI" dirty="0" smtClean="0"/>
              <a:t>Praviloma poimenujemo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_ime</a:t>
            </a:r>
          </a:p>
          <a:p>
            <a:r>
              <a:rPr lang="sl-SI" dirty="0" smtClean="0"/>
              <a:t>Metode</a:t>
            </a:r>
          </a:p>
          <a:p>
            <a:pPr lvl="1"/>
            <a:r>
              <a:rPr lang="sl-SI" dirty="0" err="1" smtClean="0"/>
              <a:t>kolikoNakupov</a:t>
            </a:r>
            <a:r>
              <a:rPr lang="sl-SI" dirty="0" smtClean="0"/>
              <a:t>, izpisi …</a:t>
            </a:r>
          </a:p>
          <a:p>
            <a:r>
              <a:rPr lang="sl-SI" dirty="0" smtClean="0"/>
              <a:t>Posebne metode (__ime__) : </a:t>
            </a:r>
            <a:r>
              <a:rPr lang="sl-SI" dirty="0" smtClean="0">
                <a:hlinkClick r:id="rId2"/>
              </a:rPr>
              <a:t>"</a:t>
            </a:r>
            <a:r>
              <a:rPr lang="sl-SI" dirty="0" err="1" smtClean="0">
                <a:hlinkClick r:id="rId2"/>
              </a:rPr>
              <a:t>Magic</a:t>
            </a:r>
            <a:r>
              <a:rPr lang="sl-SI" dirty="0" smtClean="0">
                <a:hlinkClick r:id="rId2"/>
              </a:rPr>
              <a:t> </a:t>
            </a:r>
            <a:r>
              <a:rPr lang="sl-SI" dirty="0" err="1" smtClean="0">
                <a:hlinkClick r:id="rId2"/>
              </a:rPr>
              <a:t>methods</a:t>
            </a:r>
            <a:r>
              <a:rPr lang="sl-SI" dirty="0" smtClean="0">
                <a:hlinkClick r:id="rId2"/>
              </a:rPr>
              <a:t>"</a:t>
            </a:r>
            <a:endParaRPr lang="sl-SI" dirty="0" smtClean="0"/>
          </a:p>
          <a:p>
            <a:pPr lvl="1"/>
            <a:r>
              <a:rPr lang="sl-SI" dirty="0" smtClean="0"/>
              <a:t>Jih načeloma ne kličemo z njihovim imenom</a:t>
            </a:r>
          </a:p>
          <a:p>
            <a:pPr lvl="1"/>
            <a:r>
              <a:rPr lang="sl-SI" dirty="0" smtClean="0"/>
              <a:t>Lahko jih napišemo, ali pa ne …</a:t>
            </a:r>
          </a:p>
          <a:p>
            <a:pPr lvl="2"/>
            <a:r>
              <a:rPr lang="sl-SI" dirty="0" smtClean="0"/>
              <a:t>__</a:t>
            </a:r>
            <a:r>
              <a:rPr lang="sl-SI" dirty="0" err="1" smtClean="0"/>
              <a:t>init</a:t>
            </a:r>
            <a:r>
              <a:rPr lang="sl-SI" dirty="0" smtClean="0"/>
              <a:t>__ : se izvede, ko ustvarimo objekt</a:t>
            </a:r>
          </a:p>
          <a:p>
            <a:pPr lvl="2"/>
            <a:r>
              <a:rPr lang="sl-SI" dirty="0" smtClean="0"/>
              <a:t>__</a:t>
            </a:r>
            <a:r>
              <a:rPr lang="sl-SI" dirty="0" err="1" smtClean="0"/>
              <a:t>repr</a:t>
            </a:r>
            <a:r>
              <a:rPr lang="sl-SI" dirty="0" smtClean="0"/>
              <a:t>__ : predstavitev objekta kot niz z vsemi ustreznimi podatki</a:t>
            </a:r>
          </a:p>
          <a:p>
            <a:pPr lvl="2"/>
            <a:r>
              <a:rPr lang="sl-SI" dirty="0" smtClean="0"/>
              <a:t>__str__: predstavitev objekta za "lep" izpis</a:t>
            </a:r>
          </a:p>
          <a:p>
            <a:pPr lvl="2"/>
            <a:r>
              <a:rPr lang="sl-SI" dirty="0" smtClean="0"/>
              <a:t>__</a:t>
            </a:r>
            <a:r>
              <a:rPr lang="sl-SI" dirty="0" err="1" smtClean="0"/>
              <a:t>add</a:t>
            </a:r>
            <a:r>
              <a:rPr lang="sl-SI" dirty="0" smtClean="0"/>
              <a:t>__: kako objekte seštevamo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77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/>
              <a:t>self v ostalih metodah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type="body" idx="1"/>
          </p:nvPr>
        </p:nvSpPr>
        <p:spPr>
          <a:xfrm>
            <a:off x="179512" y="1219200"/>
            <a:ext cx="8507288" cy="4910138"/>
          </a:xfrm>
        </p:spPr>
        <p:txBody>
          <a:bodyPr/>
          <a:lstStyle/>
          <a:p>
            <a:pPr eaLnBrk="1" hangingPunct="1"/>
            <a:r>
              <a:rPr lang="en-US" dirty="0"/>
              <a:t> </a:t>
            </a:r>
            <a:r>
              <a:rPr lang="sl-SI" dirty="0"/>
              <a:t>Kako  povedati, da naj se ob klicu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objA.metodaNeka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sl-SI" dirty="0"/>
              <a:t>uporabi starost objekta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objA</a:t>
            </a:r>
            <a:r>
              <a:rPr lang="sl-SI" dirty="0"/>
              <a:t>, ob klicu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objC.metodaNeka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sl-SI" dirty="0"/>
              <a:t>pa starost objekta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objC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/>
              <a:t>?</a:t>
            </a:r>
          </a:p>
          <a:p>
            <a:pPr lvl="1" eaLnBrk="1" hangingPunct="1"/>
            <a:r>
              <a:rPr lang="sl-SI" dirty="0" err="1"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Starost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je: " +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str(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?????.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_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starost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sl-SI" dirty="0"/>
              <a:t>Ob prvem klicu je ????</a:t>
            </a:r>
            <a:r>
              <a:rPr lang="en-US" dirty="0"/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objA</a:t>
            </a:r>
            <a:r>
              <a:rPr lang="en-US" dirty="0"/>
              <a:t>, </a:t>
            </a:r>
            <a:r>
              <a:rPr lang="sl-SI" dirty="0"/>
              <a:t>ob drugem pa</a:t>
            </a:r>
            <a:r>
              <a:rPr lang="en-US" dirty="0"/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objC</a:t>
            </a:r>
            <a:r>
              <a:rPr lang="en-US" dirty="0"/>
              <a:t>. </a:t>
            </a:r>
            <a:r>
              <a:rPr lang="sl-SI" dirty="0"/>
              <a:t>To "zamenjavo" dosežemo z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self</a:t>
            </a:r>
            <a:r>
              <a:rPr lang="en-US" dirty="0"/>
              <a:t>. </a:t>
            </a:r>
            <a:r>
              <a:rPr lang="sl-SI" dirty="0"/>
              <a:t>V metodi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m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etodaNeka</a:t>
            </a:r>
            <a:r>
              <a:rPr lang="sl-SI" dirty="0" smtClean="0"/>
              <a:t> </a:t>
            </a:r>
            <a:r>
              <a:rPr lang="sl-SI" dirty="0"/>
              <a:t>kot prvi parameter napišemo </a:t>
            </a:r>
            <a:r>
              <a:rPr lang="sl-SI" dirty="0" err="1">
                <a:latin typeface="Courier New" pitchFamily="49" charset="0"/>
              </a:rPr>
              <a:t>self</a:t>
            </a:r>
            <a:r>
              <a:rPr lang="sl-SI" dirty="0"/>
              <a:t> in v telesu metode  </a:t>
            </a:r>
          </a:p>
          <a:p>
            <a:pPr lvl="1" eaLnBrk="1" hangingPunct="1"/>
            <a:r>
              <a:rPr lang="sl-SI" dirty="0" err="1">
                <a:latin typeface="Courier New" pitchFamily="49" charset="0"/>
                <a:cs typeface="Courier New" pitchFamily="49" charset="0"/>
              </a:rPr>
              <a:t>print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Starost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je: " + self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_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starost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sl-SI" dirty="0"/>
              <a:t>Ob prvem klicu</a:t>
            </a:r>
            <a:r>
              <a:rPr lang="en-US" dirty="0"/>
              <a:t> </a:t>
            </a:r>
            <a:r>
              <a:rPr lang="en-US" dirty="0">
                <a:latin typeface="Courier New" pitchFamily="49" charset="0"/>
              </a:rPr>
              <a:t>self</a:t>
            </a:r>
            <a:r>
              <a:rPr lang="en-US" dirty="0"/>
              <a:t> </a:t>
            </a:r>
            <a:r>
              <a:rPr lang="sl-SI" dirty="0"/>
              <a:t>pomeni</a:t>
            </a:r>
            <a:r>
              <a:rPr lang="en-US" dirty="0"/>
              <a:t> </a:t>
            </a:r>
            <a:r>
              <a:rPr lang="en-US" dirty="0" err="1">
                <a:latin typeface="Courier New" pitchFamily="49" charset="0"/>
              </a:rPr>
              <a:t>objA</a:t>
            </a:r>
            <a:r>
              <a:rPr lang="en-US" dirty="0"/>
              <a:t>, </a:t>
            </a:r>
            <a:r>
              <a:rPr lang="sl-SI" dirty="0"/>
              <a:t>ob drugem pa</a:t>
            </a:r>
            <a:r>
              <a:rPr lang="en-US" dirty="0"/>
              <a:t> </a:t>
            </a:r>
            <a:r>
              <a:rPr lang="en-US" dirty="0" err="1">
                <a:latin typeface="Courier New" pitchFamily="49" charset="0"/>
              </a:rPr>
              <a:t>objC</a:t>
            </a:r>
            <a:r>
              <a:rPr lang="en-US" dirty="0"/>
              <a:t>. </a:t>
            </a:r>
            <a:endParaRPr lang="sl-SI" dirty="0"/>
          </a:p>
        </p:txBody>
      </p:sp>
      <p:sp>
        <p:nvSpPr>
          <p:cNvPr id="71683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539750" y="6619875"/>
            <a:ext cx="1981200" cy="47625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 sz="1200" smtClean="0">
              <a:solidFill>
                <a:schemeClr val="tx1"/>
              </a:solidFill>
            </a:endParaRPr>
          </a:p>
        </p:txBody>
      </p:sp>
      <p:sp>
        <p:nvSpPr>
          <p:cNvPr id="71684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6516688" y="6619875"/>
            <a:ext cx="1981200" cy="476250"/>
          </a:xfrm>
          <a:noFill/>
          <a:ln cap="rnd"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9C44D9A4-67CE-4464-98D8-00C024BE9253}" type="slidenum">
              <a:rPr lang="sl-SI" sz="1200" smtClean="0">
                <a:solidFill>
                  <a:schemeClr val="tx1"/>
                </a:solidFill>
              </a:rPr>
              <a:pPr algn="r"/>
              <a:t>20</a:t>
            </a:fld>
            <a:endParaRPr lang="sl-SI" sz="12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uiExpand="1" build="p" bldLvl="5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Metode / funkcije</a:t>
            </a:r>
          </a:p>
        </p:txBody>
      </p:sp>
      <p:sp>
        <p:nvSpPr>
          <p:cNvPr id="11981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Metode so funkcije, ki so "pridružene" objektom</a:t>
            </a:r>
          </a:p>
          <a:p>
            <a:r>
              <a:rPr lang="sl-SI" dirty="0"/>
              <a:t>Klic:</a:t>
            </a:r>
          </a:p>
          <a:p>
            <a:pPr lvl="1"/>
            <a:r>
              <a:rPr lang="sl-SI" dirty="0" err="1">
                <a:latin typeface="Courier New" pitchFamily="49" charset="0"/>
                <a:cs typeface="Courier New" pitchFamily="49" charset="0"/>
              </a:rPr>
              <a:t>imeObjekta.imeMetode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(... parametri ...)</a:t>
            </a:r>
          </a:p>
          <a:p>
            <a:r>
              <a:rPr lang="sl-SI" dirty="0"/>
              <a:t>Klic funkcije</a:t>
            </a:r>
          </a:p>
          <a:p>
            <a:pPr lvl="1"/>
            <a:r>
              <a:rPr lang="sl-SI" dirty="0" err="1">
                <a:latin typeface="Courier New" pitchFamily="49" charset="0"/>
                <a:cs typeface="Courier New" pitchFamily="49" charset="0"/>
              </a:rPr>
              <a:t>imeFunkcije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(...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parametri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...)</a:t>
            </a:r>
          </a:p>
          <a:p>
            <a:r>
              <a:rPr lang="sl-SI" dirty="0"/>
              <a:t>Za klicanje metode potrebujemo objekt ustreznega tipa</a:t>
            </a:r>
          </a:p>
          <a:p>
            <a:r>
              <a:rPr lang="sl-SI" dirty="0"/>
              <a:t>Metode so definirane v razredih</a:t>
            </a:r>
          </a:p>
          <a:p>
            <a:r>
              <a:rPr lang="sl-SI" dirty="0"/>
              <a:t>Prvi parameter metod je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self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dirty="0"/>
              <a:t>Lahko bi napisali tudi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jaz</a:t>
            </a:r>
            <a:r>
              <a:rPr lang="sl-SI" dirty="0"/>
              <a:t> (ali kaj drugega)</a:t>
            </a:r>
          </a:p>
          <a:p>
            <a:pPr lvl="1"/>
            <a:r>
              <a:rPr lang="sl-SI" dirty="0"/>
              <a:t>A "dogovor" je, da tega ne počnemo</a:t>
            </a:r>
          </a:p>
          <a:p>
            <a:pPr lvl="2"/>
            <a:r>
              <a:rPr lang="sl-SI" dirty="0"/>
              <a:t>Zmedeni drugi uporabniki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539750" y="6619875"/>
            <a:ext cx="1981200" cy="47625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 sz="1200" smtClean="0">
              <a:solidFill>
                <a:schemeClr val="tx1"/>
              </a:solidFill>
            </a:endParaRPr>
          </a:p>
        </p:txBody>
      </p:sp>
      <p:sp>
        <p:nvSpPr>
          <p:cNvPr id="73730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516688" y="6619875"/>
            <a:ext cx="1981200" cy="476250"/>
          </a:xfrm>
          <a:noFill/>
          <a:ln cap="rnd"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C8E313C6-6740-46AB-BC78-F910C22D5CB9}" type="slidenum">
              <a:rPr lang="sl-SI" sz="1200" smtClean="0">
                <a:solidFill>
                  <a:schemeClr val="tx1"/>
                </a:solidFill>
              </a:rPr>
              <a:pPr algn="r"/>
              <a:t>22</a:t>
            </a:fld>
            <a:endParaRPr lang="sl-SI" sz="1200" smtClean="0">
              <a:solidFill>
                <a:schemeClr val="tx1"/>
              </a:solidFill>
            </a:endParaRPr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/>
              <a:t>Več </a:t>
            </a:r>
            <a:r>
              <a:rPr lang="sl-SI" dirty="0" err="1" smtClean="0"/>
              <a:t>inicializatorjev</a:t>
            </a:r>
            <a:r>
              <a:rPr lang="sl-SI" dirty="0" smtClean="0"/>
              <a:t> (konstruktorjev)</a:t>
            </a:r>
            <a:endParaRPr lang="sl-SI" dirty="0"/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dirty="0"/>
              <a:t>Uporabniki bi poleg </a:t>
            </a:r>
            <a:r>
              <a:rPr lang="sl-SI" dirty="0" smtClean="0"/>
              <a:t>"privzetega psa", </a:t>
            </a:r>
            <a:r>
              <a:rPr lang="sl-SI" dirty="0"/>
              <a:t>radi še možnost, da bi takoj, ko </a:t>
            </a:r>
            <a:r>
              <a:rPr lang="sl-SI" dirty="0" smtClean="0"/>
              <a:t>psa "naredijo", </a:t>
            </a:r>
            <a:r>
              <a:rPr lang="sl-SI" dirty="0"/>
              <a:t>temu določili še serijsko številko. Radi bi torej </a:t>
            </a:r>
            <a:r>
              <a:rPr lang="sl-SI" dirty="0" smtClean="0"/>
              <a:t>psa naredili z</a:t>
            </a:r>
            <a:endParaRPr lang="sl-SI" dirty="0"/>
          </a:p>
          <a:p>
            <a:pPr lvl="1" eaLnBrk="1" hangingPunct="1">
              <a:lnSpc>
                <a:spcPct val="90000"/>
              </a:lnSpc>
            </a:pPr>
            <a:r>
              <a:rPr lang="sl-SI" sz="2100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sl-SI" sz="2100" dirty="0" smtClean="0">
                <a:latin typeface="Courier New" pitchFamily="49" charset="0"/>
                <a:cs typeface="Courier New" pitchFamily="49" charset="0"/>
              </a:rPr>
              <a:t>es(</a:t>
            </a:r>
            <a:r>
              <a:rPr lang="sl-SI" sz="2100" dirty="0" err="1" smtClean="0">
                <a:latin typeface="Courier New" pitchFamily="49" charset="0"/>
                <a:cs typeface="Courier New" pitchFamily="49" charset="0"/>
              </a:rPr>
              <a:t>serijskaSt</a:t>
            </a:r>
            <a:r>
              <a:rPr lang="sl-SI" sz="21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sl-SI" dirty="0">
                <a:cs typeface="Courier New" pitchFamily="49" charset="0"/>
              </a:rPr>
              <a:t>Včasih pa so </a:t>
            </a:r>
            <a:r>
              <a:rPr lang="sl-SI" dirty="0" smtClean="0">
                <a:cs typeface="Courier New" pitchFamily="49" charset="0"/>
              </a:rPr>
              <a:t>psi </a:t>
            </a:r>
            <a:r>
              <a:rPr lang="sl-SI" dirty="0">
                <a:cs typeface="Courier New" pitchFamily="49" charset="0"/>
              </a:rPr>
              <a:t>"</a:t>
            </a:r>
            <a:r>
              <a:rPr lang="sl-SI" dirty="0" smtClean="0">
                <a:cs typeface="Courier New" pitchFamily="49" charset="0"/>
              </a:rPr>
              <a:t>nestandardni“</a:t>
            </a:r>
            <a:endParaRPr lang="sl-SI" dirty="0">
              <a:cs typeface="Courier New" pitchFamily="49" charset="0"/>
            </a:endParaRPr>
          </a:p>
          <a:p>
            <a:pPr marL="866775" lvl="2" indent="-469900" eaLnBrk="1" hangingPunct="1">
              <a:lnSpc>
                <a:spcPct val="90000"/>
              </a:lnSpc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es(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serijskaSt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spol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teza, pasma)</a:t>
            </a:r>
            <a:endParaRPr lang="sl-SI" sz="18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l-SI" dirty="0"/>
              <a:t>Potrebujemo več načinov nastavljanja začetnega stanja objekta</a:t>
            </a:r>
          </a:p>
          <a:p>
            <a:pPr eaLnBrk="1" hangingPunct="1">
              <a:lnSpc>
                <a:spcPct val="90000"/>
              </a:lnSpc>
            </a:pPr>
            <a:r>
              <a:rPr lang="sl-SI" dirty="0"/>
              <a:t>Več </a:t>
            </a:r>
            <a:r>
              <a:rPr lang="sl-SI" dirty="0" smtClean="0"/>
              <a:t>metod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__: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sl-SI" dirty="0"/>
              <a:t>Več metod z enakim imenom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/>
              <a:t>Je to možno?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539750" y="6619875"/>
            <a:ext cx="1981200" cy="47625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 sz="1200" smtClean="0">
              <a:solidFill>
                <a:schemeClr val="tx1"/>
              </a:solidFill>
            </a:endParaRPr>
          </a:p>
        </p:txBody>
      </p:sp>
      <p:sp>
        <p:nvSpPr>
          <p:cNvPr id="7680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516688" y="6619875"/>
            <a:ext cx="1981200" cy="476250"/>
          </a:xfrm>
          <a:noFill/>
          <a:ln cap="rnd"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75E7466D-4172-4D62-9693-F7DBFF46FD73}" type="slidenum">
              <a:rPr lang="sl-SI" sz="1200" smtClean="0">
                <a:solidFill>
                  <a:schemeClr val="tx1"/>
                </a:solidFill>
              </a:rPr>
              <a:pPr algn="r"/>
              <a:t>23</a:t>
            </a:fld>
            <a:endParaRPr lang="sl-SI" sz="1200" smtClean="0">
              <a:solidFill>
                <a:schemeClr val="tx1"/>
              </a:solidFill>
            </a:endParaRP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Metoda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 </a:t>
            </a:r>
            <a:r>
              <a:rPr lang="sl-SI" dirty="0" smtClean="0"/>
              <a:t>razreda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Pes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sl-SI" sz="3200" dirty="0" err="1">
                <a:latin typeface="Courier New" pitchFamily="49" charset="0"/>
              </a:rPr>
              <a:t>class</a:t>
            </a:r>
            <a:r>
              <a:rPr lang="sl-SI" sz="3200" dirty="0">
                <a:latin typeface="Courier New" pitchFamily="49" charset="0"/>
              </a:rPr>
              <a:t> </a:t>
            </a:r>
            <a:r>
              <a:rPr lang="sl-SI" sz="3200" dirty="0" smtClean="0">
                <a:latin typeface="Courier New" pitchFamily="49" charset="0"/>
              </a:rPr>
              <a:t>Pes:</a:t>
            </a:r>
            <a:endParaRPr lang="sl-SI" sz="3200" dirty="0">
              <a:latin typeface="Courier New" pitchFamily="49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sl-SI" sz="3200" dirty="0">
                <a:latin typeface="Courier New" pitchFamily="49" charset="0"/>
              </a:rPr>
              <a:t>    </a:t>
            </a:r>
            <a:r>
              <a:rPr lang="sl-SI" sz="3200" dirty="0" err="1">
                <a:latin typeface="Courier New" pitchFamily="49" charset="0"/>
              </a:rPr>
              <a:t>def</a:t>
            </a:r>
            <a:r>
              <a:rPr lang="sl-SI" sz="3200" dirty="0">
                <a:latin typeface="Courier New" pitchFamily="49" charset="0"/>
              </a:rPr>
              <a:t> __</a:t>
            </a:r>
            <a:r>
              <a:rPr lang="sl-SI" sz="3200" dirty="0" err="1">
                <a:latin typeface="Courier New" pitchFamily="49" charset="0"/>
              </a:rPr>
              <a:t>init</a:t>
            </a:r>
            <a:r>
              <a:rPr lang="sl-SI" sz="3200" dirty="0">
                <a:latin typeface="Courier New" pitchFamily="49" charset="0"/>
              </a:rPr>
              <a:t>__(</a:t>
            </a:r>
            <a:r>
              <a:rPr lang="sl-SI" sz="3200" dirty="0" err="1">
                <a:latin typeface="Courier New" pitchFamily="49" charset="0"/>
              </a:rPr>
              <a:t>self</a:t>
            </a:r>
            <a:r>
              <a:rPr lang="sl-SI" sz="3200" dirty="0">
                <a:latin typeface="Courier New" pitchFamily="49" charset="0"/>
              </a:rPr>
              <a:t>,</a:t>
            </a:r>
            <a:br>
              <a:rPr lang="sl-SI" sz="3200" dirty="0">
                <a:latin typeface="Courier New" pitchFamily="49" charset="0"/>
              </a:rPr>
            </a:br>
            <a:r>
              <a:rPr lang="sl-SI" sz="3200" dirty="0">
                <a:latin typeface="Courier New" pitchFamily="49" charset="0"/>
              </a:rPr>
              <a:t>      </a:t>
            </a:r>
            <a:r>
              <a:rPr lang="sl-SI" sz="3200" dirty="0" smtClean="0">
                <a:latin typeface="Courier New" pitchFamily="49" charset="0"/>
              </a:rPr>
              <a:t>  serijska</a:t>
            </a:r>
            <a:r>
              <a:rPr lang="sl-SI" sz="3200" dirty="0">
                <a:latin typeface="Courier New" pitchFamily="49" charset="0"/>
              </a:rPr>
              <a:t>='Je še ni', </a:t>
            </a:r>
            <a:br>
              <a:rPr lang="sl-SI" sz="3200" dirty="0">
                <a:latin typeface="Courier New" pitchFamily="49" charset="0"/>
              </a:rPr>
            </a:br>
            <a:r>
              <a:rPr lang="sl-SI" sz="3200" dirty="0">
                <a:latin typeface="Courier New" pitchFamily="49" charset="0"/>
              </a:rPr>
              <a:t>      </a:t>
            </a:r>
            <a:r>
              <a:rPr lang="sl-SI" sz="3200" dirty="0" smtClean="0">
                <a:latin typeface="Courier New" pitchFamily="49" charset="0"/>
              </a:rPr>
              <a:t>  samec </a:t>
            </a:r>
            <a:r>
              <a:rPr lang="sl-SI" sz="3200" dirty="0">
                <a:latin typeface="Courier New" pitchFamily="49" charset="0"/>
              </a:rPr>
              <a:t>= </a:t>
            </a:r>
            <a:r>
              <a:rPr lang="sl-SI" sz="3200" dirty="0" err="1">
                <a:latin typeface="Courier New" pitchFamily="49" charset="0"/>
              </a:rPr>
              <a:t>True</a:t>
            </a:r>
            <a:r>
              <a:rPr lang="sl-SI" sz="3200" dirty="0">
                <a:latin typeface="Courier New" pitchFamily="49" charset="0"/>
              </a:rPr>
              <a:t>, </a:t>
            </a:r>
            <a:r>
              <a:rPr lang="sl-SI" sz="3200" dirty="0" smtClean="0">
                <a:latin typeface="Courier New" pitchFamily="49" charset="0"/>
              </a:rPr>
              <a:t>teža </a:t>
            </a:r>
            <a:r>
              <a:rPr lang="sl-SI" sz="3200" dirty="0">
                <a:latin typeface="Courier New" pitchFamily="49" charset="0"/>
              </a:rPr>
              <a:t>= </a:t>
            </a:r>
            <a:r>
              <a:rPr lang="sl-SI" sz="3200" dirty="0" smtClean="0">
                <a:latin typeface="Courier New" pitchFamily="49" charset="0"/>
              </a:rPr>
              <a:t>1, </a:t>
            </a:r>
            <a:br>
              <a:rPr lang="sl-SI" sz="3200" dirty="0" smtClean="0">
                <a:latin typeface="Courier New" pitchFamily="49" charset="0"/>
              </a:rPr>
            </a:br>
            <a:r>
              <a:rPr lang="sl-SI" sz="3200" dirty="0" smtClean="0">
                <a:latin typeface="Courier New" pitchFamily="49" charset="0"/>
              </a:rPr>
              <a:t>        </a:t>
            </a:r>
            <a:r>
              <a:rPr lang="sl-SI" sz="3200" dirty="0" err="1" smtClean="0">
                <a:latin typeface="Courier New" pitchFamily="49" charset="0"/>
              </a:rPr>
              <a:t>kajJe</a:t>
            </a:r>
            <a:r>
              <a:rPr lang="sl-SI" sz="3200" dirty="0" smtClean="0">
                <a:latin typeface="Courier New" pitchFamily="49" charset="0"/>
              </a:rPr>
              <a:t> = 'mešanec') </a:t>
            </a:r>
            <a:r>
              <a:rPr lang="sl-SI" sz="3200" dirty="0">
                <a:latin typeface="Courier New" pitchFamily="49" charset="0"/>
              </a:rPr>
              <a:t>:</a:t>
            </a:r>
          </a:p>
          <a:p>
            <a:pPr eaLnBrk="1" hangingPunct="1">
              <a:buFont typeface="Wingdings 3" pitchFamily="18" charset="2"/>
              <a:buNone/>
            </a:pPr>
            <a:r>
              <a:rPr lang="sl-SI" sz="3200" dirty="0">
                <a:latin typeface="Courier New" pitchFamily="49" charset="0"/>
              </a:rPr>
              <a:t>       </a:t>
            </a:r>
            <a:r>
              <a:rPr lang="sl-SI" sz="3200" dirty="0" err="1" smtClean="0">
                <a:latin typeface="Courier New" pitchFamily="49" charset="0"/>
              </a:rPr>
              <a:t>self</a:t>
            </a:r>
            <a:r>
              <a:rPr lang="sl-SI" sz="3200" dirty="0" smtClean="0">
                <a:latin typeface="Courier New" pitchFamily="49" charset="0"/>
              </a:rPr>
              <a:t>._serijska </a:t>
            </a:r>
            <a:r>
              <a:rPr lang="sl-SI" sz="3200" dirty="0">
                <a:latin typeface="Courier New" pitchFamily="49" charset="0"/>
              </a:rPr>
              <a:t>= serijska</a:t>
            </a:r>
          </a:p>
          <a:p>
            <a:pPr eaLnBrk="1" hangingPunct="1">
              <a:buFont typeface="Wingdings 3" pitchFamily="18" charset="2"/>
              <a:buNone/>
            </a:pPr>
            <a:r>
              <a:rPr lang="sl-SI" sz="3200" dirty="0">
                <a:latin typeface="Courier New" pitchFamily="49" charset="0"/>
              </a:rPr>
              <a:t>       </a:t>
            </a:r>
            <a:r>
              <a:rPr lang="sl-SI" sz="3200" dirty="0" err="1">
                <a:latin typeface="Courier New" pitchFamily="49" charset="0"/>
              </a:rPr>
              <a:t>self</a:t>
            </a:r>
            <a:r>
              <a:rPr lang="sl-SI" sz="3200" dirty="0" smtClean="0">
                <a:latin typeface="Courier New" pitchFamily="49" charset="0"/>
              </a:rPr>
              <a:t>._spol </a:t>
            </a:r>
            <a:r>
              <a:rPr lang="sl-SI" sz="3200" dirty="0">
                <a:latin typeface="Courier New" pitchFamily="49" charset="0"/>
              </a:rPr>
              <a:t>= samec</a:t>
            </a:r>
          </a:p>
          <a:p>
            <a:pPr eaLnBrk="1" hangingPunct="1">
              <a:buFont typeface="Wingdings 3" pitchFamily="18" charset="2"/>
              <a:buNone/>
            </a:pPr>
            <a:r>
              <a:rPr lang="sl-SI" sz="3200" dirty="0">
                <a:latin typeface="Courier New" pitchFamily="49" charset="0"/>
              </a:rPr>
              <a:t>       </a:t>
            </a:r>
            <a:r>
              <a:rPr lang="sl-SI" sz="3200" dirty="0" err="1" smtClean="0">
                <a:latin typeface="Courier New" pitchFamily="49" charset="0"/>
              </a:rPr>
              <a:t>self</a:t>
            </a:r>
            <a:r>
              <a:rPr lang="sl-SI" sz="3200" dirty="0" smtClean="0">
                <a:latin typeface="Courier New" pitchFamily="49" charset="0"/>
              </a:rPr>
              <a:t>._tehta </a:t>
            </a:r>
            <a:r>
              <a:rPr lang="sl-SI" sz="3200" dirty="0">
                <a:latin typeface="Courier New" pitchFamily="49" charset="0"/>
              </a:rPr>
              <a:t>= </a:t>
            </a:r>
            <a:r>
              <a:rPr lang="sl-SI" sz="3200" dirty="0" smtClean="0">
                <a:latin typeface="Courier New" pitchFamily="49" charset="0"/>
              </a:rPr>
              <a:t>teža</a:t>
            </a:r>
          </a:p>
          <a:p>
            <a:pPr eaLnBrk="1" hangingPunct="1">
              <a:buFont typeface="Wingdings 3" pitchFamily="18" charset="2"/>
              <a:buNone/>
            </a:pPr>
            <a:r>
              <a:rPr lang="sl-SI" sz="3200" dirty="0">
                <a:latin typeface="Courier New" pitchFamily="49" charset="0"/>
              </a:rPr>
              <a:t> </a:t>
            </a:r>
            <a:r>
              <a:rPr lang="sl-SI" sz="3200" dirty="0" smtClean="0">
                <a:latin typeface="Courier New" pitchFamily="49" charset="0"/>
              </a:rPr>
              <a:t>      </a:t>
            </a:r>
            <a:r>
              <a:rPr lang="sl-SI" sz="3200" dirty="0" err="1" smtClean="0">
                <a:latin typeface="Courier New" pitchFamily="49" charset="0"/>
              </a:rPr>
              <a:t>self</a:t>
            </a:r>
            <a:r>
              <a:rPr lang="sl-SI" sz="3200" dirty="0" smtClean="0">
                <a:latin typeface="Courier New" pitchFamily="49" charset="0"/>
              </a:rPr>
              <a:t>._pasma = </a:t>
            </a:r>
            <a:r>
              <a:rPr lang="sl-SI" sz="3200" dirty="0" err="1" smtClean="0">
                <a:latin typeface="Courier New" pitchFamily="49" charset="0"/>
              </a:rPr>
              <a:t>kajJe</a:t>
            </a:r>
            <a:endParaRPr lang="sl-SI" sz="3200" dirty="0">
              <a:latin typeface="Courier New" pitchFamily="49" charset="0"/>
            </a:endParaRPr>
          </a:p>
          <a:p>
            <a:pPr eaLnBrk="1" hangingPunct="1">
              <a:buFont typeface="Wingdings 3" pitchFamily="18" charset="2"/>
              <a:buNone/>
            </a:pPr>
            <a:endParaRPr lang="sl-SI" sz="3200" dirty="0">
              <a:latin typeface="Courier New" pitchFamily="49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2267744" y="3929517"/>
            <a:ext cx="6192837" cy="503238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/>
          <a:lstStyle/>
          <a:p>
            <a:pPr>
              <a:defRPr/>
            </a:pPr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uiExpand="1" build="p" bldLvl="5"/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izvedeti, katere lastnosti ima objekt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Vsak objekt ima (dodatno) </a:t>
            </a:r>
            <a:r>
              <a:rPr lang="sl-SI" dirty="0" smtClean="0">
                <a:solidFill>
                  <a:srgbClr val="FF0000"/>
                </a:solidFill>
              </a:rPr>
              <a:t>lastnost</a:t>
            </a:r>
            <a:r>
              <a:rPr lang="sl-SI" dirty="0" smtClean="0"/>
              <a:t> </a:t>
            </a:r>
            <a:r>
              <a:rPr lang="sl-SI" dirty="0" smtClean="0">
                <a:solidFill>
                  <a:srgbClr val="FF0000"/>
                </a:solidFill>
              </a:rPr>
              <a:t>__</a:t>
            </a:r>
            <a:r>
              <a:rPr lang="sl-SI" dirty="0" err="1" smtClean="0">
                <a:solidFill>
                  <a:srgbClr val="FF0000"/>
                </a:solidFill>
              </a:rPr>
              <a:t>dict</a:t>
            </a:r>
            <a:r>
              <a:rPr lang="sl-SI" dirty="0" smtClean="0">
                <a:solidFill>
                  <a:srgbClr val="FF0000"/>
                </a:solidFill>
              </a:rPr>
              <a:t>__ </a:t>
            </a:r>
            <a:r>
              <a:rPr lang="sl-SI" dirty="0" smtClean="0"/>
              <a:t>(spet dva podčrtaja)</a:t>
            </a:r>
          </a:p>
          <a:p>
            <a:pPr lvl="1"/>
            <a:r>
              <a:rPr lang="sl-SI" dirty="0" smtClean="0"/>
              <a:t>Od kje in zakaj … (skrivnost) …, kjer se hranijo imena vseh lastnosti in njihove vrednosti</a:t>
            </a:r>
          </a:p>
          <a:p>
            <a:endParaRPr lang="sl-SI" dirty="0" smtClean="0"/>
          </a:p>
          <a:p>
            <a:r>
              <a:rPr lang="sl-SI" dirty="0">
                <a:latin typeface="Courier New" pitchFamily="49" charset="0"/>
                <a:cs typeface="Courier New" pitchFamily="49" charset="0"/>
              </a:rPr>
              <a:t>&gt;&gt;&gt; švrk = Pes()</a:t>
            </a:r>
          </a:p>
          <a:p>
            <a:r>
              <a:rPr lang="sl-SI" dirty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(švrk.__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dict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__)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{'_pasma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': 'mešanec',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'_tehta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': 1,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'_spol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':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True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'_serijska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': 'Je še ni'}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24</a:t>
            </a:fld>
            <a:endParaRPr lang="sl-SI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225803"/>
            <a:ext cx="4330824" cy="1001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340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In še …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25</a:t>
            </a:fld>
            <a:endParaRPr lang="sl-SI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3475" y="2755106"/>
            <a:ext cx="6877050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523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/>
              <a:t>Moj prvi razred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 3" pitchFamily="18" charset="2"/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MojRazred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 :</a:t>
            </a:r>
          </a:p>
          <a:p>
            <a:pPr>
              <a:lnSpc>
                <a:spcPct val="80000"/>
              </a:lnSpc>
              <a:buFont typeface="Wingdings 3" pitchFamily="18" charset="2"/>
              <a:buNone/>
            </a:pPr>
            <a:r>
              <a:rPr lang="en-US" sz="2800" dirty="0">
                <a:latin typeface="Courier New" pitchFamily="49" charset="0"/>
                <a:cs typeface="Courier New" pitchFamily="49" charset="0"/>
              </a:rPr>
              <a:t>    def __init__(self, </a:t>
            </a:r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sporočilo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) :</a:t>
            </a:r>
          </a:p>
          <a:p>
            <a:pPr>
              <a:lnSpc>
                <a:spcPct val="80000"/>
              </a:lnSpc>
              <a:buFont typeface="Wingdings 3" pitchFamily="18" charset="2"/>
              <a:buNone/>
            </a:pPr>
            <a:r>
              <a:rPr lang="en-US" sz="2800" dirty="0">
                <a:latin typeface="Courier New" pitchFamily="49" charset="0"/>
                <a:cs typeface="Courier New" pitchFamily="49" charset="0"/>
              </a:rPr>
              <a:t>        self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_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vsebina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sporočilo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 typeface="Wingdings 3" pitchFamily="18" charset="2"/>
              <a:buNone/>
            </a:pPr>
            <a:endParaRPr lang="en-US" sz="28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 typeface="Wingdings 3" pitchFamily="18" charset="2"/>
              <a:buNone/>
            </a:pPr>
            <a:r>
              <a:rPr lang="en-US" sz="2800" dirty="0">
                <a:latin typeface="Courier New" pitchFamily="49" charset="0"/>
                <a:cs typeface="Courier New" pitchFamily="49" charset="0"/>
              </a:rPr>
              <a:t>    def </a:t>
            </a:r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izpiši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(self) :</a:t>
            </a:r>
          </a:p>
          <a:p>
            <a:pPr>
              <a:lnSpc>
                <a:spcPct val="80000"/>
              </a:lnSpc>
              <a:buFont typeface="Wingdings 3" pitchFamily="18" charset="2"/>
              <a:buNone/>
            </a:pPr>
            <a:r>
              <a:rPr lang="en-US" sz="2800" dirty="0">
                <a:latin typeface="Courier New" pitchFamily="49" charset="0"/>
                <a:cs typeface="Courier New" pitchFamily="49" charset="0"/>
              </a:rPr>
              <a:t>        print(self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_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vsebina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sl-SI" sz="2800" dirty="0"/>
          </a:p>
          <a:p>
            <a:pPr lvl="1" eaLnBrk="1" hangingPunct="1">
              <a:lnSpc>
                <a:spcPct val="80000"/>
              </a:lnSpc>
            </a:pPr>
            <a:endParaRPr lang="sl-SI" sz="3200" dirty="0"/>
          </a:p>
        </p:txBody>
      </p:sp>
      <p:sp>
        <p:nvSpPr>
          <p:cNvPr id="54275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539750" y="6619875"/>
            <a:ext cx="1981200" cy="47625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 sz="1200" smtClean="0">
              <a:solidFill>
                <a:schemeClr val="tx1"/>
              </a:solidFill>
            </a:endParaRPr>
          </a:p>
        </p:txBody>
      </p:sp>
      <p:sp>
        <p:nvSpPr>
          <p:cNvPr id="54276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6516688" y="6619875"/>
            <a:ext cx="1981200" cy="476250"/>
          </a:xfrm>
          <a:noFill/>
          <a:ln cap="rnd"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fld id="{0AAC951D-8D6A-47F7-A401-39BD607CF266}" type="slidenum">
              <a:rPr lang="sl-SI" sz="1200" smtClean="0">
                <a:solidFill>
                  <a:schemeClr val="tx1"/>
                </a:solidFill>
              </a:rPr>
              <a:pPr algn="r"/>
              <a:t>3</a:t>
            </a:fld>
            <a:endParaRPr lang="sl-SI" sz="1200" smtClean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234938" y="2034474"/>
            <a:ext cx="5577421" cy="51081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Rounded Rectangle 6"/>
          <p:cNvSpPr/>
          <p:nvPr/>
        </p:nvSpPr>
        <p:spPr>
          <a:xfrm>
            <a:off x="1259632" y="2852936"/>
            <a:ext cx="5257056" cy="100811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TextBox 7"/>
          <p:cNvSpPr txBox="1"/>
          <p:nvPr/>
        </p:nvSpPr>
        <p:spPr>
          <a:xfrm>
            <a:off x="7399017" y="2553172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Podatek objekta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6135" y="4022881"/>
            <a:ext cx="20162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00B050"/>
                </a:solidFill>
              </a:rPr>
              <a:t>Kaj lahko počnemo z objekti tipa </a:t>
            </a:r>
            <a:r>
              <a:rPr lang="sl-SI" dirty="0" err="1" smtClean="0">
                <a:solidFill>
                  <a:srgbClr val="00B050"/>
                </a:solidFill>
              </a:rPr>
              <a:t>MojRazred</a:t>
            </a:r>
            <a:endParaRPr lang="sl-SI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331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6025" y="116632"/>
            <a:ext cx="6181725" cy="616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76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4" y="620688"/>
            <a:ext cx="7721205" cy="559673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6981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6016" y="3861048"/>
            <a:ext cx="4248472" cy="28256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Zakaj _polje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"grdo" programiranje – neposredno dostopamo do lastnosti in lahko počnemo "čudne" stvari</a:t>
            </a:r>
          </a:p>
          <a:p>
            <a:r>
              <a:rPr lang="sl-SI" dirty="0" smtClean="0"/>
              <a:t>Ideja: objekt naj bi bil ves čas v "dovoljenem" stanju</a:t>
            </a:r>
          </a:p>
          <a:p>
            <a:pPr lvl="1"/>
            <a:r>
              <a:rPr lang="sl-SI" dirty="0" smtClean="0"/>
              <a:t>Naj imenovalec ulomka ne bo 0</a:t>
            </a:r>
          </a:p>
          <a:p>
            <a:pPr lvl="1"/>
            <a:r>
              <a:rPr lang="sl-SI" dirty="0" smtClean="0"/>
              <a:t>Naj kuža ne tehta -5kg ali pa več kot 200kg</a:t>
            </a:r>
          </a:p>
          <a:p>
            <a:r>
              <a:rPr lang="sl-SI" dirty="0" smtClean="0"/>
              <a:t>Ideja: Naj uporabnik ne ve,kako objekt hrani svoje podatke </a:t>
            </a:r>
            <a:r>
              <a:rPr lang="sl-SI" dirty="0" smtClean="0">
                <a:solidFill>
                  <a:srgbClr val="FF0000"/>
                </a:solidFill>
              </a:rPr>
              <a:t>(enkapsulacija)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151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Uporaba bančnega računa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Zakaj </a:t>
            </a:r>
          </a:p>
          <a:p>
            <a:pPr lvl="1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moj_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racun.polog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(50)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/>
              <a:t>i</a:t>
            </a:r>
            <a:r>
              <a:rPr lang="sl-SI" dirty="0" smtClean="0"/>
              <a:t>n ne</a:t>
            </a:r>
          </a:p>
          <a:p>
            <a:pPr lvl="1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moj_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racun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._stanje += 50</a:t>
            </a:r>
          </a:p>
          <a:p>
            <a:endParaRPr lang="sl-SI" dirty="0"/>
          </a:p>
          <a:p>
            <a:endParaRPr lang="sl-SI" dirty="0"/>
          </a:p>
          <a:p>
            <a:endParaRPr lang="sl-SI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7</a:t>
            </a:fld>
            <a:endParaRPr lang="sl-SI"/>
          </a:p>
        </p:txBody>
      </p:sp>
      <p:pic>
        <p:nvPicPr>
          <p:cNvPr id="6" name="Picture 2" descr="clouds shaped like animals | Cool Cloud Shapes: 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94" t="1050" r="14811"/>
          <a:stretch/>
        </p:blipFill>
        <p:spPr bwMode="auto">
          <a:xfrm rot="956366">
            <a:off x="5273064" y="2630408"/>
            <a:ext cx="2819014" cy="3402686"/>
          </a:xfrm>
          <a:prstGeom prst="rect">
            <a:avLst/>
          </a:prstGeom>
          <a:solidFill>
            <a:srgbClr val="FFFFFF"/>
          </a:solidFill>
          <a:extLst/>
        </p:spPr>
      </p:pic>
    </p:spTree>
    <p:extLst>
      <p:ext uri="{BB962C8B-B14F-4D97-AF65-F5344CB8AC3E}">
        <p14:creationId xmlns:p14="http://schemas.microsoft.com/office/powerpoint/2010/main" val="34695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Prvi </a:t>
            </a:r>
            <a:r>
              <a:rPr lang="sl-SI" dirty="0" smtClean="0"/>
              <a:t>razlog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2780928"/>
            <a:ext cx="6563072" cy="1129680"/>
          </a:xfrm>
        </p:spPr>
        <p:txBody>
          <a:bodyPr/>
          <a:lstStyle/>
          <a:p>
            <a:pPr lvl="1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moj_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racun.polog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(-5000)</a:t>
            </a:r>
          </a:p>
          <a:p>
            <a:pPr lvl="1"/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moj_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racun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._stanje += -5000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187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Drugi razlog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08920"/>
            <a:ext cx="8229600" cy="1584176"/>
          </a:xfrm>
        </p:spPr>
        <p:txBody>
          <a:bodyPr/>
          <a:lstStyle/>
          <a:p>
            <a:r>
              <a:rPr lang="sl-SI" dirty="0" smtClean="0">
                <a:cs typeface="Courier New" panose="02070309020205020404" pitchFamily="49" charset="0"/>
              </a:rPr>
              <a:t>Sprememba "politike" banke</a:t>
            </a:r>
          </a:p>
          <a:p>
            <a:pPr lvl="1"/>
            <a:r>
              <a:rPr lang="sl-SI" dirty="0" smtClean="0">
                <a:cs typeface="Courier New" panose="02070309020205020404" pitchFamily="49" charset="0"/>
              </a:rPr>
              <a:t>Stanje je lahko negativno, ampak ne "preveč"</a:t>
            </a:r>
          </a:p>
          <a:p>
            <a:pPr lvl="1"/>
            <a:r>
              <a:rPr lang="sl-SI" dirty="0" smtClean="0">
                <a:cs typeface="Courier New" panose="02070309020205020404" pitchFamily="49" charset="0"/>
              </a:rPr>
              <a:t>Le spremenimo metodo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dvig</a:t>
            </a:r>
          </a:p>
          <a:p>
            <a:pPr lvl="1"/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146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Objekti, razredi ...&amp;quot;&quot;/&gt;&lt;property id=&quot;20307&quot; value=&quot;257&quot;/&gt;&lt;/object&gt;&lt;object type=&quot;3&quot; unique_id=&quot;10004&quot;&gt;&lt;property id=&quot;20148&quot; value=&quot;5&quot;/&gt;&lt;property id=&quot;20300&quot; value=&quot;Slide 2 - &amp;quot;Moj prvi razred&amp;quot;&quot;/&gt;&lt;property id=&quot;20307&quot; value=&quot;332&quot;/&gt;&lt;/object&gt;&lt;object type=&quot;3&quot; unique_id=&quot;10005&quot;&gt;&lt;property id=&quot;20148&quot; value=&quot;5&quot;/&gt;&lt;property id=&quot;20300&quot; value=&quot;Slide 3 - &amp;quot;&amp;quot;Knjižnice razredov&amp;quot;&amp;quot;&quot;/&gt;&lt;property id=&quot;20307&quot; value=&quot;354&quot;/&gt;&lt;/object&gt;&lt;object type=&quot;3&quot; unique_id=&quot;10006&quot;&gt;&lt;property id=&quot;20148&quot; value=&quot;5&quot;/&gt;&lt;property id=&quot;20300&quot; value=&quot;Slide 4 - &amp;quot;In uporaba&amp;quot;&quot;/&gt;&lt;property id=&quot;20307&quot; value=&quot;357&quot;/&gt;&lt;/object&gt;&lt;object type=&quot;3&quot; unique_id=&quot;10007&quot;&gt;&lt;property id=&quot;20148&quot; value=&quot;5&quot;/&gt;&lt;property id=&quot;20300&quot; value=&quot;Slide 5 - &amp;quot;Seveda je v knjižnici lahko več razredov&amp;quot;&quot;/&gt;&lt;property id=&quot;20307&quot; value=&quot;356&quot;/&gt;&lt;/object&gt;&lt;object type=&quot;3&quot; unique_id=&quot;10008&quot;&gt;&lt;property id=&quot;20148&quot; value=&quot;5&quot;/&gt;&lt;property id=&quot;20300&quot; value=&quot;Slide 6 - &amp;quot;In uporabljamo lahko le tiste, ki jih potrebujemo&amp;quot;&quot;/&gt;&lt;property id=&quot;20307&quot; value=&quot;355&quot;/&gt;&lt;/object&gt;&lt;object type=&quot;3&quot; unique_id=&quot;10009&quot;&gt;&lt;property id=&quot;20148&quot; value=&quot;5&quot;/&gt;&lt;property id=&quot;20300&quot; value=&quot;Slide 7 - &amp;quot;Združevanje podatkov&amp;quot;&quot;/&gt;&lt;property id=&quot;20307&quot; value=&quot;360&quot;/&gt;&lt;/object&gt;&lt;object type=&quot;3&quot; unique_id=&quot;10010&quot;&gt;&lt;property id=&quot;20148&quot; value=&quot;5&quot;/&gt;&lt;property id=&quot;20300&quot; value=&quot;Slide 8 - &amp;quot;Razred Pes&amp;quot;&quot;/&gt;&lt;property id=&quot;20307&quot; value=&quot;259&quot;/&gt;&lt;/object&gt;&lt;object type=&quot;3&quot; unique_id=&quot;10011&quot;&gt;&lt;property id=&quot;20148&quot; value=&quot;5&quot;/&gt;&lt;property id=&quot;20300&quot; value=&quot;Slide 9 - &amp;quot;Uporaba razreda Pes&amp;quot;&quot;/&gt;&lt;property id=&quot;20307&quot; value=&quot;334&quot;/&gt;&lt;/object&gt;&lt;object type=&quot;3&quot; unique_id=&quot;10012&quot;&gt;&lt;property id=&quot;20148&quot; value=&quot;5&quot;/&gt;&lt;property id=&quot;20300&quot; value=&quot;Slide 10 - &amp;quot;Dostop do podatkov v objektu&amp;quot;&quot;/&gt;&lt;property id=&quot;20307&quot; value=&quot;260&quot;/&gt;&lt;/object&gt;&lt;object type=&quot;3&quot; unique_id=&quot;10013&quot;&gt;&lt;property id=&quot;20148&quot; value=&quot;5&quot;/&gt;&lt;property id=&quot;20300&quot; value=&quot;Slide 11 - &amp;quot;Razred – shramba podatkov&amp;quot;&quot;/&gt;&lt;property id=&quot;20307&quot; value=&quot;261&quot;/&gt;&lt;/object&gt;&lt;object type=&quot;3&quot; unique_id=&quot;10014&quot;&gt;&lt;property id=&quot;20148&quot; value=&quot;5&quot;/&gt;&lt;property id=&quot;20300&quot; value=&quot;Slide 12 - &amp;quot;Povzetek&amp;quot;&quot;/&gt;&lt;property id=&quot;20307&quot; value=&quot;336&quot;/&gt;&lt;/object&gt;&lt;object type=&quot;3&quot; unique_id=&quot;10015&quot;&gt;&lt;property id=&quot;20148&quot; value=&quot;5&quot;/&gt;&lt;property id=&quot;20300&quot; value=&quot;Slide 13 - &amp;quot;Povzetek&amp;quot;&quot;/&gt;&lt;property id=&quot;20307&quot; value=&quot;337&quot;/&gt;&lt;/object&gt;&lt;object type=&quot;3&quot; unique_id=&quot;10016&quot;&gt;&lt;property id=&quot;20148&quot; value=&quot;5&quot;/&gt;&lt;property id=&quot;20300&quot; value=&quot;Slide 14 - &amp;quot;Konstruktor&amp;quot;&quot;/&gt;&lt;property id=&quot;20307&quot; value=&quot;269&quot;/&gt;&lt;/object&gt;&lt;object type=&quot;3&quot; unique_id=&quot;10017&quot;&gt;&lt;property id=&quot;20148&quot; value=&quot;5&quot;/&gt;&lt;property id=&quot;20300&quot; value=&quot;Slide 15 - &amp;quot;Razred Pes&amp;quot;&quot;/&gt;&lt;property id=&quot;20307&quot; value=&quot;272&quot;/&gt;&lt;/object&gt;&lt;object type=&quot;3&quot; unique_id=&quot;10018&quot;&gt;&lt;property id=&quot;20148&quot; value=&quot;5&quot;/&gt;&lt;property id=&quot;20300&quot; value=&quot;Slide 16 - &amp;quot;self&amp;quot;&quot;/&gt;&lt;property id=&quot;20307&quot; value=&quot;275&quot;/&gt;&lt;/object&gt;&lt;object type=&quot;3&quot; unique_id=&quot;10019&quot;&gt;&lt;property id=&quot;20148&quot; value=&quot;5&quot;/&gt;&lt;property id=&quot;20300&quot; value=&quot;Slide 17 - &amp;quot;self v ostalih metodah&amp;quot;&quot;/&gt;&lt;property id=&quot;20307&quot; value=&quot;345&quot;/&gt;&lt;/object&gt;&lt;object type=&quot;3&quot; unique_id=&quot;10020&quot;&gt;&lt;property id=&quot;20148&quot; value=&quot;5&quot;/&gt;&lt;property id=&quot;20300&quot; value=&quot;Slide 18 - &amp;quot;self v ostalih metodah&amp;quot;&quot;/&gt;&lt;property id=&quot;20307&quot; value=&quot;346&quot;/&gt;&lt;/object&gt;&lt;object type=&quot;3&quot; unique_id=&quot;10021&quot;&gt;&lt;property id=&quot;20148&quot; value=&quot;5&quot;/&gt;&lt;property id=&quot;20300&quot; value=&quot;Slide 19 - &amp;quot;Metode / funkcije&amp;quot;&quot;/&gt;&lt;property id=&quot;20307&quot; value=&quot;358&quot;/&gt;&lt;/object&gt;&lt;object type=&quot;3&quot; unique_id=&quot;10022&quot;&gt;&lt;property id=&quot;20148&quot; value=&quot;5&quot;/&gt;&lt;property id=&quot;20300&quot; value=&quot;Slide 20 - &amp;quot;Več konstruktorjev&amp;quot;&quot;/&gt;&lt;property id=&quot;20307&quot; value=&quot;314&quot;/&gt;&lt;/object&gt;&lt;object type=&quot;3&quot; unique_id=&quot;10023&quot;&gt;&lt;property id=&quot;20148&quot; value=&quot;5&quot;/&gt;&lt;property id=&quot;20300&quot; value=&quot;Slide 21 - &amp;quot;Načeloma to v Pythonu ne gre&amp;quot;&quot;/&gt;&lt;property id=&quot;20307&quot; value=&quot;359&quot;/&gt;&lt;/object&gt;&lt;object type=&quot;3&quot; unique_id=&quot;10024&quot;&gt;&lt;property id=&quot;20148&quot; value=&quot;5&quot;/&gt;&lt;property id=&quot;20300&quot; value=&quot;Slide 22 - &amp;quot;Konstruktorji razreda Pes&amp;quot;&quot;/&gt;&lt;property id=&quot;20307&quot; value=&quot;274&quot;/&gt;&lt;/object&gt;&lt;object type=&quot;3&quot; unique_id=&quot;10145&quot;&gt;&lt;property id=&quot;20148&quot; value=&quot;5&quot;/&gt;&lt;property id=&quot;20300&quot; value=&quot;Slide 24 - &amp;quot;Kako izvedeti, katere lastnosti ima objekt&amp;quot;&quot;/&gt;&lt;property id=&quot;20307&quot; value=&quot;361&quot;/&gt;&lt;/object&gt;&lt;object type=&quot;3&quot; unique_id=&quot;10197&quot;&gt;&lt;property id=&quot;20148&quot; value=&quot;5&quot;/&gt;&lt;property id=&quot;20300&quot; value=&quot;Slide 23 - &amp;quot;Pes z znano težo&amp;quot;&quot;/&gt;&lt;property id=&quot;20307&quot; value=&quot;362&quot;/&gt;&lt;/object&gt;&lt;/object&gt;&lt;object type=&quot;8&quot; unique_id=&quot;1004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ESS-Tema-PP2007-UP">
  <a:themeElements>
    <a:clrScheme name="1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SS-Tema-PP2007-UP">
  <a:themeElements>
    <a:clrScheme name="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SS-Tema-PP2007-UP">
  <a:themeElements>
    <a:clrScheme name="2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ESS-Tema-PP2007-UP">
  <a:themeElements>
    <a:clrScheme name="3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rigin">
  <a:themeElements>
    <a:clrScheme name="Origin 1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FFFFFF"/>
      </a:accent3>
      <a:accent4>
        <a:srgbClr val="000000"/>
      </a:accent4>
      <a:accent5>
        <a:srgbClr val="BCBFCE"/>
      </a:accent5>
      <a:accent6>
        <a:srgbClr val="90A6B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rigin 1">
        <a:dk1>
          <a:srgbClr val="000000"/>
        </a:dk1>
        <a:lt1>
          <a:srgbClr val="FFFFFF"/>
        </a:lt1>
        <a:dk2>
          <a:srgbClr val="464653"/>
        </a:dk2>
        <a:lt2>
          <a:srgbClr val="DDE9EC"/>
        </a:lt2>
        <a:accent1>
          <a:srgbClr val="727CA3"/>
        </a:accent1>
        <a:accent2>
          <a:srgbClr val="9FB8CD"/>
        </a:accent2>
        <a:accent3>
          <a:srgbClr val="FFFFFF"/>
        </a:accent3>
        <a:accent4>
          <a:srgbClr val="000000"/>
        </a:accent4>
        <a:accent5>
          <a:srgbClr val="BCBFCE"/>
        </a:accent5>
        <a:accent6>
          <a:srgbClr val="90A6BA"/>
        </a:accent6>
        <a:hlink>
          <a:srgbClr val="B292CA"/>
        </a:hlink>
        <a:folHlink>
          <a:srgbClr val="6B56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Java-metode2</Template>
  <TotalTime>967</TotalTime>
  <Words>1193</Words>
  <Application>Microsoft Office PowerPoint</Application>
  <PresentationFormat>On-screen Show (4:3)</PresentationFormat>
  <Paragraphs>173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25</vt:i4>
      </vt:variant>
    </vt:vector>
  </HeadingPairs>
  <TitlesOfParts>
    <vt:vector size="39" baseType="lpstr">
      <vt:lpstr>Arial</vt:lpstr>
      <vt:lpstr>Bookman Old Style</vt:lpstr>
      <vt:lpstr>Calibri</vt:lpstr>
      <vt:lpstr>Courier New</vt:lpstr>
      <vt:lpstr>Gill Sans MT</vt:lpstr>
      <vt:lpstr>Times New Roman</vt:lpstr>
      <vt:lpstr>Verdana</vt:lpstr>
      <vt:lpstr>Wingdings</vt:lpstr>
      <vt:lpstr>Wingdings 3</vt:lpstr>
      <vt:lpstr>1_ESS-Tema-PP2007-UP</vt:lpstr>
      <vt:lpstr>ESS-Tema-PP2007-UP</vt:lpstr>
      <vt:lpstr>2_ESS-Tema-PP2007-UP</vt:lpstr>
      <vt:lpstr>3_ESS-Tema-PP2007-UP</vt:lpstr>
      <vt:lpstr>Origin</vt:lpstr>
      <vt:lpstr>Objekti, razredi ...</vt:lpstr>
      <vt:lpstr>Razred</vt:lpstr>
      <vt:lpstr>Moj prvi razred</vt:lpstr>
      <vt:lpstr>PowerPoint Presentation</vt:lpstr>
      <vt:lpstr>PowerPoint Presentation</vt:lpstr>
      <vt:lpstr>Zakaj _polje</vt:lpstr>
      <vt:lpstr>Uporaba bančnega računa</vt:lpstr>
      <vt:lpstr>Prvi razlog</vt:lpstr>
      <vt:lpstr>Drugi razlog</vt:lpstr>
      <vt:lpstr>Ob tem še … (razredna spremenljivka)</vt:lpstr>
      <vt:lpstr>In še tretji</vt:lpstr>
      <vt:lpstr>In še …</vt:lpstr>
      <vt:lpstr>Zakaj pa potem   lastnik in ne _lastnik</vt:lpstr>
      <vt:lpstr>Različne "šole"</vt:lpstr>
      <vt:lpstr>Uporaba razreda Pes</vt:lpstr>
      <vt:lpstr>__init__</vt:lpstr>
      <vt:lpstr>Razred Pes</vt:lpstr>
      <vt:lpstr>self</vt:lpstr>
      <vt:lpstr>self v ostalih metodah</vt:lpstr>
      <vt:lpstr>self v ostalih metodah</vt:lpstr>
      <vt:lpstr>Metode / funkcije</vt:lpstr>
      <vt:lpstr>Več inicializatorjev (konstruktorjev)</vt:lpstr>
      <vt:lpstr>Metoda __init__ razreda Pes</vt:lpstr>
      <vt:lpstr>Kako izvedeti, katere lastnosti ima objekt</vt:lpstr>
      <vt:lpstr>In še …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Objekti</dc:title>
  <dc:creator>Matija Lokar</dc:creator>
  <cp:lastModifiedBy>Matija Lokar</cp:lastModifiedBy>
  <cp:revision>80</cp:revision>
  <dcterms:created xsi:type="dcterms:W3CDTF">2005-02-10T11:48:46Z</dcterms:created>
  <dcterms:modified xsi:type="dcterms:W3CDTF">2021-05-12T08:03:17Z</dcterms:modified>
</cp:coreProperties>
</file>