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  <p:sldMasterId id="2147483713" r:id="rId2"/>
    <p:sldMasterId id="2147483714" r:id="rId3"/>
    <p:sldMasterId id="2147483715" r:id="rId4"/>
    <p:sldMasterId id="2147483760" r:id="rId5"/>
    <p:sldMasterId id="2147483772" r:id="rId6"/>
    <p:sldMasterId id="2147483784" r:id="rId7"/>
    <p:sldMasterId id="2147483796" r:id="rId8"/>
    <p:sldMasterId id="2147483808" r:id="rId9"/>
  </p:sldMasterIdLst>
  <p:notesMasterIdLst>
    <p:notesMasterId r:id="rId29"/>
  </p:notesMasterIdLst>
  <p:handoutMasterIdLst>
    <p:handoutMasterId r:id="rId30"/>
  </p:handoutMasterIdLst>
  <p:sldIdLst>
    <p:sldId id="288" r:id="rId10"/>
    <p:sldId id="289" r:id="rId11"/>
    <p:sldId id="295" r:id="rId12"/>
    <p:sldId id="325" r:id="rId13"/>
    <p:sldId id="324" r:id="rId14"/>
    <p:sldId id="319" r:id="rId15"/>
    <p:sldId id="303" r:id="rId16"/>
    <p:sldId id="322" r:id="rId17"/>
    <p:sldId id="323" r:id="rId18"/>
    <p:sldId id="304" r:id="rId19"/>
    <p:sldId id="306" r:id="rId20"/>
    <p:sldId id="307" r:id="rId21"/>
    <p:sldId id="327" r:id="rId22"/>
    <p:sldId id="314" r:id="rId23"/>
    <p:sldId id="326" r:id="rId24"/>
    <p:sldId id="328" r:id="rId25"/>
    <p:sldId id="311" r:id="rId26"/>
    <p:sldId id="321" r:id="rId27"/>
    <p:sldId id="312" r:id="rId28"/>
  </p:sldIdLst>
  <p:sldSz cx="9144000" cy="6858000" type="screen4x3"/>
  <p:notesSz cx="7099300" cy="10234613"/>
  <p:custDataLst>
    <p:tags r:id="rId31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79" autoAdjust="0"/>
    <p:restoredTop sz="94636" autoAdjust="0"/>
  </p:normalViewPr>
  <p:slideViewPr>
    <p:cSldViewPr>
      <p:cViewPr varScale="1">
        <p:scale>
          <a:sx n="66" d="100"/>
          <a:sy n="66" d="100"/>
        </p:scale>
        <p:origin x="102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3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3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656F1DFE-BFE6-4B54-80B4-1D1C49FAB8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60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74197AF9-3F1A-4AD5-ADED-994FF8D422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7355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90A7F-6701-4080-AA52-01AFC872F7D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5736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9645B-1E80-4ED5-8719-12DE94DAC32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3517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53F5D-B233-4BA0-8AF8-5F3CDD7D56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1170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E2116-A149-48AC-AAD3-88DC5E466CE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1978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E35A9-60A5-4E57-AF03-A3B0F3E7545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5859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F86BD-76ED-4777-B59B-33FC8D5F9A7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2603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6414B-5B6D-434A-A7DE-B7EC75E0D1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165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34CE3-139D-4B9F-A554-5868BC0E5C2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0300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82557-2E1F-4048-8539-090CF8CE501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18877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1D4B7-9908-46EF-957A-A4B60E5F85C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58647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1D7CC-BBE6-4249-9BEB-83AB9500AA4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26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0A125-A372-45DC-90B6-0948E557E71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55167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6F916-4B80-44E0-8B88-6798F611A53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7304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E0EEE-9852-46F3-8162-637149F0E5D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3505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1F65F-CB48-4B37-821E-0BECD2C799A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819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2823F-C25B-48A1-BF95-F57294D7D98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022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1320E-2B61-48AF-9C12-450859566D8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62078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1322B-EACD-4D73-9D03-B5854D3543A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68608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B5D85-9515-4623-9D0C-40C2780D611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68199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96938-E206-4A7C-AA37-5D83E7E22EB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48470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905EE-E3B5-4DD2-A8EB-D4FB6A27C3A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74835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D2291-40C6-4A67-870A-DFB07F36F14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9292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C862F-0F36-4380-86C4-9FF1C01AA48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700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22832-A830-47D5-A4D5-C849C92EEFB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52785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C4D6E-8821-4A0F-9A1C-A90C018B4F0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01011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7A0E1-C008-439D-96FD-2E88B365F7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90636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63AE8-CE90-4DA9-A51C-A0A3B8B65CB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32813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24213-6A74-4680-84CD-0389803EBE7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95174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4267E-DFA5-436A-A2F9-FCAA916EAAD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83289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FF9E5-2BF4-46A3-8477-70502E61835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42805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CE829-99DA-434E-9589-825BF5FECEE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03149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1F481-75F4-4816-81AD-906F44ECCD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19817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7B124-E065-4D46-9FA2-4545573808D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8111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299DF-ED42-4C87-838D-A661663D56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93925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4689F-C26F-405F-89E1-58E47FA6067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98419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6B45C-616B-46ED-9F21-9FC7440D51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51221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C0A74-E11F-405F-BE80-38CB43078D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29087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14D23-B9B3-4198-AE65-27D98A77F6F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28174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EB20-53DC-4D81-A5BE-B6D5E88EB88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49661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FF168-EBCC-45F4-A7FA-186D104D27D4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B52EA-55B4-46D5-9ED9-FBA2FF7FE63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63748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CFDA4-8F28-41A8-BE5C-36277278B999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A9F97-DC7B-4EE3-8B86-F592B68082A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01361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78E08-C5F8-4E8C-B94C-D1BFBBE26BE7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A86BC-5C37-4557-BB5A-7E7032690DB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79584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58F93-E453-48FE-A2BF-B13382F2F0B9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F1ADE-B0E0-439F-A0C6-EBF0C3E5BFD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15619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9C840-89B6-4990-BBB2-0154E46175B8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E11B9-8228-4096-9749-4B4FA11719C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593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FB7D4-65B6-4B4B-86E4-F28230C3EC5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2083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3B26A-B80A-42E9-890C-D36D78B5531B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5434E-8C7F-496E-A0DA-B84EDE2815A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21201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47F02-2D77-4077-A634-FA1C75DE3EBD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DF841-4F97-43C5-90D8-D7BD982BC7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31525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A7531-4BE3-4C00-B249-02CBA87C1F85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E24D3-C3D7-4960-82F2-1380FF7398E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82204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1695F-E1F7-4607-8E67-B4F97182AE98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D562D-6B3F-492A-A880-F52290A2D16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70975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D70DF-8785-4368-BCC1-B0E3A67BD76D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011BA-D8A0-43F3-A022-F34C2D670C7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89433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56A3D-60EF-4AC0-954F-3440F2DB555C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07399-4F40-4290-A52E-A8EF05684B4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48403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DACE6-2C53-4751-9505-9A768E3C09C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1270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4CDD7-3174-40EA-ABA0-8CF172D01C4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40114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EA099-454C-44F7-93A5-7FA534EBBA4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24502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8C5DD-A5E8-4566-B5B0-53053AC96DA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8436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4BD13-15FC-4F2C-887A-3D5C0EE02B9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988059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65F8A-7C49-4D5F-BD81-CC26661022E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83980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20684-3051-43EE-A2A1-7ED38E89E2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12224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072BA-36B9-44E2-A1A0-030073324A4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72334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F76A1-713F-4FB9-AE5D-07011A8C17F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33078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6D5DF-2B6C-430A-9142-CDF1A36D6F4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96092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B83D6-B495-4719-B7D8-7974675ABF6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08865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9D87F-664E-4A91-810C-A3C83836D13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42453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7493-3F6D-41DD-9E05-2E3AFC4694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63561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DD24D-7BC1-42D9-AD96-A661E1B30FE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7320802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44328-33F5-450C-89CE-99CC188B98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0747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03460-F387-4018-BE10-B0667D364C2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57263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86C92-8063-4545-8C77-DECF23569C7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102970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28A6E-3DB6-47E1-B183-292478D54C6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0511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1A728-60B4-4F77-AD1A-FA98AFDB669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142256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772CC-7B43-4315-9C72-417FB587A26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72746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F27AD-F70D-425A-836B-C165917B8B7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73823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E1194-86F8-4EE7-928F-2C3E2D5323C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71126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C5701-D6ED-441E-9A1E-FCB76B04CFA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49687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175C7-272A-4FAC-BD81-99F3B24EF26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44090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2CD2A-07C5-4751-8939-B25715EC8F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11580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96F53-595D-47F6-AB04-504404BABCB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757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1BAA9-CCD0-4725-A7D3-7D20B4E951C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121565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2A84A-447B-42D4-9F9C-6ACBC0E9443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88556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1927E4-B540-45AE-BC5E-EA5C160BB3E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57346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A0D7F-3523-4832-B1CB-CE4C145342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63797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92238-42DF-4CED-A9F3-F28E10346EE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41822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068F2-D9EA-4ECA-B43E-A7D9677497A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116337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86337-FA23-4A61-A44E-3DC9FC8424D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141119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8CDC0-5DD7-4785-8191-C7FBB0F2423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98662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18DBA-3E25-4F8D-B0A9-1D6A07D84F4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728103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B25F8-5208-437E-9A3B-22D92A38899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203171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7A1C7-BD15-43E6-B076-FE98E6CDD84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067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DB356-8BFC-4EC7-9E8B-5DDC6823C5B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42728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87F46-2DF8-45DF-ACC7-F6CC65BA6C4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315205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C0349-A37E-4C28-9CAA-69EC6D7E55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927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35180-AECA-4053-9FC4-3C0EBB10BCC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0446991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3DF54-1A3A-482B-B4ED-266111F911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755859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9853D-EF41-424B-A5F6-871B99FD8F8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932260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8A6CB-1D59-4744-B7E6-ADF4B091284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040780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A0B36-2F2D-4402-A498-18B52138E81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65790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6A20C-1B5A-4EB6-B567-1C4E0F02231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866577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B2E53-95A9-4D31-A72A-047B1044579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881124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1A184-9F42-45DB-A6C9-4C7E68883B5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9276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52171597-9569-41B9-A2DE-27511A1654A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24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331514DD-C208-4640-900D-B59B4A1473A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8CB7CF55-9D1E-4877-9263-EA77505E295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FFD5BDC5-BDE6-44F5-87BA-8D91B259D0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03CDF7E-53CF-4236-A30E-CB575E68958E}" type="datetimeFigureOut">
              <a:rPr lang="sl-SI"/>
              <a:pPr>
                <a:defRPr/>
              </a:pPr>
              <a:t>21. 02. 2022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9E3D77-77F7-4C56-8FC7-007F119FED4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>
        <p:tmplLst>
          <p:tmpl>
            <p:tnLst>
              <p:par>
                <p:cTn presetID="1" presetClass="entr" presetSubtype="0" fill="hold" nodeType="click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615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F45239C9-45BB-49E9-9259-1047078AB17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3674B1FA-EC31-4A4F-A62C-15148EF9308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717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819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C9FA97E2-C4FF-487B-A12D-2B318132ADD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922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CC7952C0-3670-4FA6-8700-EE85EB71A7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microsoft.com/en-us/dotnet/csharp/how-to/compare-strings" TargetMode="External"/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 sz="5600"/>
              <a:t>Nizi</a:t>
            </a:r>
            <a:endParaRPr lang="en-GB" sz="56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sl-SI" sz="3700">
                <a:latin typeface="Courier New" pitchFamily="49" charset="0"/>
              </a:rPr>
              <a:t>Tip string</a:t>
            </a:r>
            <a:endParaRPr lang="en-GB" sz="3700">
              <a:latin typeface="Courier New" pitchFamily="49" charset="0"/>
            </a:endParaRPr>
          </a:p>
        </p:txBody>
      </p:sp>
      <p:sp>
        <p:nvSpPr>
          <p:cNvPr id="3077" name="Date Placeholder 6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3078" name="Footer Placeholder 7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DACF99BC-2650-42C5-9A7E-891AFA5BF192}" type="slidenum">
              <a:rPr lang="sl-SI"/>
              <a:pPr eaLnBrk="1" hangingPunct="1"/>
              <a:t>1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/>
              <a:t>Preštej števke v nizu</a:t>
            </a:r>
            <a:endParaRPr lang="en-GB"/>
          </a:p>
        </p:txBody>
      </p:sp>
      <p:sp>
        <p:nvSpPr>
          <p:cNvPr id="206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/>
              <a:t>Preberemo niz</a:t>
            </a:r>
          </a:p>
          <a:p>
            <a:r>
              <a:rPr lang="sl-SI" sz="2000" dirty="0"/>
              <a:t>Pregledamo vsak znak</a:t>
            </a:r>
          </a:p>
          <a:p>
            <a:pPr marL="1314450" lvl="3" indent="0">
              <a:buNone/>
            </a:pPr>
            <a:r>
              <a:rPr lang="sl-SI" sz="1000" dirty="0">
                <a:latin typeface="Courier New" pitchFamily="49" charset="0"/>
              </a:rPr>
              <a:t/>
            </a:r>
            <a:br>
              <a:rPr lang="sl-SI" sz="1000" dirty="0">
                <a:latin typeface="Courier New" pitchFamily="49" charset="0"/>
              </a:rPr>
            </a:br>
            <a:r>
              <a:rPr lang="sl-SI" sz="1800" dirty="0">
                <a:latin typeface="Courier New" pitchFamily="49" charset="0"/>
              </a:rPr>
              <a:t>znak = niz[i]; // tekoči znak</a:t>
            </a:r>
            <a:br>
              <a:rPr lang="sl-SI" sz="1800" dirty="0">
                <a:latin typeface="Courier New" pitchFamily="49" charset="0"/>
              </a:rPr>
            </a:br>
            <a:endParaRPr lang="sl-SI" dirty="0"/>
          </a:p>
          <a:p>
            <a:r>
              <a:rPr lang="sl-SI" sz="2000" dirty="0"/>
              <a:t>Če je števka, povečamo števec za 1</a:t>
            </a:r>
            <a:br>
              <a:rPr lang="sl-SI" sz="2000" dirty="0"/>
            </a:br>
            <a:endParaRPr lang="sl-SI" sz="2000" dirty="0"/>
          </a:p>
          <a:p>
            <a:pPr marL="1314450" lvl="3" indent="0">
              <a:buNone/>
            </a:pPr>
            <a:r>
              <a:rPr lang="sl-SI" sz="1800" dirty="0" err="1">
                <a:latin typeface="Courier New" pitchFamily="49" charset="0"/>
              </a:rPr>
              <a:t>if</a:t>
            </a:r>
            <a:r>
              <a:rPr lang="sl-SI" sz="1800" dirty="0">
                <a:latin typeface="Courier New" pitchFamily="49" charset="0"/>
              </a:rPr>
              <a:t> (('0' &lt;= znak) &amp;&amp; (znak &lt;= '9')) { </a:t>
            </a:r>
            <a:br>
              <a:rPr lang="sl-SI" sz="1800" dirty="0">
                <a:latin typeface="Courier New" pitchFamily="49" charset="0"/>
              </a:rPr>
            </a:br>
            <a:r>
              <a:rPr lang="sl-SI" sz="1800" dirty="0">
                <a:latin typeface="Courier New" pitchFamily="49" charset="0"/>
              </a:rPr>
              <a:t>   // če je števka</a:t>
            </a:r>
            <a:br>
              <a:rPr lang="sl-SI" sz="1800" dirty="0">
                <a:latin typeface="Courier New" pitchFamily="49" charset="0"/>
              </a:rPr>
            </a:br>
            <a:r>
              <a:rPr lang="sl-SI" sz="1800" dirty="0">
                <a:latin typeface="Courier New" pitchFamily="49" charset="0"/>
              </a:rPr>
              <a:t>   </a:t>
            </a:r>
            <a:r>
              <a:rPr lang="sl-SI" sz="1800" dirty="0" err="1">
                <a:latin typeface="Courier New" pitchFamily="49" charset="0"/>
              </a:rPr>
              <a:t>kolikoStevk</a:t>
            </a:r>
            <a:r>
              <a:rPr lang="sl-SI" sz="1800" dirty="0">
                <a:latin typeface="Courier New" pitchFamily="49" charset="0"/>
              </a:rPr>
              <a:t>++; // povečanje za 1</a:t>
            </a:r>
            <a:br>
              <a:rPr lang="sl-SI" sz="1800" dirty="0">
                <a:latin typeface="Courier New" pitchFamily="49" charset="0"/>
              </a:rPr>
            </a:br>
            <a:r>
              <a:rPr lang="sl-SI" sz="1800" dirty="0">
                <a:latin typeface="Courier New" pitchFamily="49" charset="0"/>
              </a:rPr>
              <a:t>}</a:t>
            </a:r>
            <a:r>
              <a:rPr lang="sl-SI" sz="1000" dirty="0">
                <a:latin typeface="Courier New" pitchFamily="49" charset="0"/>
              </a:rPr>
              <a:t/>
            </a:r>
            <a:br>
              <a:rPr lang="sl-SI" sz="1000" dirty="0">
                <a:latin typeface="Courier New" pitchFamily="49" charset="0"/>
              </a:rPr>
            </a:br>
            <a:endParaRPr lang="sl-SI" sz="1800" dirty="0"/>
          </a:p>
          <a:p>
            <a:r>
              <a:rPr lang="sl-SI" sz="2000" dirty="0"/>
              <a:t>Izpišemo rezultat</a:t>
            </a:r>
          </a:p>
        </p:txBody>
      </p:sp>
      <p:sp>
        <p:nvSpPr>
          <p:cNvPr id="10242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0243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74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E2DECE4-A53A-497E-8338-4F06D20F79CB}" type="slidenum">
              <a:rPr lang="sl-SI"/>
              <a:pPr eaLnBrk="1" hangingPunct="1"/>
              <a:t>10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/>
              <a:t>Preštej števke v nizu</a:t>
            </a:r>
            <a:endParaRPr lang="en-GB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sl-SI" sz="2800" dirty="0">
                <a:latin typeface="Courier New" pitchFamily="49" charset="0"/>
              </a:rPr>
              <a:t>    </a:t>
            </a:r>
            <a:r>
              <a:rPr lang="sl-SI" sz="2000" dirty="0">
                <a:latin typeface="Courier New" pitchFamily="49" charset="0"/>
              </a:rPr>
              <a:t>i = 0;</a:t>
            </a:r>
          </a:p>
          <a:p>
            <a:pPr>
              <a:buFont typeface="Arial" charset="0"/>
              <a:buNone/>
            </a:pPr>
            <a:r>
              <a:rPr lang="sl-SI" sz="2000" dirty="0">
                <a:latin typeface="Courier New" pitchFamily="49" charset="0"/>
              </a:rPr>
              <a:t>      </a:t>
            </a:r>
            <a:r>
              <a:rPr lang="sl-SI" sz="2000" dirty="0" err="1">
                <a:latin typeface="Courier New" pitchFamily="49" charset="0"/>
              </a:rPr>
              <a:t>while</a:t>
            </a:r>
            <a:r>
              <a:rPr lang="sl-SI" sz="2000" dirty="0">
                <a:latin typeface="Courier New" pitchFamily="49" charset="0"/>
              </a:rPr>
              <a:t> (i &lt; dol_niza)  { // preko vseh znakov</a:t>
            </a:r>
          </a:p>
          <a:p>
            <a:pPr>
              <a:buFont typeface="Arial" charset="0"/>
              <a:buNone/>
            </a:pPr>
            <a:r>
              <a:rPr lang="sl-SI" sz="2000" dirty="0">
                <a:latin typeface="Courier New" pitchFamily="49" charset="0"/>
              </a:rPr>
              <a:t>         znak = niz[i]; // tekoči znak</a:t>
            </a:r>
          </a:p>
          <a:p>
            <a:pPr>
              <a:buFont typeface="Arial" charset="0"/>
              <a:buNone/>
            </a:pPr>
            <a:r>
              <a:rPr lang="sl-SI" sz="2000" dirty="0">
                <a:latin typeface="Courier New" pitchFamily="49" charset="0"/>
              </a:rPr>
              <a:t>         </a:t>
            </a:r>
            <a:r>
              <a:rPr lang="sl-SI" sz="2000" dirty="0" err="1">
                <a:latin typeface="Courier New" pitchFamily="49" charset="0"/>
              </a:rPr>
              <a:t>if</a:t>
            </a:r>
            <a:r>
              <a:rPr lang="sl-SI" sz="2000" dirty="0">
                <a:latin typeface="Courier New" pitchFamily="49" charset="0"/>
              </a:rPr>
              <a:t> (('0' &lt;= znak) &amp;&amp; (znak &lt;= '9')) {</a:t>
            </a:r>
          </a:p>
          <a:p>
            <a:pPr>
              <a:buFont typeface="Arial" charset="0"/>
              <a:buNone/>
            </a:pPr>
            <a:r>
              <a:rPr lang="sl-SI" sz="2000" dirty="0">
                <a:latin typeface="Courier New" pitchFamily="49" charset="0"/>
              </a:rPr>
              <a:t>            // če je števka</a:t>
            </a:r>
          </a:p>
          <a:p>
            <a:pPr>
              <a:buFont typeface="Arial" charset="0"/>
              <a:buNone/>
            </a:pPr>
            <a:r>
              <a:rPr lang="sl-SI" sz="2000" dirty="0">
                <a:latin typeface="Courier New" pitchFamily="49" charset="0"/>
              </a:rPr>
              <a:t>            </a:t>
            </a:r>
            <a:r>
              <a:rPr lang="sl-SI" sz="2000" dirty="0" err="1">
                <a:latin typeface="Courier New" pitchFamily="49" charset="0"/>
              </a:rPr>
              <a:t>kolikoStevk</a:t>
            </a:r>
            <a:r>
              <a:rPr lang="sl-SI" sz="2000" dirty="0">
                <a:latin typeface="Courier New" pitchFamily="49" charset="0"/>
              </a:rPr>
              <a:t>++;</a:t>
            </a:r>
          </a:p>
          <a:p>
            <a:pPr>
              <a:buFont typeface="Arial" charset="0"/>
              <a:buNone/>
            </a:pPr>
            <a:r>
              <a:rPr lang="sl-SI" sz="2000" dirty="0">
                <a:latin typeface="Courier New" pitchFamily="49" charset="0"/>
              </a:rPr>
              <a:t>         }</a:t>
            </a:r>
          </a:p>
          <a:p>
            <a:pPr>
              <a:buFont typeface="Arial" charset="0"/>
              <a:buNone/>
            </a:pPr>
            <a:r>
              <a:rPr lang="sl-SI" sz="2000" dirty="0">
                <a:latin typeface="Courier New" pitchFamily="49" charset="0"/>
              </a:rPr>
              <a:t>         i++;</a:t>
            </a:r>
          </a:p>
          <a:p>
            <a:pPr>
              <a:buFont typeface="Arial" charset="0"/>
              <a:buNone/>
            </a:pPr>
            <a:r>
              <a:rPr lang="sl-SI" sz="2000" dirty="0">
                <a:latin typeface="Courier New" pitchFamily="49" charset="0"/>
              </a:rPr>
              <a:t>      }</a:t>
            </a:r>
          </a:p>
          <a:p>
            <a:pPr>
              <a:buFont typeface="Arial" charset="0"/>
              <a:buNone/>
            </a:pPr>
            <a:r>
              <a:rPr lang="sl-SI" sz="2000" dirty="0">
                <a:latin typeface="Courier New" pitchFamily="49" charset="0"/>
              </a:rPr>
              <a:t>      rezultat = "V nizu " + niz + " je " + </a:t>
            </a:r>
          </a:p>
          <a:p>
            <a:pPr>
              <a:buFont typeface="Arial" charset="0"/>
              <a:buNone/>
            </a:pPr>
            <a:r>
              <a:rPr lang="sl-SI" sz="2000" dirty="0">
                <a:latin typeface="Courier New" pitchFamily="49" charset="0"/>
              </a:rPr>
              <a:t>                 </a:t>
            </a:r>
            <a:r>
              <a:rPr lang="sl-SI" sz="2000" dirty="0" err="1">
                <a:latin typeface="Courier New" pitchFamily="49" charset="0"/>
              </a:rPr>
              <a:t>kolikoStevk</a:t>
            </a:r>
            <a:r>
              <a:rPr lang="sl-SI" sz="2000" dirty="0">
                <a:latin typeface="Courier New" pitchFamily="49" charset="0"/>
              </a:rPr>
              <a:t> + " števk.";</a:t>
            </a:r>
          </a:p>
          <a:p>
            <a:pPr>
              <a:buFont typeface="Arial" charset="0"/>
              <a:buNone/>
            </a:pPr>
            <a:r>
              <a:rPr lang="sl-SI" sz="2000" dirty="0">
                <a:latin typeface="Courier New" pitchFamily="49" charset="0"/>
              </a:rPr>
              <a:t>      </a:t>
            </a:r>
          </a:p>
        </p:txBody>
      </p:sp>
      <p:sp>
        <p:nvSpPr>
          <p:cNvPr id="11266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1267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843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254C1E1-4111-4FF6-BB89-C88C3A4D41F5}" type="slidenum">
              <a:rPr lang="sl-SI"/>
              <a:pPr eaLnBrk="1" hangingPunct="1"/>
              <a:t>11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/>
              <a:t>Primerjanje nizov</a:t>
            </a:r>
            <a:endParaRPr lang="en-GB"/>
          </a:p>
        </p:txBody>
      </p:sp>
      <p:sp>
        <p:nvSpPr>
          <p:cNvPr id="209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/>
              <a:t>Metodi</a:t>
            </a:r>
          </a:p>
          <a:p>
            <a:pPr lvl="1"/>
            <a:r>
              <a:rPr lang="sl-SI" sz="2000" dirty="0" err="1">
                <a:latin typeface="Courier New" pitchFamily="49" charset="0"/>
              </a:rPr>
              <a:t>Equals</a:t>
            </a:r>
            <a:endParaRPr lang="sl-SI" sz="2000" dirty="0">
              <a:latin typeface="Courier New" pitchFamily="49" charset="0"/>
            </a:endParaRPr>
          </a:p>
          <a:p>
            <a:pPr lvl="1"/>
            <a:r>
              <a:rPr lang="sl-SI" sz="2000" dirty="0" err="1">
                <a:latin typeface="Courier New" pitchFamily="49" charset="0"/>
              </a:rPr>
              <a:t>Compare</a:t>
            </a:r>
            <a:endParaRPr lang="sl-SI" sz="2000" dirty="0">
              <a:latin typeface="Courier New" pitchFamily="49" charset="0"/>
            </a:endParaRPr>
          </a:p>
          <a:p>
            <a:r>
              <a:rPr lang="sl-SI" sz="2800" dirty="0"/>
              <a:t>Z relacijskim operatorjem </a:t>
            </a:r>
            <a:r>
              <a:rPr lang="sl-SI" sz="2800" dirty="0">
                <a:latin typeface="Courier New" pitchFamily="49" charset="0"/>
              </a:rPr>
              <a:t>==</a:t>
            </a:r>
            <a:endParaRPr lang="sl-SI" sz="2800" dirty="0"/>
          </a:p>
          <a:p>
            <a:r>
              <a:rPr lang="sl-SI" sz="2800" dirty="0" err="1">
                <a:latin typeface="Courier New" pitchFamily="49" charset="0"/>
              </a:rPr>
              <a:t>s1.Equals</a:t>
            </a:r>
            <a:r>
              <a:rPr lang="sl-SI" sz="2800" dirty="0">
                <a:latin typeface="Courier New" pitchFamily="49" charset="0"/>
              </a:rPr>
              <a:t>("bla")</a:t>
            </a:r>
            <a:r>
              <a:rPr lang="sl-SI" sz="2800" dirty="0"/>
              <a:t> : ali je niz shranjen v </a:t>
            </a:r>
            <a:r>
              <a:rPr lang="sl-SI" sz="2800" dirty="0">
                <a:latin typeface="Courier New" pitchFamily="49" charset="0"/>
              </a:rPr>
              <a:t>s1</a:t>
            </a:r>
            <a:r>
              <a:rPr lang="sl-SI" sz="2800" dirty="0"/>
              <a:t> enak nizu </a:t>
            </a:r>
            <a:r>
              <a:rPr lang="sl-SI" sz="2800" dirty="0">
                <a:latin typeface="Courier New" pitchFamily="49" charset="0"/>
              </a:rPr>
              <a:t>bla</a:t>
            </a:r>
            <a:r>
              <a:rPr lang="sl-SI" sz="2800" dirty="0"/>
              <a:t> – rezultat </a:t>
            </a:r>
            <a:r>
              <a:rPr lang="sl-SI" sz="2800" dirty="0" err="1">
                <a:latin typeface="Courier New" pitchFamily="49" charset="0"/>
              </a:rPr>
              <a:t>true</a:t>
            </a:r>
            <a:r>
              <a:rPr lang="sl-SI" sz="2800" dirty="0"/>
              <a:t> ali </a:t>
            </a:r>
            <a:r>
              <a:rPr lang="sl-SI" sz="2800" dirty="0" err="1">
                <a:latin typeface="Courier New" pitchFamily="49" charset="0"/>
              </a:rPr>
              <a:t>false</a:t>
            </a:r>
            <a:endParaRPr lang="sl-SI" sz="2800" dirty="0">
              <a:latin typeface="Courier New" pitchFamily="49" charset="0"/>
            </a:endParaRPr>
          </a:p>
          <a:p>
            <a:pPr lvl="1"/>
            <a:r>
              <a:rPr lang="sl-SI" sz="2400" dirty="0">
                <a:latin typeface="Courier New" pitchFamily="49" charset="0"/>
              </a:rPr>
              <a:t>s1 == "</a:t>
            </a:r>
            <a:r>
              <a:rPr lang="sl-SI" sz="2400" dirty="0" err="1">
                <a:latin typeface="Courier New" pitchFamily="49" charset="0"/>
              </a:rPr>
              <a:t>bla</a:t>
            </a:r>
            <a:r>
              <a:rPr lang="sl-SI" sz="2400" dirty="0">
                <a:latin typeface="Courier New" pitchFamily="49" charset="0"/>
              </a:rPr>
              <a:t>"</a:t>
            </a:r>
          </a:p>
          <a:p>
            <a:r>
              <a:rPr lang="sl-SI" sz="2800" dirty="0" err="1">
                <a:latin typeface="Courier New" pitchFamily="49" charset="0"/>
              </a:rPr>
              <a:t>s1.Equals</a:t>
            </a:r>
            <a:r>
              <a:rPr lang="sl-SI" sz="2800" dirty="0">
                <a:latin typeface="Courier New" pitchFamily="49" charset="0"/>
              </a:rPr>
              <a:t>(s2)</a:t>
            </a:r>
            <a:r>
              <a:rPr lang="sl-SI" sz="2800" dirty="0"/>
              <a:t> : ali je niz shranjen v </a:t>
            </a:r>
            <a:r>
              <a:rPr lang="sl-SI" sz="2800" dirty="0">
                <a:latin typeface="Courier New" pitchFamily="49" charset="0"/>
              </a:rPr>
              <a:t>s1</a:t>
            </a:r>
            <a:r>
              <a:rPr lang="sl-SI" sz="2800" dirty="0"/>
              <a:t> enak nizu shranjenemu v </a:t>
            </a:r>
            <a:r>
              <a:rPr lang="sl-SI" sz="2800" dirty="0">
                <a:latin typeface="Courier New" pitchFamily="49" charset="0"/>
              </a:rPr>
              <a:t>s2</a:t>
            </a:r>
          </a:p>
          <a:p>
            <a:pPr lvl="1"/>
            <a:r>
              <a:rPr lang="sl-SI" sz="2400" dirty="0">
                <a:latin typeface="Courier New" pitchFamily="49" charset="0"/>
              </a:rPr>
              <a:t>s1 == s2</a:t>
            </a:r>
            <a:endParaRPr lang="en-GB" dirty="0"/>
          </a:p>
        </p:txBody>
      </p:sp>
      <p:sp>
        <p:nvSpPr>
          <p:cNvPr id="12290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2291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6EC4EA8-CD74-4225-8687-84492FE5280C}" type="slidenum">
              <a:rPr lang="sl-SI"/>
              <a:pPr eaLnBrk="1" hangingPunct="1"/>
              <a:t>12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9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9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9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9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9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9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uiExpand="1" build="p" bldLvl="4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pozor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46847"/>
            <a:ext cx="8907288" cy="1190065"/>
          </a:xfrm>
        </p:spPr>
        <p:txBody>
          <a:bodyPr/>
          <a:lstStyle/>
          <a:p>
            <a:r>
              <a:rPr lang="en-US" sz="2400" dirty="0"/>
              <a:t>Java?</a:t>
            </a:r>
          </a:p>
          <a:p>
            <a:r>
              <a:rPr lang="en-US" sz="2400" dirty="0"/>
              <a:t>V C# se == in Equals </a:t>
            </a:r>
            <a:r>
              <a:rPr lang="en-US" sz="2400" dirty="0" err="1"/>
              <a:t>pri</a:t>
            </a:r>
            <a:r>
              <a:rPr lang="en-US" sz="2400" dirty="0"/>
              <a:t> </a:t>
            </a:r>
            <a:r>
              <a:rPr lang="en-US" sz="2400" dirty="0" err="1"/>
              <a:t>primerjanju</a:t>
            </a:r>
            <a:r>
              <a:rPr lang="en-US" sz="2400" dirty="0"/>
              <a:t> </a:t>
            </a:r>
            <a:r>
              <a:rPr lang="en-US" sz="2400" dirty="0" err="1"/>
              <a:t>nizov</a:t>
            </a:r>
            <a:r>
              <a:rPr lang="en-US" sz="2400" dirty="0"/>
              <a:t> </a:t>
            </a:r>
            <a:r>
              <a:rPr lang="en-US" sz="2400" dirty="0" err="1"/>
              <a:t>obnašata</a:t>
            </a:r>
            <a:r>
              <a:rPr lang="en-US" sz="2400" dirty="0"/>
              <a:t> "</a:t>
            </a:r>
            <a:r>
              <a:rPr lang="en-US" sz="2400" dirty="0" err="1"/>
              <a:t>enako</a:t>
            </a:r>
            <a:r>
              <a:rPr lang="en-US" sz="2400" dirty="0"/>
              <a:t>“</a:t>
            </a:r>
          </a:p>
          <a:p>
            <a:r>
              <a:rPr lang="en-US" sz="2400" dirty="0"/>
              <a:t>a …</a:t>
            </a:r>
          </a:p>
          <a:p>
            <a:endParaRPr lang="en-US" sz="2400" dirty="0"/>
          </a:p>
          <a:p>
            <a:endParaRPr lang="sl-SI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AA9F97-DC7B-4EE3-8B86-F592B68082AB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  <p:sp>
        <p:nvSpPr>
          <p:cNvPr id="5" name="TextBox 4"/>
          <p:cNvSpPr txBox="1"/>
          <p:nvPr/>
        </p:nvSpPr>
        <p:spPr>
          <a:xfrm>
            <a:off x="85800" y="3144705"/>
            <a:ext cx="8928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object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 name = "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sandeep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";  </a:t>
            </a:r>
          </a:p>
          <a:p>
            <a:r>
              <a:rPr lang="sl-SI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[] 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 = {'s','a','n','d','e','e','p'};  </a:t>
            </a:r>
          </a:p>
          <a:p>
            <a:r>
              <a:rPr lang="sl-SI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object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myName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 = </a:t>
            </a:r>
            <a:r>
              <a:rPr lang="sl-SI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           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Con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sole.WriteLine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("== operator 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 is {0}", name == 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myName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  </a:t>
            </a:r>
          </a:p>
          <a:p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Equals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method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 is {0}", 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myName.Equals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(name)); </a:t>
            </a:r>
          </a:p>
          <a:p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4799447"/>
            <a:ext cx="4010025" cy="8667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5132991"/>
            <a:ext cx="3659426" cy="12926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==</a:t>
            </a:r>
            <a:r>
              <a:rPr lang="en-US" dirty="0"/>
              <a:t> </a:t>
            </a:r>
            <a:r>
              <a:rPr lang="en-US" dirty="0" err="1"/>
              <a:t>primerjanje</a:t>
            </a:r>
            <a:r>
              <a:rPr lang="en-US" dirty="0"/>
              <a:t> </a:t>
            </a:r>
            <a:r>
              <a:rPr lang="en-US" dirty="0" err="1"/>
              <a:t>naslovov</a:t>
            </a:r>
            <a:endParaRPr lang="en-US" dirty="0"/>
          </a:p>
          <a:p>
            <a:endParaRPr lang="en-US" dirty="0"/>
          </a:p>
          <a:p>
            <a:r>
              <a:rPr lang="en-US" sz="2800" b="1" dirty="0"/>
              <a:t>Equals</a:t>
            </a:r>
            <a:r>
              <a:rPr lang="en-US" dirty="0"/>
              <a:t> … </a:t>
            </a:r>
            <a:r>
              <a:rPr lang="en-US" dirty="0" err="1"/>
              <a:t>primerjanje</a:t>
            </a:r>
            <a:r>
              <a:rPr lang="en-US" dirty="0"/>
              <a:t> </a:t>
            </a:r>
            <a:r>
              <a:rPr lang="en-US" dirty="0" err="1"/>
              <a:t>vsebine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8133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  <p:bldP spid="5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/>
              <a:t>Primerjanje nizov</a:t>
            </a: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sl-SI" sz="2400" dirty="0"/>
              <a:t>Nize primerjamo leksikografsko (po abecedi)</a:t>
            </a:r>
          </a:p>
          <a:p>
            <a:pPr lvl="1"/>
            <a:r>
              <a:rPr lang="sl-SI" sz="2000" dirty="0"/>
              <a:t>Niz "Matija"  je manjši kot niz "Mojca", ker sta prva znaka enaka, drugi znak pa je v prvem nizu ('a') manjši kot v drugem nizu ('o').</a:t>
            </a:r>
          </a:p>
          <a:p>
            <a:r>
              <a:rPr lang="sl-SI" sz="2400" dirty="0">
                <a:latin typeface="Courier New" pitchFamily="49" charset="0"/>
              </a:rPr>
              <a:t>s1.CompareTo("bla")</a:t>
            </a:r>
            <a:r>
              <a:rPr lang="sl-SI" sz="2400" dirty="0"/>
              <a:t> : vrne 0, če je niz shranjen v </a:t>
            </a:r>
            <a:r>
              <a:rPr lang="sl-SI" sz="2400" dirty="0">
                <a:latin typeface="Courier New" pitchFamily="49" charset="0"/>
              </a:rPr>
              <a:t>s1</a:t>
            </a:r>
            <a:r>
              <a:rPr lang="sl-SI" sz="2400" dirty="0"/>
              <a:t> enak nizu </a:t>
            </a:r>
            <a:r>
              <a:rPr lang="sl-SI" sz="2400" dirty="0">
                <a:latin typeface="Courier New" pitchFamily="49" charset="0"/>
              </a:rPr>
              <a:t>bla, </a:t>
            </a:r>
            <a:r>
              <a:rPr lang="sl-SI" sz="2400" dirty="0"/>
              <a:t> neg. število , če je niz v </a:t>
            </a:r>
            <a:r>
              <a:rPr lang="sl-SI" sz="2400" dirty="0">
                <a:latin typeface="Courier New" pitchFamily="49" charset="0"/>
              </a:rPr>
              <a:t>s1</a:t>
            </a:r>
            <a:r>
              <a:rPr lang="sl-SI" sz="2400" dirty="0"/>
              <a:t> manjši od niza </a:t>
            </a:r>
            <a:r>
              <a:rPr lang="sl-SI" sz="2400" dirty="0">
                <a:latin typeface="Courier New" pitchFamily="49" charset="0"/>
              </a:rPr>
              <a:t>"</a:t>
            </a:r>
            <a:r>
              <a:rPr lang="sl-SI" sz="2400" dirty="0" err="1">
                <a:latin typeface="Courier New" pitchFamily="49" charset="0"/>
              </a:rPr>
              <a:t>bla</a:t>
            </a:r>
            <a:r>
              <a:rPr lang="sl-SI" sz="2400" dirty="0">
                <a:latin typeface="Courier New" pitchFamily="49" charset="0"/>
              </a:rPr>
              <a:t>"</a:t>
            </a:r>
            <a:r>
              <a:rPr lang="sl-SI" sz="2400" dirty="0"/>
              <a:t> in poz. število, če je večji.</a:t>
            </a:r>
            <a:endParaRPr lang="sl-SI" sz="2400" dirty="0">
              <a:latin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</a:rPr>
              <a:t>"matija".CompareTo("mojca")</a:t>
            </a:r>
            <a:r>
              <a:rPr lang="sl-SI" sz="2400" dirty="0"/>
              <a:t> : vrne negativno število</a:t>
            </a:r>
            <a:endParaRPr lang="sl-SI" sz="2400" dirty="0">
              <a:latin typeface="Arial" charset="0"/>
            </a:endParaRPr>
          </a:p>
          <a:p>
            <a:r>
              <a:rPr lang="sl-SI" sz="2400" dirty="0">
                <a:latin typeface="Courier New" pitchFamily="49" charset="0"/>
              </a:rPr>
              <a:t>bool jeManj</a:t>
            </a:r>
            <a:r>
              <a:rPr lang="sl-SI" sz="2400" dirty="0">
                <a:latin typeface="Arial" charset="0"/>
              </a:rPr>
              <a:t> = </a:t>
            </a:r>
            <a:r>
              <a:rPr lang="sl-SI" sz="2400" dirty="0">
                <a:latin typeface="Courier New" pitchFamily="49" charset="0"/>
              </a:rPr>
              <a:t>n1.CompareTo(n2) &lt; 0</a:t>
            </a:r>
            <a:r>
              <a:rPr lang="sl-SI" sz="2400" dirty="0"/>
              <a:t> </a:t>
            </a:r>
            <a:r>
              <a:rPr lang="sl-SI" sz="2400" dirty="0">
                <a:latin typeface="Arial" charset="0"/>
              </a:rPr>
              <a:t>;</a:t>
            </a:r>
          </a:p>
          <a:p>
            <a:r>
              <a:rPr lang="sl-SI" sz="2400" dirty="0"/>
              <a:t>Kako si zapomniti?</a:t>
            </a:r>
          </a:p>
          <a:p>
            <a:pPr lvl="1"/>
            <a:r>
              <a:rPr lang="sl-SI" sz="1600" dirty="0"/>
              <a:t>Zanima nas če velja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niz1 &lt;= niz2 </a:t>
            </a:r>
            <a:r>
              <a:rPr lang="sl-SI" sz="1600" dirty="0"/>
              <a:t>(če je torej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niz1</a:t>
            </a:r>
            <a:r>
              <a:rPr lang="sl-SI" sz="1600" dirty="0"/>
              <a:t> manjši (prej po abecedi) ali enak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niz2</a:t>
            </a:r>
            <a:r>
              <a:rPr lang="sl-SI" sz="1600" dirty="0"/>
              <a:t>)</a:t>
            </a:r>
          </a:p>
          <a:p>
            <a:pPr lvl="1"/>
            <a:r>
              <a:rPr lang="sl-SI" sz="1600" dirty="0">
                <a:latin typeface="Courier New" pitchFamily="49" charset="0"/>
                <a:cs typeface="Courier New" pitchFamily="49" charset="0"/>
              </a:rPr>
              <a:t>niz1.CompareTo(niz2) &lt;= 0 </a:t>
            </a:r>
          </a:p>
          <a:p>
            <a:pPr lvl="1"/>
            <a:r>
              <a:rPr lang="sl-SI" sz="1600" dirty="0"/>
              <a:t>Uporabimo torej ustrezen operator in primerjamo z 0</a:t>
            </a:r>
          </a:p>
        </p:txBody>
      </p:sp>
      <p:sp>
        <p:nvSpPr>
          <p:cNvPr id="13314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3315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0F40E05-2364-40CC-A3E0-6E6C01A7AA9B}" type="slidenum">
              <a:rPr lang="sl-SI"/>
              <a:pPr eaLnBrk="1" hangingPunct="1"/>
              <a:t>14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bldLvl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Compare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Obstaja tudi metoda Compare, ki pa jo izvajamo nad razredom </a:t>
            </a:r>
            <a:r>
              <a:rPr lang="sl-SI" dirty="0" err="1" smtClean="0"/>
              <a:t>String</a:t>
            </a:r>
            <a:r>
              <a:rPr lang="sl-SI" dirty="0"/>
              <a:t>:</a:t>
            </a:r>
          </a:p>
          <a:p>
            <a:r>
              <a:rPr lang="sl-SI" dirty="0"/>
              <a:t>s1.CompareTo(s2)</a:t>
            </a:r>
          </a:p>
          <a:p>
            <a:r>
              <a:rPr lang="sl-SI" dirty="0"/>
              <a:t>String.Compare(s1, s2)</a:t>
            </a:r>
          </a:p>
          <a:p>
            <a:endParaRPr lang="en-US" dirty="0"/>
          </a:p>
          <a:p>
            <a:r>
              <a:rPr lang="en-US" dirty="0" err="1"/>
              <a:t>Načeloma</a:t>
            </a:r>
            <a:r>
              <a:rPr lang="en-US" dirty="0"/>
              <a:t> s Compare </a:t>
            </a:r>
            <a:r>
              <a:rPr lang="en-US" dirty="0" err="1"/>
              <a:t>primerjamo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/>
              <a:t>niza</a:t>
            </a:r>
            <a:r>
              <a:rPr lang="en-US" dirty="0"/>
              <a:t> glede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leksikografsko</a:t>
            </a:r>
            <a:r>
              <a:rPr lang="en-US" dirty="0"/>
              <a:t> </a:t>
            </a:r>
            <a:r>
              <a:rPr lang="en-US" dirty="0" err="1"/>
              <a:t>urejanje</a:t>
            </a:r>
            <a:r>
              <a:rPr lang="en-US" dirty="0"/>
              <a:t> 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AA9F97-DC7B-4EE3-8B86-F592B68082AB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89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064A94-AA74-4278-A0C5-3ECC3300A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hlinkClick r:id="rId2"/>
              </a:rPr>
              <a:t>https://docs.microsoft.com/en-us/dotnet/csharp/how-to/compare-strings</a:t>
            </a:r>
            <a:r>
              <a:rPr lang="en-US" sz="2400" dirty="0" smtClean="0"/>
              <a:t> </a:t>
            </a:r>
            <a:endParaRPr lang="en-SI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B43044-5DFA-432F-9638-E7025AE37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POGLEJ!!</a:t>
            </a:r>
            <a:endParaRPr lang="en-SI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E609B4-2DCC-4225-A837-75D96F828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AA9F97-DC7B-4EE3-8B86-F592B68082AB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6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/>
              <a:t>IndexOf</a:t>
            </a:r>
            <a:endParaRPr lang="en-GB"/>
          </a:p>
        </p:txBody>
      </p:sp>
      <p:sp>
        <p:nvSpPr>
          <p:cNvPr id="214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>
                <a:latin typeface="Courier New" pitchFamily="49" charset="0"/>
              </a:rPr>
              <a:t>"Mojca je rekla joj".</a:t>
            </a:r>
            <a:r>
              <a:rPr lang="sl-SI" sz="2400" dirty="0" err="1">
                <a:latin typeface="Courier New" pitchFamily="49" charset="0"/>
              </a:rPr>
              <a:t>IndexOf</a:t>
            </a:r>
            <a:r>
              <a:rPr lang="sl-SI" sz="2400" dirty="0">
                <a:latin typeface="Courier New" pitchFamily="49" charset="0"/>
              </a:rPr>
              <a:t>("oj")</a:t>
            </a:r>
            <a:r>
              <a:rPr lang="sl-SI" sz="3600" dirty="0"/>
              <a:t> </a:t>
            </a:r>
          </a:p>
          <a:p>
            <a:pPr lvl="1"/>
            <a:r>
              <a:rPr lang="sl-SI" dirty="0"/>
              <a:t>Dobimo </a:t>
            </a:r>
            <a:r>
              <a:rPr lang="sl-SI" dirty="0">
                <a:latin typeface="Courier New" pitchFamily="49" charset="0"/>
              </a:rPr>
              <a:t>1</a:t>
            </a:r>
            <a:r>
              <a:rPr lang="sl-SI" dirty="0"/>
              <a:t> – podniz </a:t>
            </a:r>
            <a:r>
              <a:rPr lang="sl-SI" dirty="0">
                <a:latin typeface="Courier New" pitchFamily="49" charset="0"/>
              </a:rPr>
              <a:t>"oj"</a:t>
            </a:r>
            <a:r>
              <a:rPr lang="sl-SI" dirty="0"/>
              <a:t> se v nizu </a:t>
            </a:r>
            <a:r>
              <a:rPr lang="sl-SI" dirty="0">
                <a:latin typeface="Courier New" pitchFamily="49" charset="0"/>
              </a:rPr>
              <a:t>"Mojca je rekla joj"</a:t>
            </a:r>
            <a:r>
              <a:rPr lang="sl-SI" dirty="0"/>
              <a:t> začne na mestu z indeksom </a:t>
            </a:r>
            <a:r>
              <a:rPr lang="sl-SI" dirty="0">
                <a:latin typeface="Courier New" pitchFamily="49" charset="0"/>
              </a:rPr>
              <a:t>1</a:t>
            </a:r>
          </a:p>
          <a:p>
            <a:pPr lvl="1"/>
            <a:r>
              <a:rPr lang="sl-SI" dirty="0"/>
              <a:t>Torej kot funkcija index v Pythonu</a:t>
            </a:r>
          </a:p>
          <a:p>
            <a:r>
              <a:rPr lang="sl-SI" dirty="0"/>
              <a:t>Če podniza ni, je rezultat </a:t>
            </a:r>
            <a:r>
              <a:rPr lang="sl-SI" dirty="0">
                <a:latin typeface="Courier New" pitchFamily="49" charset="0"/>
              </a:rPr>
              <a:t>–1</a:t>
            </a:r>
          </a:p>
          <a:p>
            <a:pPr lvl="1"/>
            <a:r>
              <a:rPr lang="sl-SI" sz="2000" dirty="0">
                <a:latin typeface="Courier New" pitchFamily="49" charset="0"/>
              </a:rPr>
              <a:t>"Mojca je rekla joj".IndexOf("aj")</a:t>
            </a:r>
            <a:r>
              <a:rPr lang="sl-SI" sz="3600" dirty="0"/>
              <a:t> </a:t>
            </a:r>
            <a:r>
              <a:rPr lang="sl-SI" dirty="0"/>
              <a:t>je torej </a:t>
            </a:r>
            <a:r>
              <a:rPr lang="sl-SI" dirty="0">
                <a:latin typeface="Courier New" pitchFamily="49" charset="0"/>
              </a:rPr>
              <a:t>-1</a:t>
            </a:r>
          </a:p>
          <a:p>
            <a:pPr lvl="1"/>
            <a:r>
              <a:rPr lang="sl-SI" dirty="0"/>
              <a:t>Python pa v tem primeru sproži izjemo!</a:t>
            </a:r>
            <a:endParaRPr lang="en-GB" dirty="0"/>
          </a:p>
        </p:txBody>
      </p:sp>
      <p:sp>
        <p:nvSpPr>
          <p:cNvPr id="14338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4339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15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DC38C1E8-C52C-41F9-A926-6D85F9CDE8D7}" type="slidenum">
              <a:rPr lang="sl-SI"/>
              <a:pPr eaLnBrk="1" hangingPunct="1"/>
              <a:t>17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4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4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9" grpId="0" uiExpand="1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 sz="4000"/>
              <a:t>Preštej samoglasnike</a:t>
            </a:r>
            <a:endParaRPr lang="en-US" sz="40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Za vsak znak ugotovimo ali je samogasnik</a:t>
            </a:r>
          </a:p>
          <a:p>
            <a:r>
              <a:rPr lang="sl-SI"/>
              <a:t>Sestavljeni pogoj</a:t>
            </a:r>
          </a:p>
          <a:p>
            <a:pPr lvl="1"/>
            <a:r>
              <a:rPr lang="sl-SI" sz="1800">
                <a:latin typeface="Courier New" pitchFamily="49" charset="0"/>
              </a:rPr>
              <a:t>(znak == 'a') || (znak = 'A') ||</a:t>
            </a:r>
            <a:r>
              <a:rPr lang="sl-SI"/>
              <a:t> </a:t>
            </a:r>
            <a:r>
              <a:rPr lang="sl-SI" sz="1800">
                <a:latin typeface="Courier New" pitchFamily="49" charset="0"/>
              </a:rPr>
              <a:t>(znak == 'e') || (znak = 'E') || (znak == 'I') || (znak = 'i') || (znak == 'o') || (znak = 'O') ||</a:t>
            </a:r>
            <a:r>
              <a:rPr lang="sl-SI"/>
              <a:t> </a:t>
            </a:r>
            <a:r>
              <a:rPr lang="sl-SI" sz="1800">
                <a:latin typeface="Courier New" pitchFamily="49" charset="0"/>
              </a:rPr>
              <a:t>(znak == 'u') || (znak = 'U') </a:t>
            </a:r>
          </a:p>
          <a:p>
            <a:r>
              <a:rPr lang="sl-SI"/>
              <a:t>Lahko z</a:t>
            </a:r>
            <a:r>
              <a:rPr lang="sl-SI">
                <a:latin typeface="Courier New" pitchFamily="49" charset="0"/>
              </a:rPr>
              <a:t> IndexOf</a:t>
            </a:r>
          </a:p>
          <a:p>
            <a:pPr lvl="1"/>
            <a:r>
              <a:rPr lang="sl-SI" sz="1900">
                <a:latin typeface="Courier New" pitchFamily="49" charset="0"/>
              </a:rPr>
              <a:t>s</a:t>
            </a:r>
            <a:r>
              <a:rPr lang="en-GB" sz="1900">
                <a:latin typeface="Courier New" pitchFamily="49" charset="0"/>
              </a:rPr>
              <a:t>tring samoglasniki = "AEIOUaeiou";</a:t>
            </a:r>
            <a:endParaRPr lang="sl-SI" sz="1900">
              <a:latin typeface="Courier New" pitchFamily="49" charset="0"/>
            </a:endParaRPr>
          </a:p>
          <a:p>
            <a:pPr lvl="1"/>
            <a:r>
              <a:rPr lang="en-GB" sz="1900">
                <a:latin typeface="Courier New" pitchFamily="49" charset="0"/>
              </a:rPr>
              <a:t>samoglasniki.</a:t>
            </a:r>
            <a:r>
              <a:rPr lang="sl-SI" sz="1900">
                <a:latin typeface="Courier New" pitchFamily="49" charset="0"/>
              </a:rPr>
              <a:t>I</a:t>
            </a:r>
            <a:r>
              <a:rPr lang="en-GB" sz="1900">
                <a:latin typeface="Courier New" pitchFamily="49" charset="0"/>
              </a:rPr>
              <a:t>ndexOf(znak) != -1</a:t>
            </a:r>
            <a:endParaRPr lang="sl-SI">
              <a:latin typeface="Courier New" pitchFamily="49" charset="0"/>
            </a:endParaRPr>
          </a:p>
          <a:p>
            <a:pPr lvl="1"/>
            <a:endParaRPr lang="sl-SI">
              <a:latin typeface="Courier New" pitchFamily="49" charset="0"/>
            </a:endParaRPr>
          </a:p>
          <a:p>
            <a:pPr lvl="1">
              <a:buFont typeface="Arial" charset="0"/>
              <a:buNone/>
            </a:pPr>
            <a:endParaRPr lang="en-US">
              <a:latin typeface="Courier New" pitchFamily="49" charset="0"/>
            </a:endParaRPr>
          </a:p>
        </p:txBody>
      </p:sp>
      <p:sp>
        <p:nvSpPr>
          <p:cNvPr id="15362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5363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253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9819BE5-62F8-4C5E-82DD-A766C5B489CB}" type="slidenum">
              <a:rPr lang="sl-SI"/>
              <a:pPr eaLnBrk="1" hangingPunct="1"/>
              <a:t>18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bldLvl="5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/>
              <a:t>Preštej samoglasnike</a:t>
            </a:r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600200"/>
            <a:ext cx="8579296" cy="4525963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sz="1800" dirty="0">
                <a:latin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</a:rPr>
              <a:t>s</a:t>
            </a:r>
            <a:r>
              <a:rPr lang="en-GB" sz="1800" dirty="0" err="1">
                <a:latin typeface="Courier New" pitchFamily="49" charset="0"/>
              </a:rPr>
              <a:t>tring</a:t>
            </a:r>
            <a:r>
              <a:rPr lang="en-GB" sz="1800" dirty="0">
                <a:latin typeface="Courier New" pitchFamily="49" charset="0"/>
              </a:rPr>
              <a:t> </a:t>
            </a:r>
            <a:r>
              <a:rPr lang="en-GB" sz="1800" dirty="0" err="1">
                <a:latin typeface="Courier New" pitchFamily="49" charset="0"/>
              </a:rPr>
              <a:t>samoglasniki</a:t>
            </a:r>
            <a:r>
              <a:rPr lang="en-GB" sz="1800" dirty="0">
                <a:latin typeface="Courier New" pitchFamily="49" charset="0"/>
              </a:rPr>
              <a:t> = "</a:t>
            </a:r>
            <a:r>
              <a:rPr lang="en-GB" sz="1800" dirty="0" err="1">
                <a:latin typeface="Courier New" pitchFamily="49" charset="0"/>
              </a:rPr>
              <a:t>AEIOUaeiou</a:t>
            </a:r>
            <a:r>
              <a:rPr lang="en-GB" sz="1800" dirty="0">
                <a:latin typeface="Courier New" pitchFamily="49" charset="0"/>
              </a:rPr>
              <a:t>";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sl-SI" sz="1800" dirty="0">
                <a:latin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</a:rPr>
              <a:t>Console.Write</a:t>
            </a:r>
            <a:r>
              <a:rPr lang="sl-SI" sz="1800" dirty="0">
                <a:latin typeface="Courier New" pitchFamily="49" charset="0"/>
              </a:rPr>
              <a:t>(</a:t>
            </a:r>
            <a:r>
              <a:rPr lang="en-GB" sz="1800" dirty="0">
                <a:latin typeface="Courier New" pitchFamily="49" charset="0"/>
              </a:rPr>
              <a:t>"</a:t>
            </a:r>
            <a:r>
              <a:rPr lang="sl-SI" sz="1800" dirty="0">
                <a:latin typeface="Courier New" pitchFamily="49" charset="0"/>
              </a:rPr>
              <a:t>V</a:t>
            </a:r>
            <a:r>
              <a:rPr lang="en-GB" sz="1800" dirty="0" err="1">
                <a:latin typeface="Courier New" pitchFamily="49" charset="0"/>
              </a:rPr>
              <a:t>nesi</a:t>
            </a:r>
            <a:r>
              <a:rPr lang="en-GB" sz="1800" dirty="0">
                <a:latin typeface="Courier New" pitchFamily="49" charset="0"/>
              </a:rPr>
              <a:t> </a:t>
            </a:r>
            <a:r>
              <a:rPr lang="en-GB" sz="1800" dirty="0" err="1">
                <a:latin typeface="Courier New" pitchFamily="49" charset="0"/>
              </a:rPr>
              <a:t>poljubno</a:t>
            </a:r>
            <a:r>
              <a:rPr lang="en-GB" sz="1800" dirty="0">
                <a:latin typeface="Courier New" pitchFamily="49" charset="0"/>
              </a:rPr>
              <a:t> </a:t>
            </a:r>
            <a:r>
              <a:rPr lang="en-GB" sz="1800" dirty="0" err="1">
                <a:latin typeface="Courier New" pitchFamily="49" charset="0"/>
              </a:rPr>
              <a:t>besedilo</a:t>
            </a:r>
            <a:r>
              <a:rPr lang="sl-SI" sz="1800" dirty="0">
                <a:latin typeface="Courier New" pitchFamily="49" charset="0"/>
              </a:rPr>
              <a:t>: </a:t>
            </a:r>
            <a:r>
              <a:rPr lang="en-GB" sz="1800" dirty="0">
                <a:latin typeface="Courier New" pitchFamily="49" charset="0"/>
              </a:rPr>
              <a:t>");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sl-SI" sz="1800" dirty="0">
                <a:latin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</a:rPr>
              <a:t>string</a:t>
            </a:r>
            <a:r>
              <a:rPr lang="sl-SI" sz="1800" dirty="0">
                <a:latin typeface="Courier New" pitchFamily="49" charset="0"/>
              </a:rPr>
              <a:t> </a:t>
            </a:r>
            <a:r>
              <a:rPr lang="en-GB" sz="1800" dirty="0" err="1">
                <a:latin typeface="Courier New" pitchFamily="49" charset="0"/>
              </a:rPr>
              <a:t>niz</a:t>
            </a:r>
            <a:r>
              <a:rPr lang="en-GB" sz="1800" dirty="0">
                <a:latin typeface="Courier New" pitchFamily="49" charset="0"/>
              </a:rPr>
              <a:t> = </a:t>
            </a:r>
            <a:r>
              <a:rPr lang="sl-SI" sz="1800" dirty="0" err="1">
                <a:latin typeface="Courier New" pitchFamily="49" charset="0"/>
              </a:rPr>
              <a:t>Console.ReadLine</a:t>
            </a:r>
            <a:r>
              <a:rPr lang="sl-SI" sz="1800" dirty="0">
                <a:latin typeface="Courier New" pitchFamily="49" charset="0"/>
              </a:rPr>
              <a:t>();</a:t>
            </a:r>
            <a:endParaRPr lang="en-GB" sz="18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sz="1800" dirty="0">
                <a:latin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</a:rPr>
              <a:t>int</a:t>
            </a:r>
            <a:r>
              <a:rPr lang="sl-SI" sz="1800" dirty="0">
                <a:latin typeface="Courier New" pitchFamily="49" charset="0"/>
              </a:rPr>
              <a:t> </a:t>
            </a:r>
            <a:r>
              <a:rPr lang="en-GB" sz="1800" dirty="0" err="1">
                <a:latin typeface="Courier New" pitchFamily="49" charset="0"/>
              </a:rPr>
              <a:t>dol_niza</a:t>
            </a:r>
            <a:r>
              <a:rPr lang="en-GB" sz="1800" dirty="0">
                <a:latin typeface="Courier New" pitchFamily="49" charset="0"/>
              </a:rPr>
              <a:t> = </a:t>
            </a:r>
            <a:r>
              <a:rPr lang="en-GB" sz="1800" dirty="0" err="1">
                <a:latin typeface="Courier New" pitchFamily="49" charset="0"/>
              </a:rPr>
              <a:t>niz</a:t>
            </a:r>
            <a:r>
              <a:rPr lang="en-GB" sz="1800" dirty="0">
                <a:latin typeface="Courier New" pitchFamily="49" charset="0"/>
              </a:rPr>
              <a:t>.</a:t>
            </a:r>
            <a:r>
              <a:rPr lang="sl-SI" sz="1800" dirty="0">
                <a:latin typeface="Courier New" pitchFamily="49" charset="0"/>
              </a:rPr>
              <a:t>L</a:t>
            </a:r>
            <a:r>
              <a:rPr lang="en-GB" sz="1800" dirty="0" err="1">
                <a:latin typeface="Courier New" pitchFamily="49" charset="0"/>
              </a:rPr>
              <a:t>ength</a:t>
            </a:r>
            <a:r>
              <a:rPr lang="en-GB" sz="1800" dirty="0">
                <a:latin typeface="Courier New" pitchFamily="49" charset="0"/>
              </a:rPr>
              <a:t>; // </a:t>
            </a:r>
            <a:r>
              <a:rPr lang="en-GB" sz="1800" dirty="0" err="1">
                <a:latin typeface="Courier New" pitchFamily="49" charset="0"/>
              </a:rPr>
              <a:t>dolzina</a:t>
            </a:r>
            <a:r>
              <a:rPr lang="en-GB" sz="1800" dirty="0">
                <a:latin typeface="Courier New" pitchFamily="49" charset="0"/>
              </a:rPr>
              <a:t> </a:t>
            </a:r>
            <a:r>
              <a:rPr lang="en-GB" sz="1800" dirty="0" err="1">
                <a:latin typeface="Courier New" pitchFamily="49" charset="0"/>
              </a:rPr>
              <a:t>niza</a:t>
            </a:r>
            <a:endParaRPr lang="en-GB" sz="18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sz="1800" dirty="0">
                <a:latin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</a:rPr>
              <a:t>int</a:t>
            </a:r>
            <a:r>
              <a:rPr lang="sl-SI" sz="1800" dirty="0">
                <a:latin typeface="Courier New" pitchFamily="49" charset="0"/>
              </a:rPr>
              <a:t> </a:t>
            </a:r>
            <a:r>
              <a:rPr lang="en-GB" sz="1800" dirty="0" err="1">
                <a:latin typeface="Courier New" pitchFamily="49" charset="0"/>
              </a:rPr>
              <a:t>i</a:t>
            </a:r>
            <a:r>
              <a:rPr lang="en-GB" sz="1800" dirty="0">
                <a:latin typeface="Courier New" pitchFamily="49" charset="0"/>
              </a:rPr>
              <a:t> = 0;</a:t>
            </a:r>
            <a:endParaRPr lang="sl-SI" sz="18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sl-SI" sz="1800" dirty="0">
                <a:latin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</a:rPr>
              <a:t>char</a:t>
            </a:r>
            <a:r>
              <a:rPr lang="sl-SI" sz="1800" dirty="0">
                <a:latin typeface="Courier New" pitchFamily="49" charset="0"/>
              </a:rPr>
              <a:t> znak;</a:t>
            </a:r>
            <a:endParaRPr lang="en-GB" sz="18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sz="1800" dirty="0">
                <a:latin typeface="Courier New" pitchFamily="49" charset="0"/>
              </a:rPr>
              <a:t> while(</a:t>
            </a:r>
            <a:r>
              <a:rPr lang="en-GB" sz="1800" dirty="0" err="1">
                <a:latin typeface="Courier New" pitchFamily="49" charset="0"/>
              </a:rPr>
              <a:t>i</a:t>
            </a:r>
            <a:r>
              <a:rPr lang="en-GB" sz="1800" dirty="0">
                <a:latin typeface="Courier New" pitchFamily="49" charset="0"/>
              </a:rPr>
              <a:t> &lt; </a:t>
            </a:r>
            <a:r>
              <a:rPr lang="en-GB" sz="1800" dirty="0" err="1">
                <a:latin typeface="Courier New" pitchFamily="49" charset="0"/>
              </a:rPr>
              <a:t>dol_niza</a:t>
            </a:r>
            <a:r>
              <a:rPr lang="en-GB" sz="1800" dirty="0">
                <a:latin typeface="Courier New" pitchFamily="49" charset="0"/>
              </a:rPr>
              <a:t>)</a:t>
            </a:r>
            <a:r>
              <a:rPr lang="sl-SI" sz="1800" dirty="0">
                <a:latin typeface="Courier New" pitchFamily="49" charset="0"/>
              </a:rPr>
              <a:t> { // pregledamo vse znake</a:t>
            </a:r>
            <a:endParaRPr lang="en-GB" sz="18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sz="1800" dirty="0">
                <a:latin typeface="Courier New" pitchFamily="49" charset="0"/>
              </a:rPr>
              <a:t>   </a:t>
            </a:r>
            <a:r>
              <a:rPr lang="en-GB" sz="1800" dirty="0" err="1">
                <a:latin typeface="Courier New" pitchFamily="49" charset="0"/>
              </a:rPr>
              <a:t>znak</a:t>
            </a:r>
            <a:r>
              <a:rPr lang="sl-SI" sz="1800" dirty="0">
                <a:latin typeface="Courier New" pitchFamily="49" charset="0"/>
              </a:rPr>
              <a:t> </a:t>
            </a:r>
            <a:r>
              <a:rPr lang="en-GB" sz="1800" dirty="0">
                <a:latin typeface="Courier New" pitchFamily="49" charset="0"/>
              </a:rPr>
              <a:t>=</a:t>
            </a:r>
            <a:r>
              <a:rPr lang="sl-SI" sz="1800" dirty="0">
                <a:latin typeface="Courier New" pitchFamily="49" charset="0"/>
              </a:rPr>
              <a:t> </a:t>
            </a:r>
            <a:r>
              <a:rPr lang="en-GB" sz="1800" dirty="0" err="1">
                <a:latin typeface="Courier New" pitchFamily="49" charset="0"/>
              </a:rPr>
              <a:t>niz</a:t>
            </a:r>
            <a:r>
              <a:rPr lang="sl-SI" sz="1800" dirty="0">
                <a:latin typeface="Courier New" pitchFamily="49" charset="0"/>
              </a:rPr>
              <a:t>[</a:t>
            </a:r>
            <a:r>
              <a:rPr lang="en-GB" sz="1800" dirty="0" err="1">
                <a:latin typeface="Courier New" pitchFamily="49" charset="0"/>
              </a:rPr>
              <a:t>i</a:t>
            </a:r>
            <a:r>
              <a:rPr lang="sl-SI" sz="1800" dirty="0">
                <a:latin typeface="Courier New" pitchFamily="49" charset="0"/>
              </a:rPr>
              <a:t>]</a:t>
            </a:r>
            <a:r>
              <a:rPr lang="en-GB" sz="1800" dirty="0">
                <a:latin typeface="Courier New" pitchFamily="49" charset="0"/>
              </a:rPr>
              <a:t>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sz="1800" dirty="0">
                <a:latin typeface="Courier New" pitchFamily="49" charset="0"/>
              </a:rPr>
              <a:t>   if (</a:t>
            </a:r>
            <a:r>
              <a:rPr lang="en-GB" sz="1800" dirty="0" err="1">
                <a:latin typeface="Courier New" pitchFamily="49" charset="0"/>
              </a:rPr>
              <a:t>samoglasniki</a:t>
            </a:r>
            <a:r>
              <a:rPr lang="en-GB" sz="1800" dirty="0">
                <a:latin typeface="Courier New" pitchFamily="49" charset="0"/>
              </a:rPr>
              <a:t>.</a:t>
            </a:r>
            <a:r>
              <a:rPr lang="sl-SI" sz="1800" dirty="0">
                <a:latin typeface="Courier New" pitchFamily="49" charset="0"/>
              </a:rPr>
              <a:t>I</a:t>
            </a:r>
            <a:r>
              <a:rPr lang="en-GB" sz="1800" dirty="0" err="1">
                <a:latin typeface="Courier New" pitchFamily="49" charset="0"/>
              </a:rPr>
              <a:t>ndexOf</a:t>
            </a:r>
            <a:r>
              <a:rPr lang="en-GB" sz="1800" dirty="0">
                <a:latin typeface="Courier New" pitchFamily="49" charset="0"/>
              </a:rPr>
              <a:t>(</a:t>
            </a:r>
            <a:r>
              <a:rPr lang="en-GB" sz="1800" dirty="0" err="1">
                <a:latin typeface="Courier New" pitchFamily="49" charset="0"/>
              </a:rPr>
              <a:t>znak</a:t>
            </a:r>
            <a:r>
              <a:rPr lang="en-GB" sz="1800" dirty="0">
                <a:latin typeface="Courier New" pitchFamily="49" charset="0"/>
              </a:rPr>
              <a:t>) != -1)</a:t>
            </a:r>
            <a:r>
              <a:rPr lang="sl-SI" sz="1800" dirty="0">
                <a:latin typeface="Courier New" pitchFamily="49" charset="0"/>
              </a:rPr>
              <a:t> </a:t>
            </a:r>
            <a:r>
              <a:rPr lang="en-GB" sz="1600" dirty="0">
                <a:latin typeface="Courier New" pitchFamily="49" charset="0"/>
              </a:rPr>
              <a:t>// </a:t>
            </a:r>
            <a:r>
              <a:rPr lang="en-GB" sz="1600" dirty="0" err="1">
                <a:latin typeface="Courier New" pitchFamily="49" charset="0"/>
              </a:rPr>
              <a:t>znak</a:t>
            </a:r>
            <a:r>
              <a:rPr lang="en-GB" sz="1600" dirty="0">
                <a:latin typeface="Courier New" pitchFamily="49" charset="0"/>
              </a:rPr>
              <a:t> je </a:t>
            </a:r>
            <a:r>
              <a:rPr lang="en-GB" sz="1600" dirty="0" err="1">
                <a:latin typeface="Courier New" pitchFamily="49" charset="0"/>
              </a:rPr>
              <a:t>samoglasnik</a:t>
            </a:r>
            <a:endParaRPr lang="en-GB" sz="16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sl-SI" sz="1800" dirty="0">
                <a:latin typeface="Courier New" pitchFamily="49" charset="0"/>
              </a:rPr>
              <a:t>      </a:t>
            </a:r>
            <a:r>
              <a:rPr lang="en-GB" sz="1800" dirty="0" err="1">
                <a:latin typeface="Courier New" pitchFamily="49" charset="0"/>
              </a:rPr>
              <a:t>st_samo</a:t>
            </a:r>
            <a:r>
              <a:rPr lang="en-GB" sz="1800" dirty="0">
                <a:latin typeface="Courier New" pitchFamily="49" charset="0"/>
              </a:rPr>
              <a:t>++;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sz="1800" dirty="0">
                <a:latin typeface="Courier New" pitchFamily="49" charset="0"/>
              </a:rPr>
              <a:t>   </a:t>
            </a:r>
            <a:r>
              <a:rPr lang="en-GB" sz="1800" dirty="0" err="1">
                <a:latin typeface="Courier New" pitchFamily="49" charset="0"/>
              </a:rPr>
              <a:t>i</a:t>
            </a:r>
            <a:r>
              <a:rPr lang="en-GB" sz="1800" dirty="0">
                <a:latin typeface="Courier New" pitchFamily="49" charset="0"/>
              </a:rPr>
              <a:t>++;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sz="1800" dirty="0">
                <a:latin typeface="Courier New" pitchFamily="49" charset="0"/>
              </a:rPr>
              <a:t> }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sz="1800" dirty="0">
                <a:latin typeface="Courier New" pitchFamily="49" charset="0"/>
              </a:rPr>
              <a:t> </a:t>
            </a:r>
            <a:r>
              <a:rPr lang="en-GB" sz="1600" dirty="0" err="1">
                <a:latin typeface="Courier New" pitchFamily="49" charset="0"/>
              </a:rPr>
              <a:t>rezultat</a:t>
            </a:r>
            <a:r>
              <a:rPr lang="en-GB" sz="1600" dirty="0">
                <a:latin typeface="Courier New" pitchFamily="49" charset="0"/>
              </a:rPr>
              <a:t> = "V </a:t>
            </a:r>
            <a:r>
              <a:rPr lang="en-GB" sz="1600" dirty="0" err="1">
                <a:latin typeface="Courier New" pitchFamily="49" charset="0"/>
              </a:rPr>
              <a:t>nizu</a:t>
            </a:r>
            <a:r>
              <a:rPr lang="en-GB" sz="1600" dirty="0">
                <a:latin typeface="Courier New" pitchFamily="49" charset="0"/>
              </a:rPr>
              <a:t> " + </a:t>
            </a:r>
            <a:r>
              <a:rPr lang="en-GB" sz="1600" dirty="0" err="1">
                <a:latin typeface="Courier New" pitchFamily="49" charset="0"/>
              </a:rPr>
              <a:t>niz</a:t>
            </a:r>
            <a:r>
              <a:rPr lang="en-GB" sz="1600" dirty="0">
                <a:latin typeface="Courier New" pitchFamily="49" charset="0"/>
              </a:rPr>
              <a:t> + "</a:t>
            </a:r>
            <a:r>
              <a:rPr lang="sl-SI" sz="1600" dirty="0">
                <a:latin typeface="Courier New" pitchFamily="49" charset="0"/>
              </a:rPr>
              <a:t> </a:t>
            </a:r>
            <a:r>
              <a:rPr lang="en-GB" sz="1600" dirty="0">
                <a:latin typeface="Courier New" pitchFamily="49" charset="0"/>
              </a:rPr>
              <a:t>je " + </a:t>
            </a:r>
            <a:r>
              <a:rPr lang="en-GB" sz="1600" dirty="0" err="1">
                <a:latin typeface="Courier New" pitchFamily="49" charset="0"/>
              </a:rPr>
              <a:t>st_samo</a:t>
            </a:r>
            <a:r>
              <a:rPr lang="en-GB" sz="1600" dirty="0">
                <a:latin typeface="Courier New" pitchFamily="49" charset="0"/>
              </a:rPr>
              <a:t> + " </a:t>
            </a:r>
            <a:r>
              <a:rPr lang="en-GB" sz="1600" dirty="0" err="1">
                <a:latin typeface="Courier New" pitchFamily="49" charset="0"/>
              </a:rPr>
              <a:t>samoglasnikov</a:t>
            </a:r>
            <a:r>
              <a:rPr lang="sl-SI" sz="1600" dirty="0">
                <a:latin typeface="Courier New" pitchFamily="49" charset="0"/>
              </a:rPr>
              <a:t>.</a:t>
            </a:r>
            <a:r>
              <a:rPr lang="en-GB" sz="1600" dirty="0">
                <a:latin typeface="Courier New" pitchFamily="49" charset="0"/>
              </a:rPr>
              <a:t>";</a:t>
            </a:r>
            <a:endParaRPr lang="en-GB" sz="18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sz="1800" dirty="0">
                <a:latin typeface="Courier New" pitchFamily="49" charset="0"/>
              </a:rPr>
              <a:t>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GB" sz="1800" dirty="0">
              <a:latin typeface="Courier New" pitchFamily="49" charset="0"/>
            </a:endParaRPr>
          </a:p>
        </p:txBody>
      </p:sp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6387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355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25804F89-2F15-4776-AB27-FDC062DED62C}" type="slidenum">
              <a:rPr lang="sl-SI"/>
              <a:pPr eaLnBrk="1" hangingPunct="1"/>
              <a:t>19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/>
              <a:t>String</a:t>
            </a:r>
            <a:endParaRPr lang="en-GB"/>
          </a:p>
        </p:txBody>
      </p:sp>
      <p:sp>
        <p:nvSpPr>
          <p:cNvPr id="191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 err="1">
                <a:latin typeface="Courier New" pitchFamily="49" charset="0"/>
              </a:rPr>
              <a:t>string</a:t>
            </a:r>
            <a:r>
              <a:rPr lang="sl-SI" sz="2000" dirty="0">
                <a:latin typeface="Courier New" pitchFamily="49" charset="0"/>
              </a:rPr>
              <a:t> ime = "Matija";</a:t>
            </a:r>
          </a:p>
          <a:p>
            <a:r>
              <a:rPr lang="sl-SI" sz="2000" dirty="0"/>
              <a:t>Zaporedje znakov med " </a:t>
            </a:r>
          </a:p>
          <a:p>
            <a:r>
              <a:rPr lang="sl-SI" sz="2000" dirty="0"/>
              <a:t>Ne moremo uporabljati enojnih narekovajev!</a:t>
            </a:r>
          </a:p>
          <a:p>
            <a:r>
              <a:rPr lang="sl-SI" sz="2000" dirty="0"/>
              <a:t>+ stakne dva niza</a:t>
            </a:r>
          </a:p>
          <a:p>
            <a:pPr lvl="1"/>
            <a:r>
              <a:rPr lang="sl-SI" sz="1600" dirty="0"/>
              <a:t>Brez "dodatnih" presledkov</a:t>
            </a:r>
          </a:p>
          <a:p>
            <a:pPr lvl="1"/>
            <a:r>
              <a:rPr lang="sl-SI" sz="1600" dirty="0"/>
              <a:t>"Matija" + "Lokar" </a:t>
            </a:r>
            <a:r>
              <a:rPr lang="sl-SI" sz="1600" dirty="0">
                <a:sym typeface="Wingdings" pitchFamily="2" charset="2"/>
              </a:rPr>
              <a:t> "MatijaLokar"</a:t>
            </a:r>
          </a:p>
          <a:p>
            <a:r>
              <a:rPr lang="sl-SI" sz="2000" dirty="0">
                <a:sym typeface="Wingdings" pitchFamily="2" charset="2"/>
              </a:rPr>
              <a:t>Če en izraz NI niz, se ta v C# </a:t>
            </a:r>
            <a:r>
              <a:rPr lang="sl-SI" sz="2000" b="1" dirty="0">
                <a:sym typeface="Wingdings" pitchFamily="2" charset="2"/>
              </a:rPr>
              <a:t>avtomatsko</a:t>
            </a:r>
            <a:r>
              <a:rPr lang="sl-SI" sz="2000" dirty="0">
                <a:sym typeface="Wingdings" pitchFamily="2" charset="2"/>
              </a:rPr>
              <a:t> pretvori v niz!</a:t>
            </a:r>
          </a:p>
          <a:p>
            <a:r>
              <a:rPr lang="sl-SI" sz="2000" dirty="0">
                <a:sym typeface="Wingdings" pitchFamily="2" charset="2"/>
              </a:rPr>
              <a:t>Branje nizov</a:t>
            </a:r>
          </a:p>
          <a:p>
            <a:pPr lvl="1"/>
            <a:r>
              <a:rPr lang="sl-SI" sz="1800" dirty="0">
                <a:sym typeface="Wingdings" pitchFamily="2" charset="2"/>
              </a:rPr>
              <a:t>metoda </a:t>
            </a:r>
            <a:r>
              <a:rPr lang="sl-SI" sz="1800" dirty="0" err="1">
                <a:latin typeface="Courier New" pitchFamily="49" charset="0"/>
                <a:sym typeface="Wingdings" pitchFamily="2" charset="2"/>
              </a:rPr>
              <a:t>Console.ReadLine</a:t>
            </a:r>
            <a:r>
              <a:rPr lang="sl-SI" sz="1800" dirty="0">
                <a:latin typeface="Courier New" pitchFamily="49" charset="0"/>
                <a:sym typeface="Wingdings" pitchFamily="2" charset="2"/>
              </a:rPr>
              <a:t>()</a:t>
            </a:r>
            <a:endParaRPr lang="en-GB" sz="1800" dirty="0"/>
          </a:p>
          <a:p>
            <a:endParaRPr lang="sl-SI" sz="2000" dirty="0"/>
          </a:p>
        </p:txBody>
      </p:sp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099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127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2762707-DE0D-4F83-B636-E45EC3E8614D}" type="slidenum">
              <a:rPr lang="sl-SI"/>
              <a:pPr eaLnBrk="1" hangingPunct="1"/>
              <a:t>2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/>
              <a:t>Dolžina niza, posamezni znak, ...</a:t>
            </a:r>
            <a:endParaRPr lang="en-GB"/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1800" dirty="0">
                <a:sym typeface="Wingdings" pitchFamily="2" charset="2"/>
              </a:rPr>
              <a:t>Dolžina niza: lastnost </a:t>
            </a:r>
            <a:r>
              <a:rPr lang="sl-SI" sz="1800" dirty="0" err="1">
                <a:latin typeface="Courier New" pitchFamily="49" charset="0"/>
                <a:sym typeface="Wingdings" pitchFamily="2" charset="2"/>
              </a:rPr>
              <a:t>Length</a:t>
            </a:r>
            <a:r>
              <a:rPr lang="sl-SI" sz="1800" dirty="0">
                <a:latin typeface="Courier New" pitchFamily="49" charset="0"/>
                <a:sym typeface="Wingdings" pitchFamily="2" charset="2"/>
              </a:rPr>
              <a:t> </a:t>
            </a:r>
            <a:r>
              <a:rPr lang="sl-SI" sz="1800" dirty="0">
                <a:sym typeface="Wingdings" pitchFamily="2" charset="2"/>
              </a:rPr>
              <a:t>(namesto funkcije </a:t>
            </a:r>
            <a:r>
              <a:rPr lang="sl-SI" sz="18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len</a:t>
            </a:r>
            <a:r>
              <a:rPr lang="sl-SI" sz="1800" dirty="0">
                <a:sym typeface="Wingdings" pitchFamily="2" charset="2"/>
              </a:rPr>
              <a:t> v </a:t>
            </a:r>
            <a:r>
              <a:rPr lang="sl-SI" sz="1800" dirty="0" err="1">
                <a:sym typeface="Wingdings" pitchFamily="2" charset="2"/>
              </a:rPr>
              <a:t>Pythonu</a:t>
            </a:r>
            <a:r>
              <a:rPr lang="sl-SI" sz="1800" dirty="0">
                <a:sym typeface="Wingdings" pitchFamily="2" charset="2"/>
              </a:rPr>
              <a:t>)</a:t>
            </a:r>
          </a:p>
          <a:p>
            <a:pPr lvl="1"/>
            <a:r>
              <a:rPr lang="sl-SI" sz="1700" dirty="0" err="1">
                <a:latin typeface="Courier New" pitchFamily="49" charset="0"/>
                <a:sym typeface="Wingdings" pitchFamily="2" charset="2"/>
              </a:rPr>
              <a:t>string</a:t>
            </a:r>
            <a:r>
              <a:rPr lang="sl-SI" sz="1700" dirty="0">
                <a:latin typeface="Courier New" pitchFamily="49" charset="0"/>
                <a:sym typeface="Wingdings" pitchFamily="2" charset="2"/>
              </a:rPr>
              <a:t> priimek = "Lokar";</a:t>
            </a:r>
          </a:p>
          <a:p>
            <a:pPr lvl="1"/>
            <a:r>
              <a:rPr lang="sl-SI" sz="1700" dirty="0" err="1">
                <a:latin typeface="Courier New" pitchFamily="49" charset="0"/>
                <a:sym typeface="Wingdings" pitchFamily="2" charset="2"/>
              </a:rPr>
              <a:t>priimek.Length</a:t>
            </a:r>
            <a:r>
              <a:rPr lang="sl-SI" sz="1700" dirty="0">
                <a:latin typeface="Courier New" pitchFamily="49" charset="0"/>
                <a:sym typeface="Wingdings" pitchFamily="2" charset="2"/>
              </a:rPr>
              <a:t>  5</a:t>
            </a:r>
          </a:p>
          <a:p>
            <a:pPr lvl="1"/>
            <a:r>
              <a:rPr lang="sl-SI" sz="1700" dirty="0">
                <a:latin typeface="Courier New" pitchFamily="49" charset="0"/>
                <a:sym typeface="Wingdings" pitchFamily="2" charset="2"/>
              </a:rPr>
              <a:t>"matija".</a:t>
            </a:r>
            <a:r>
              <a:rPr lang="sl-SI" sz="1700" dirty="0" err="1">
                <a:latin typeface="Courier New" pitchFamily="49" charset="0"/>
                <a:sym typeface="Wingdings" pitchFamily="2" charset="2"/>
              </a:rPr>
              <a:t>Length</a:t>
            </a:r>
            <a:r>
              <a:rPr lang="sl-SI" sz="1700" dirty="0">
                <a:latin typeface="Courier New" pitchFamily="49" charset="0"/>
                <a:sym typeface="Wingdings" pitchFamily="2" charset="2"/>
              </a:rPr>
              <a:t>  6</a:t>
            </a:r>
          </a:p>
          <a:p>
            <a:pPr lvl="1"/>
            <a:r>
              <a:rPr lang="sl-SI" sz="1700" dirty="0">
                <a:latin typeface="Courier New" pitchFamily="49" charset="0"/>
                <a:sym typeface="Wingdings" pitchFamily="2" charset="2"/>
              </a:rPr>
              <a:t>(priimek + " " + "</a:t>
            </a:r>
            <a:r>
              <a:rPr lang="sl-SI" sz="1700" dirty="0" err="1">
                <a:latin typeface="Courier New" pitchFamily="49" charset="0"/>
                <a:sym typeface="Wingdings" pitchFamily="2" charset="2"/>
              </a:rPr>
              <a:t>bla</a:t>
            </a:r>
            <a:r>
              <a:rPr lang="sl-SI" sz="1700" dirty="0">
                <a:latin typeface="Courier New" pitchFamily="49" charset="0"/>
                <a:sym typeface="Wingdings" pitchFamily="2" charset="2"/>
              </a:rPr>
              <a:t>").</a:t>
            </a:r>
            <a:r>
              <a:rPr lang="sl-SI" sz="1700" dirty="0" err="1">
                <a:latin typeface="Courier New" pitchFamily="49" charset="0"/>
                <a:sym typeface="Wingdings" pitchFamily="2" charset="2"/>
              </a:rPr>
              <a:t>Length</a:t>
            </a:r>
            <a:r>
              <a:rPr lang="sl-SI" sz="1700" dirty="0">
                <a:latin typeface="Courier New" pitchFamily="49" charset="0"/>
                <a:sym typeface="Wingdings" pitchFamily="2" charset="2"/>
              </a:rPr>
              <a:t>  9</a:t>
            </a:r>
          </a:p>
          <a:p>
            <a:r>
              <a:rPr lang="sl-SI" sz="1800" dirty="0">
                <a:sym typeface="Wingdings" pitchFamily="2" charset="2"/>
              </a:rPr>
              <a:t>Znak na i-tem mestu - kot v </a:t>
            </a:r>
            <a:r>
              <a:rPr lang="sl-SI" sz="1800" dirty="0" err="1">
                <a:sym typeface="Wingdings" pitchFamily="2" charset="2"/>
              </a:rPr>
              <a:t>Pythonu</a:t>
            </a:r>
            <a:r>
              <a:rPr lang="sl-SI" sz="1800" dirty="0">
                <a:sym typeface="Wingdings" pitchFamily="2" charset="2"/>
              </a:rPr>
              <a:t>  </a:t>
            </a:r>
            <a:r>
              <a:rPr lang="sl-SI" sz="1800" dirty="0">
                <a:latin typeface="Courier New" pitchFamily="49" charset="0"/>
                <a:sym typeface="Wingdings" pitchFamily="2" charset="2"/>
              </a:rPr>
              <a:t>[i]</a:t>
            </a:r>
          </a:p>
          <a:p>
            <a:pPr lvl="1"/>
            <a:r>
              <a:rPr lang="sl-SI" sz="1700" dirty="0">
                <a:latin typeface="Courier New" pitchFamily="49" charset="0"/>
                <a:sym typeface="Wingdings" pitchFamily="2" charset="2"/>
              </a:rPr>
              <a:t>ime[i]</a:t>
            </a:r>
          </a:p>
          <a:p>
            <a:pPr lvl="1"/>
            <a:r>
              <a:rPr lang="sl-SI" sz="1400" dirty="0">
                <a:sym typeface="Wingdings" pitchFamily="2" charset="2"/>
              </a:rPr>
              <a:t>Znake štejemo od 0 dalje!</a:t>
            </a:r>
          </a:p>
          <a:p>
            <a:pPr lvl="2"/>
            <a:r>
              <a:rPr lang="sl-SI" sz="1300" dirty="0">
                <a:latin typeface="Courier New" pitchFamily="49" charset="0"/>
                <a:sym typeface="Wingdings" pitchFamily="2" charset="2"/>
              </a:rPr>
              <a:t>"</a:t>
            </a:r>
            <a:r>
              <a:rPr lang="sl-SI" sz="1300" dirty="0" err="1">
                <a:latin typeface="Courier New" pitchFamily="49" charset="0"/>
                <a:sym typeface="Wingdings" pitchFamily="2" charset="2"/>
              </a:rPr>
              <a:t>Blabla</a:t>
            </a:r>
            <a:r>
              <a:rPr lang="sl-SI" sz="1300" dirty="0">
                <a:latin typeface="Courier New" pitchFamily="49" charset="0"/>
                <a:sym typeface="Wingdings" pitchFamily="2" charset="2"/>
              </a:rPr>
              <a:t>"[3]  b</a:t>
            </a:r>
          </a:p>
          <a:p>
            <a:pPr lvl="2"/>
            <a:r>
              <a:rPr lang="sl-SI" sz="1300" dirty="0" err="1">
                <a:latin typeface="Courier New" pitchFamily="49" charset="0"/>
                <a:sym typeface="Wingdings" pitchFamily="2" charset="2"/>
              </a:rPr>
              <a:t>string</a:t>
            </a:r>
            <a:r>
              <a:rPr lang="sl-SI" sz="1300" dirty="0">
                <a:latin typeface="Courier New" pitchFamily="49" charset="0"/>
                <a:sym typeface="Wingdings" pitchFamily="2" charset="2"/>
              </a:rPr>
              <a:t> ime = "Matija";</a:t>
            </a:r>
          </a:p>
          <a:p>
            <a:pPr lvl="3"/>
            <a:r>
              <a:rPr lang="sl-SI" sz="1000" dirty="0">
                <a:latin typeface="Courier New" pitchFamily="49" charset="0"/>
                <a:sym typeface="Wingdings" pitchFamily="2" charset="2"/>
              </a:rPr>
              <a:t>ime[1]  a</a:t>
            </a:r>
          </a:p>
          <a:p>
            <a:r>
              <a:rPr lang="sl-SI" sz="2200" dirty="0">
                <a:sym typeface="Wingdings" pitchFamily="2" charset="2"/>
              </a:rPr>
              <a:t>Tudi tu so nizi </a:t>
            </a:r>
            <a:r>
              <a:rPr lang="sl-SI" sz="2200" dirty="0" err="1">
                <a:sym typeface="Wingdings" pitchFamily="2" charset="2"/>
              </a:rPr>
              <a:t>nespremenjlivi</a:t>
            </a:r>
            <a:r>
              <a:rPr lang="sl-SI" sz="2200" dirty="0">
                <a:sym typeface="Wingdings" pitchFamily="2" charset="2"/>
              </a:rPr>
              <a:t> - torej</a:t>
            </a:r>
          </a:p>
          <a:p>
            <a:pPr lvl="1"/>
            <a:r>
              <a:rPr lang="sl-SI" sz="1800" dirty="0">
                <a:latin typeface="Courier New" pitchFamily="49" charset="0"/>
                <a:sym typeface="Wingdings" pitchFamily="2" charset="2"/>
              </a:rPr>
              <a:t>ime[3] = "e";</a:t>
            </a:r>
          </a:p>
          <a:p>
            <a:pPr lvl="1"/>
            <a:r>
              <a:rPr lang="sl-SI" sz="1800" dirty="0">
                <a:sym typeface="Wingdings" pitchFamily="2" charset="2"/>
              </a:rPr>
              <a:t>Matija ni postal Mateja</a:t>
            </a:r>
          </a:p>
          <a:p>
            <a:pPr>
              <a:buFont typeface="Arial" charset="0"/>
              <a:buNone/>
            </a:pPr>
            <a:endParaRPr lang="en-GB" sz="1800" dirty="0">
              <a:latin typeface="Courier New" pitchFamily="49" charset="0"/>
            </a:endParaRPr>
          </a:p>
        </p:txBody>
      </p:sp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123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22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605E546-FE29-4F8F-8CD6-E5F84AC3AFE3}" type="slidenum">
              <a:rPr lang="sl-SI"/>
              <a:pPr eaLnBrk="1" hangingPunct="1"/>
              <a:t>3</a:t>
            </a:fld>
            <a:endParaRPr lang="sl-SI"/>
          </a:p>
        </p:txBody>
      </p:sp>
      <p:sp>
        <p:nvSpPr>
          <p:cNvPr id="2" name="Multiply 1"/>
          <p:cNvSpPr/>
          <p:nvPr/>
        </p:nvSpPr>
        <p:spPr>
          <a:xfrm>
            <a:off x="1331640" y="5085184"/>
            <a:ext cx="1512168" cy="504056"/>
          </a:xfrm>
          <a:prstGeom prst="mathMultiply">
            <a:avLst/>
          </a:prstGeom>
          <a:noFill/>
          <a:ln>
            <a:solidFill>
              <a:srgbClr val="FF0000">
                <a:alpha val="5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7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7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7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7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7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7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7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7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7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7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7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7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7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7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uiExpand="1" build="p" bldLvl="4" autoUpdateAnimBg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Podnizi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/>
              <a:t>Python</a:t>
            </a:r>
            <a:endParaRPr lang="sl-SI" dirty="0"/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nekNiz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[2:7]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niz[od : do]</a:t>
            </a:r>
          </a:p>
          <a:p>
            <a:r>
              <a:rPr lang="sl-SI" dirty="0"/>
              <a:t>C#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nekNiz.Substring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(2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, 5)</a:t>
            </a: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ubstring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(od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, dolžina)</a:t>
            </a:r>
          </a:p>
          <a:p>
            <a:pPr lvl="1"/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AA9F97-DC7B-4EE3-8B86-F592B68082AB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3577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"manjka"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Ni negativnih indeksov </a:t>
            </a:r>
          </a:p>
          <a:p>
            <a:pPr lvl="1"/>
            <a:r>
              <a:rPr lang="sl-SI" dirty="0" err="1"/>
              <a:t>nekNiz</a:t>
            </a:r>
            <a:r>
              <a:rPr lang="sl-SI" dirty="0"/>
              <a:t>[-1]</a:t>
            </a:r>
          </a:p>
          <a:p>
            <a:pPr lvl="2"/>
            <a:r>
              <a:rPr lang="sl-SI" dirty="0" err="1"/>
              <a:t>Python</a:t>
            </a:r>
            <a:endParaRPr lang="sl-SI" dirty="0"/>
          </a:p>
          <a:p>
            <a:pPr lvl="3"/>
            <a:r>
              <a:rPr lang="sl-SI" dirty="0"/>
              <a:t>Zadnji znak</a:t>
            </a:r>
          </a:p>
          <a:p>
            <a:pPr lvl="2"/>
            <a:r>
              <a:rPr lang="sl-SI" dirty="0"/>
              <a:t>C#</a:t>
            </a:r>
          </a:p>
          <a:p>
            <a:pPr lvl="3"/>
            <a:r>
              <a:rPr lang="sl-SI" dirty="0"/>
              <a:t>Napaka med izvajanjem</a:t>
            </a:r>
          </a:p>
          <a:p>
            <a:pPr lvl="1"/>
            <a:r>
              <a:rPr lang="sl-SI" dirty="0" err="1"/>
              <a:t>Nestrnjeni</a:t>
            </a:r>
            <a:r>
              <a:rPr lang="sl-SI" dirty="0"/>
              <a:t> podnizi</a:t>
            </a:r>
          </a:p>
          <a:p>
            <a:pPr lvl="2"/>
            <a:r>
              <a:rPr lang="sl-SI" dirty="0" err="1"/>
              <a:t>Python</a:t>
            </a:r>
            <a:endParaRPr lang="sl-SI" dirty="0"/>
          </a:p>
          <a:p>
            <a:pPr lvl="3"/>
            <a:r>
              <a:rPr lang="sl-SI" dirty="0" err="1"/>
              <a:t>nekNiz</a:t>
            </a:r>
            <a:r>
              <a:rPr lang="sl-SI" dirty="0"/>
              <a:t>[2:7:2]</a:t>
            </a:r>
          </a:p>
          <a:p>
            <a:pPr lvl="2"/>
            <a:r>
              <a:rPr lang="sl-SI" dirty="0"/>
              <a:t>C#</a:t>
            </a:r>
          </a:p>
          <a:p>
            <a:pPr lvl="3"/>
            <a:r>
              <a:rPr lang="sl-SI" dirty="0"/>
              <a:t>Ni direktnega ukaza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AA9F97-DC7B-4EE3-8B86-F592B68082AB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537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/>
              <a:t>Obrni niz</a:t>
            </a:r>
            <a:endParaRPr lang="en-GB"/>
          </a:p>
        </p:txBody>
      </p:sp>
      <p:sp>
        <p:nvSpPr>
          <p:cNvPr id="222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Preberi niz in ga izpiši obrnjeno!</a:t>
            </a:r>
          </a:p>
          <a:p>
            <a:pPr lvl="1"/>
            <a:r>
              <a:rPr lang="sl-SI" dirty="0">
                <a:latin typeface="Courier New" pitchFamily="49" charset="0"/>
              </a:rPr>
              <a:t>Matija </a:t>
            </a:r>
            <a:r>
              <a:rPr lang="sl-SI" dirty="0">
                <a:latin typeface="Courier New" pitchFamily="49" charset="0"/>
                <a:sym typeface="Wingdings" pitchFamily="2" charset="2"/>
              </a:rPr>
              <a:t> ajitaM</a:t>
            </a:r>
          </a:p>
          <a:p>
            <a:r>
              <a:rPr lang="sl-SI" dirty="0" err="1">
                <a:sym typeface="Wingdings" pitchFamily="2" charset="2"/>
              </a:rPr>
              <a:t>Python</a:t>
            </a:r>
            <a:r>
              <a:rPr lang="sl-SI" dirty="0">
                <a:sym typeface="Wingdings" pitchFamily="2" charset="2"/>
              </a:rPr>
              <a:t> (znate v eni vrstici?)</a:t>
            </a:r>
          </a:p>
          <a:p>
            <a:pPr lvl="1"/>
            <a:r>
              <a:rPr lang="sl-SI" dirty="0">
                <a:latin typeface="Courier New" pitchFamily="49" charset="0"/>
                <a:sym typeface="Wingdings" pitchFamily="2" charset="2"/>
              </a:rPr>
              <a:t>print(input("Vnesi niz:")[::-1])</a:t>
            </a:r>
          </a:p>
          <a:p>
            <a:r>
              <a:rPr lang="sl-SI" dirty="0">
                <a:sym typeface="Wingdings" pitchFamily="2" charset="2"/>
              </a:rPr>
              <a:t>C#: zanka </a:t>
            </a:r>
          </a:p>
          <a:p>
            <a:pPr lvl="1"/>
            <a:r>
              <a:rPr lang="sl-SI" dirty="0">
                <a:sym typeface="Wingdings" pitchFamily="2" charset="2"/>
              </a:rPr>
              <a:t>Pregledamo vse znake v nizu (dolžina niza)</a:t>
            </a:r>
          </a:p>
          <a:p>
            <a:pPr lvl="2"/>
            <a:r>
              <a:rPr lang="sl-SI" dirty="0" err="1">
                <a:latin typeface="Courier New" pitchFamily="49" charset="0"/>
                <a:sym typeface="Wingdings" pitchFamily="2" charset="2"/>
              </a:rPr>
              <a:t>while</a:t>
            </a:r>
            <a:r>
              <a:rPr lang="sl-SI" dirty="0">
                <a:latin typeface="Courier New" pitchFamily="49" charset="0"/>
                <a:sym typeface="Wingdings" pitchFamily="2" charset="2"/>
              </a:rPr>
              <a:t> (i &lt; </a:t>
            </a:r>
            <a:r>
              <a:rPr lang="sl-SI" dirty="0" err="1">
                <a:latin typeface="Courier New" pitchFamily="49" charset="0"/>
                <a:sym typeface="Wingdings" pitchFamily="2" charset="2"/>
              </a:rPr>
              <a:t>niz.Length</a:t>
            </a:r>
            <a:r>
              <a:rPr lang="sl-SI" dirty="0">
                <a:latin typeface="Courier New" pitchFamily="49" charset="0"/>
                <a:sym typeface="Wingdings" pitchFamily="2" charset="2"/>
              </a:rPr>
              <a:t>)</a:t>
            </a:r>
          </a:p>
          <a:p>
            <a:pPr lvl="1"/>
            <a:r>
              <a:rPr lang="sl-SI" dirty="0">
                <a:sym typeface="Wingdings" pitchFamily="2" charset="2"/>
              </a:rPr>
              <a:t>Dodajamo na začetek</a:t>
            </a:r>
          </a:p>
          <a:p>
            <a:pPr lvl="2"/>
            <a:r>
              <a:rPr lang="sl-SI" dirty="0" err="1">
                <a:latin typeface="Courier New" pitchFamily="49" charset="0"/>
                <a:sym typeface="Wingdings" pitchFamily="2" charset="2"/>
              </a:rPr>
              <a:t>obrnjenNiz</a:t>
            </a:r>
            <a:r>
              <a:rPr lang="sl-SI" dirty="0">
                <a:latin typeface="Courier New" pitchFamily="49" charset="0"/>
                <a:sym typeface="Wingdings" pitchFamily="2" charset="2"/>
              </a:rPr>
              <a:t> = niz[i] + </a:t>
            </a:r>
            <a:r>
              <a:rPr lang="sl-SI" dirty="0" err="1">
                <a:latin typeface="Courier New" pitchFamily="49" charset="0"/>
                <a:sym typeface="Wingdings" pitchFamily="2" charset="2"/>
              </a:rPr>
              <a:t>obrnjenNiz</a:t>
            </a:r>
            <a:r>
              <a:rPr lang="sl-SI" dirty="0">
                <a:latin typeface="Courier New" pitchFamily="49" charset="0"/>
                <a:sym typeface="Wingdings" pitchFamily="2" charset="2"/>
              </a:rPr>
              <a:t>;</a:t>
            </a:r>
          </a:p>
        </p:txBody>
      </p:sp>
      <p:sp>
        <p:nvSpPr>
          <p:cNvPr id="6147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331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DB9B408C-1DEC-4CB1-8B5D-9D3F930FC0A6}" type="slidenum">
              <a:rPr lang="sl-SI"/>
              <a:pPr eaLnBrk="1" hangingPunct="1"/>
              <a:t>6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2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2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2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2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2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2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2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2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2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2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22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22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1" grpId="0" uiExpand="1" build="p" bldLvl="4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/>
              <a:t>Znaki (</a:t>
            </a:r>
            <a:r>
              <a:rPr lang="sl-SI">
                <a:latin typeface="Courier New" pitchFamily="49" charset="0"/>
              </a:rPr>
              <a:t>char</a:t>
            </a:r>
            <a:r>
              <a:rPr lang="sl-SI"/>
              <a:t>)</a:t>
            </a:r>
            <a:endParaRPr lang="en-GB"/>
          </a:p>
        </p:txBody>
      </p:sp>
      <p:sp>
        <p:nvSpPr>
          <p:cNvPr id="205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/>
              <a:t>Tip </a:t>
            </a:r>
            <a:r>
              <a:rPr lang="sl-SI" sz="2400" dirty="0" err="1">
                <a:latin typeface="Courier New" pitchFamily="49" charset="0"/>
              </a:rPr>
              <a:t>char</a:t>
            </a:r>
            <a:endParaRPr lang="sl-SI" sz="2400" dirty="0">
              <a:latin typeface="Courier New" pitchFamily="49" charset="0"/>
            </a:endParaRPr>
          </a:p>
          <a:p>
            <a:pPr lvl="1"/>
            <a:r>
              <a:rPr lang="sl-SI" sz="2000" dirty="0">
                <a:latin typeface="Courier New" pitchFamily="49" charset="0"/>
              </a:rPr>
              <a:t>ker (</a:t>
            </a:r>
            <a:r>
              <a:rPr lang="sl-SI" sz="2000" dirty="0" err="1">
                <a:latin typeface="Courier New" pitchFamily="49" charset="0"/>
              </a:rPr>
              <a:t>character</a:t>
            </a:r>
            <a:r>
              <a:rPr lang="sl-SI" sz="2000" dirty="0">
                <a:latin typeface="Courier New" pitchFamily="49" charset="0"/>
              </a:rPr>
              <a:t>)</a:t>
            </a:r>
          </a:p>
          <a:p>
            <a:pPr lvl="1"/>
            <a:r>
              <a:rPr lang="sl-SI" sz="2000" dirty="0"/>
              <a:t>Ne</a:t>
            </a:r>
            <a:r>
              <a:rPr lang="sl-SI" sz="2000" dirty="0">
                <a:latin typeface="Courier New" pitchFamily="49" charset="0"/>
              </a:rPr>
              <a:t> čar</a:t>
            </a:r>
          </a:p>
          <a:p>
            <a:r>
              <a:rPr lang="sl-SI" sz="2400" dirty="0" err="1">
                <a:latin typeface="Courier New" pitchFamily="49" charset="0"/>
              </a:rPr>
              <a:t>char</a:t>
            </a:r>
            <a:r>
              <a:rPr lang="sl-SI" sz="2400" dirty="0">
                <a:latin typeface="Courier New" pitchFamily="49" charset="0"/>
              </a:rPr>
              <a:t> znak;</a:t>
            </a:r>
          </a:p>
          <a:p>
            <a:pPr>
              <a:lnSpc>
                <a:spcPct val="90000"/>
              </a:lnSpc>
            </a:pPr>
            <a:r>
              <a:rPr lang="sl-SI" sz="2400" dirty="0"/>
              <a:t>posamezni znaki</a:t>
            </a:r>
          </a:p>
          <a:p>
            <a:pPr>
              <a:lnSpc>
                <a:spcPct val="90000"/>
              </a:lnSpc>
            </a:pPr>
            <a:r>
              <a:rPr lang="sl-SI" sz="2000" dirty="0">
                <a:latin typeface="Courier New" pitchFamily="49" charset="0"/>
              </a:rPr>
              <a:t>'a'</a:t>
            </a:r>
            <a:r>
              <a:rPr lang="sl-SI" sz="2400" dirty="0"/>
              <a:t> : znak a</a:t>
            </a:r>
          </a:p>
          <a:p>
            <a:r>
              <a:rPr lang="sl-SI" sz="2400" dirty="0"/>
              <a:t>Enojni narekovaji</a:t>
            </a:r>
          </a:p>
          <a:p>
            <a:pPr lvl="1"/>
            <a:r>
              <a:rPr lang="sl-SI" sz="2000" dirty="0">
                <a:latin typeface="Courier New" pitchFamily="49" charset="0"/>
              </a:rPr>
              <a:t>znak = 'm';</a:t>
            </a:r>
          </a:p>
          <a:p>
            <a:pPr lvl="1"/>
            <a:r>
              <a:rPr lang="sl-SI" sz="2000" dirty="0" err="1">
                <a:latin typeface="Courier New" pitchFamily="49" charset="0"/>
              </a:rPr>
              <a:t>char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err="1">
                <a:latin typeface="Courier New" pitchFamily="49" charset="0"/>
              </a:rPr>
              <a:t>zacetnica</a:t>
            </a:r>
            <a:r>
              <a:rPr lang="sl-SI" sz="2000" dirty="0">
                <a:latin typeface="Courier New" pitchFamily="49" charset="0"/>
              </a:rPr>
              <a:t> = 'M';</a:t>
            </a:r>
          </a:p>
          <a:p>
            <a:r>
              <a:rPr lang="sl-SI" sz="2400" b="1" dirty="0"/>
              <a:t>Razlika</a:t>
            </a:r>
            <a:r>
              <a:rPr lang="sl-SI" sz="2400" dirty="0"/>
              <a:t> med </a:t>
            </a:r>
            <a:r>
              <a:rPr lang="sl-SI" sz="2400" dirty="0" err="1">
                <a:latin typeface="Courier New" pitchFamily="49" charset="0"/>
              </a:rPr>
              <a:t>string</a:t>
            </a:r>
            <a:r>
              <a:rPr lang="sl-SI" sz="2400" dirty="0">
                <a:latin typeface="Courier New" pitchFamily="49" charset="0"/>
              </a:rPr>
              <a:t> </a:t>
            </a:r>
            <a:r>
              <a:rPr lang="sl-SI" sz="2400" dirty="0"/>
              <a:t>in</a:t>
            </a:r>
            <a:r>
              <a:rPr lang="sl-SI" sz="2400" dirty="0">
                <a:latin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</a:rPr>
              <a:t>char</a:t>
            </a:r>
            <a:endParaRPr lang="sl-SI" sz="2400" dirty="0">
              <a:latin typeface="Courier New" pitchFamily="49" charset="0"/>
            </a:endParaRPr>
          </a:p>
          <a:p>
            <a:pPr lvl="1"/>
            <a:r>
              <a:rPr lang="sl-SI" sz="2000" dirty="0" err="1">
                <a:latin typeface="Courier New" pitchFamily="49" charset="0"/>
              </a:rPr>
              <a:t>string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err="1">
                <a:latin typeface="Courier New" pitchFamily="49" charset="0"/>
              </a:rPr>
              <a:t>znakKotNiz</a:t>
            </a:r>
            <a:r>
              <a:rPr lang="sl-SI" sz="2000" dirty="0">
                <a:latin typeface="Courier New" pitchFamily="49" charset="0"/>
              </a:rPr>
              <a:t> = "m";</a:t>
            </a:r>
          </a:p>
          <a:p>
            <a:pPr lvl="1"/>
            <a:r>
              <a:rPr lang="sl-SI" sz="2000" dirty="0" err="1">
                <a:latin typeface="Courier New" pitchFamily="49" charset="0"/>
              </a:rPr>
              <a:t>char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err="1">
                <a:latin typeface="Courier New" pitchFamily="49" charset="0"/>
              </a:rPr>
              <a:t>znakKotZnak</a:t>
            </a:r>
            <a:r>
              <a:rPr lang="sl-SI" sz="2000" dirty="0">
                <a:latin typeface="Courier New" pitchFamily="49" charset="0"/>
              </a:rPr>
              <a:t> = 'm';</a:t>
            </a:r>
          </a:p>
          <a:p>
            <a:endParaRPr lang="sl-SI" sz="2400" dirty="0">
              <a:latin typeface="Courier New" pitchFamily="49" charset="0"/>
            </a:endParaRPr>
          </a:p>
        </p:txBody>
      </p:sp>
      <p:sp>
        <p:nvSpPr>
          <p:cNvPr id="7171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434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8944348-7A4A-4750-8431-E9DCEBF1EE95}" type="slidenum">
              <a:rPr lang="sl-SI"/>
              <a:pPr eaLnBrk="1" hangingPunct="1"/>
              <a:t>7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8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8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58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8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58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58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uiExpand="1" build="p" bldLvl="4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/>
              <a:t>Tip char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sz="2000" dirty="0"/>
              <a:t>primerjanje znakov</a:t>
            </a:r>
          </a:p>
          <a:p>
            <a:pPr lvl="1">
              <a:lnSpc>
                <a:spcPct val="90000"/>
              </a:lnSpc>
            </a:pPr>
            <a:r>
              <a:rPr lang="sl-SI" sz="1400" dirty="0">
                <a:latin typeface="Courier New" pitchFamily="49" charset="0"/>
              </a:rPr>
              <a:t>'a' &lt; 'b' &lt; 'c' &lt; … &lt; 'z'</a:t>
            </a:r>
          </a:p>
          <a:p>
            <a:pPr lvl="1">
              <a:lnSpc>
                <a:spcPct val="90000"/>
              </a:lnSpc>
            </a:pPr>
            <a:r>
              <a:rPr lang="sl-SI" sz="1400" dirty="0">
                <a:latin typeface="Courier New" pitchFamily="49" charset="0"/>
              </a:rPr>
              <a:t>'0' &lt; '1' &lt; … &lt; '9'</a:t>
            </a:r>
          </a:p>
          <a:p>
            <a:pPr lvl="1">
              <a:lnSpc>
                <a:spcPct val="90000"/>
              </a:lnSpc>
            </a:pPr>
            <a:r>
              <a:rPr lang="sl-SI" sz="1400" dirty="0">
                <a:latin typeface="Courier New" pitchFamily="49" charset="0"/>
              </a:rPr>
              <a:t>'A' &lt; 'B' &lt; 'C' &lt; … &lt; 'Z'</a:t>
            </a:r>
          </a:p>
          <a:p>
            <a:pPr lvl="1">
              <a:lnSpc>
                <a:spcPct val="90000"/>
              </a:lnSpc>
            </a:pPr>
            <a:r>
              <a:rPr lang="sl-SI" sz="1800" dirty="0"/>
              <a:t>vmes v teh treh zaporedjih ni nobenih drugih znakov</a:t>
            </a:r>
          </a:p>
          <a:p>
            <a:pPr lvl="1">
              <a:lnSpc>
                <a:spcPct val="90000"/>
              </a:lnSpc>
            </a:pPr>
            <a:r>
              <a:rPr lang="sl-SI" sz="1800" dirty="0">
                <a:latin typeface="Courier New" pitchFamily="49" charset="0"/>
              </a:rPr>
              <a:t>('0' &lt;= </a:t>
            </a:r>
            <a:r>
              <a:rPr lang="sl-SI" sz="1800" dirty="0" err="1">
                <a:latin typeface="Courier New" pitchFamily="49" charset="0"/>
              </a:rPr>
              <a:t>preverjaniZnak</a:t>
            </a:r>
            <a:r>
              <a:rPr lang="sl-SI" sz="1800" dirty="0">
                <a:latin typeface="Courier New" pitchFamily="49" charset="0"/>
              </a:rPr>
              <a:t>) &amp;&amp; (</a:t>
            </a:r>
            <a:r>
              <a:rPr lang="sl-SI" sz="1800" dirty="0" err="1">
                <a:latin typeface="Courier New" pitchFamily="49" charset="0"/>
              </a:rPr>
              <a:t>preverjaniZnak</a:t>
            </a:r>
            <a:r>
              <a:rPr lang="sl-SI" sz="1800" dirty="0">
                <a:latin typeface="Courier New" pitchFamily="49" charset="0"/>
              </a:rPr>
              <a:t> &lt;= '9')</a:t>
            </a:r>
          </a:p>
          <a:p>
            <a:pPr lvl="2">
              <a:lnSpc>
                <a:spcPct val="90000"/>
              </a:lnSpc>
            </a:pPr>
            <a:r>
              <a:rPr lang="sl-SI" sz="1600" dirty="0" err="1">
                <a:latin typeface="Courier New" pitchFamily="49" charset="0"/>
              </a:rPr>
              <a:t>true</a:t>
            </a:r>
            <a:r>
              <a:rPr lang="sl-SI" sz="1600" dirty="0"/>
              <a:t>: v spremenljivki </a:t>
            </a:r>
            <a:r>
              <a:rPr lang="sl-SI" sz="1600" dirty="0" err="1">
                <a:latin typeface="Courier New" pitchFamily="49" charset="0"/>
              </a:rPr>
              <a:t>preverjaniZnak</a:t>
            </a:r>
            <a:r>
              <a:rPr lang="sl-SI" sz="1600" dirty="0"/>
              <a:t> je števka</a:t>
            </a:r>
          </a:p>
          <a:p>
            <a:pPr lvl="2">
              <a:lnSpc>
                <a:spcPct val="90000"/>
              </a:lnSpc>
            </a:pPr>
            <a:r>
              <a:rPr lang="sl-SI" sz="1600" dirty="0"/>
              <a:t>Žal ne gre (kot v </a:t>
            </a:r>
            <a:r>
              <a:rPr lang="sl-SI" sz="1600" dirty="0" err="1"/>
              <a:t>Pythonu</a:t>
            </a:r>
            <a:r>
              <a:rPr lang="sl-SI" sz="1600" dirty="0"/>
              <a:t>): </a:t>
            </a:r>
            <a:r>
              <a:rPr lang="sl-SI" sz="1600" dirty="0">
                <a:latin typeface="Courier New" pitchFamily="49" charset="0"/>
              </a:rPr>
              <a:t>'0' &lt;= </a:t>
            </a:r>
            <a:r>
              <a:rPr lang="sl-SI" sz="1600" dirty="0" err="1">
                <a:latin typeface="Courier New" pitchFamily="49" charset="0"/>
              </a:rPr>
              <a:t>preverjaniZnak</a:t>
            </a:r>
            <a:r>
              <a:rPr lang="sl-SI" sz="1600" dirty="0">
                <a:latin typeface="Courier New" pitchFamily="49" charset="0"/>
              </a:rPr>
              <a:t> &lt;= '9'</a:t>
            </a:r>
          </a:p>
          <a:p>
            <a:pPr lvl="1">
              <a:lnSpc>
                <a:spcPct val="90000"/>
              </a:lnSpc>
            </a:pPr>
            <a:r>
              <a:rPr lang="sl-SI" sz="1100" dirty="0"/>
              <a:t> </a:t>
            </a:r>
            <a:r>
              <a:rPr lang="sl-SI" sz="1800" dirty="0">
                <a:latin typeface="Courier New" pitchFamily="49" charset="0"/>
              </a:rPr>
              <a:t>('a' &lt;= </a:t>
            </a:r>
            <a:r>
              <a:rPr lang="sl-SI" sz="1800" dirty="0" err="1">
                <a:latin typeface="Courier New" pitchFamily="49" charset="0"/>
              </a:rPr>
              <a:t>malaČrka</a:t>
            </a:r>
            <a:r>
              <a:rPr lang="sl-SI" sz="1800" dirty="0">
                <a:latin typeface="Courier New" pitchFamily="49" charset="0"/>
              </a:rPr>
              <a:t>) &amp;&amp; (</a:t>
            </a:r>
            <a:r>
              <a:rPr lang="sl-SI" sz="1800" dirty="0" err="1">
                <a:latin typeface="Courier New" pitchFamily="49" charset="0"/>
              </a:rPr>
              <a:t>malaČrka</a:t>
            </a:r>
            <a:r>
              <a:rPr lang="sl-SI" sz="1800" dirty="0">
                <a:latin typeface="Courier New" pitchFamily="49" charset="0"/>
              </a:rPr>
              <a:t> &lt;= 'z')</a:t>
            </a:r>
          </a:p>
          <a:p>
            <a:pPr lvl="2">
              <a:lnSpc>
                <a:spcPct val="90000"/>
              </a:lnSpc>
            </a:pPr>
            <a:r>
              <a:rPr lang="sl-SI" sz="1400" dirty="0"/>
              <a:t>Preverjamo, če je v spremenljivki </a:t>
            </a:r>
            <a:r>
              <a:rPr lang="sl-SI" sz="1400" dirty="0" err="1">
                <a:latin typeface="Courier New" pitchFamily="49" charset="0"/>
              </a:rPr>
              <a:t>malaČrka</a:t>
            </a:r>
            <a:r>
              <a:rPr lang="sl-SI" sz="1400" dirty="0">
                <a:latin typeface="Courier New" pitchFamily="49" charset="0"/>
              </a:rPr>
              <a:t> </a:t>
            </a:r>
            <a:r>
              <a:rPr lang="sl-SI" sz="1400" dirty="0"/>
              <a:t>res mala črka.</a:t>
            </a:r>
          </a:p>
          <a:p>
            <a:pPr lvl="3">
              <a:lnSpc>
                <a:spcPct val="90000"/>
              </a:lnSpc>
            </a:pPr>
            <a:r>
              <a:rPr lang="sl-SI" sz="1100" dirty="0"/>
              <a:t>Je "desno" od </a:t>
            </a:r>
            <a:r>
              <a:rPr lang="sl-SI" sz="1100" dirty="0">
                <a:latin typeface="Courier New" pitchFamily="49" charset="0"/>
              </a:rPr>
              <a:t>'a' </a:t>
            </a:r>
            <a:r>
              <a:rPr lang="sl-SI" sz="1100" dirty="0"/>
              <a:t>in "levo" od </a:t>
            </a:r>
            <a:r>
              <a:rPr lang="sl-SI" sz="1100" dirty="0">
                <a:latin typeface="Courier New" pitchFamily="49" charset="0"/>
              </a:rPr>
              <a:t>'z' </a:t>
            </a:r>
            <a:endParaRPr lang="en-GB" sz="1100" dirty="0">
              <a:latin typeface="Courier New" pitchFamily="49" charset="0"/>
            </a:endParaRPr>
          </a:p>
          <a:p>
            <a:pPr lvl="3">
              <a:lnSpc>
                <a:spcPct val="90000"/>
              </a:lnSpc>
            </a:pPr>
            <a:endParaRPr lang="sl-SI" sz="1000" dirty="0"/>
          </a:p>
          <a:p>
            <a:pPr>
              <a:lnSpc>
                <a:spcPct val="90000"/>
              </a:lnSpc>
            </a:pPr>
            <a:r>
              <a:rPr lang="sl-SI" sz="2000" dirty="0"/>
              <a:t>dejansko gre za kode znakov, zato z znaki lahko računamo </a:t>
            </a:r>
          </a:p>
          <a:p>
            <a:pPr lvl="1">
              <a:lnSpc>
                <a:spcPct val="90000"/>
              </a:lnSpc>
            </a:pPr>
            <a:r>
              <a:rPr lang="sl-SI" sz="1800" dirty="0">
                <a:latin typeface="Courier New" pitchFamily="49" charset="0"/>
              </a:rPr>
              <a:t>Console.WriteLine('a' + 0) </a:t>
            </a:r>
            <a:r>
              <a:rPr lang="sl-SI" sz="1800" dirty="0">
                <a:latin typeface="Courier New" pitchFamily="49" charset="0"/>
                <a:sym typeface="Wingdings" pitchFamily="2" charset="2"/>
              </a:rPr>
              <a:t> </a:t>
            </a:r>
            <a:r>
              <a:rPr lang="sl-SI" sz="1800" dirty="0">
                <a:sym typeface="Wingdings" pitchFamily="2" charset="2"/>
              </a:rPr>
              <a:t>izpiše se koda znaka </a:t>
            </a:r>
            <a:r>
              <a:rPr lang="sl-SI" sz="1800" dirty="0">
                <a:latin typeface="Courier New" pitchFamily="49" charset="0"/>
                <a:sym typeface="Wingdings" pitchFamily="2" charset="2"/>
              </a:rPr>
              <a:t>'a'</a:t>
            </a:r>
            <a:endParaRPr lang="sl-SI" sz="1800" dirty="0">
              <a:latin typeface="Courier New" pitchFamily="49" charset="0"/>
            </a:endParaRPr>
          </a:p>
          <a:p>
            <a:pPr lvl="1">
              <a:lnSpc>
                <a:spcPct val="90000"/>
              </a:lnSpc>
            </a:pPr>
            <a:r>
              <a:rPr lang="sl-SI" sz="1800" b="1" dirty="0">
                <a:latin typeface="Courier New" pitchFamily="49" charset="0"/>
              </a:rPr>
              <a:t>(</a:t>
            </a:r>
            <a:r>
              <a:rPr lang="sl-SI" sz="1800" b="1" dirty="0" err="1">
                <a:latin typeface="Courier New" pitchFamily="49" charset="0"/>
              </a:rPr>
              <a:t>char</a:t>
            </a:r>
            <a:r>
              <a:rPr lang="sl-SI" sz="1800" b="1" dirty="0">
                <a:latin typeface="Courier New" pitchFamily="49" charset="0"/>
              </a:rPr>
              <a:t>)</a:t>
            </a:r>
            <a:r>
              <a:rPr lang="sl-SI" sz="1800" dirty="0">
                <a:latin typeface="Courier New" pitchFamily="49" charset="0"/>
              </a:rPr>
              <a:t>('a' + 2) </a:t>
            </a:r>
            <a:r>
              <a:rPr lang="sl-SI" sz="1800" dirty="0">
                <a:latin typeface="Courier New" pitchFamily="49" charset="0"/>
                <a:sym typeface="Wingdings" pitchFamily="2" charset="2"/>
              </a:rPr>
              <a:t> 'c'</a:t>
            </a:r>
          </a:p>
          <a:p>
            <a:pPr lvl="1">
              <a:lnSpc>
                <a:spcPct val="90000"/>
              </a:lnSpc>
            </a:pPr>
            <a:r>
              <a:rPr lang="sl-SI" sz="1800" dirty="0">
                <a:latin typeface="Courier New" pitchFamily="49" charset="0"/>
              </a:rPr>
              <a:t>(</a:t>
            </a:r>
            <a:r>
              <a:rPr lang="sl-SI" sz="1800" dirty="0" err="1">
                <a:latin typeface="Courier New" pitchFamily="49" charset="0"/>
              </a:rPr>
              <a:t>char</a:t>
            </a:r>
            <a:r>
              <a:rPr lang="sl-SI" sz="1800" dirty="0">
                <a:latin typeface="Courier New" pitchFamily="49" charset="0"/>
              </a:rPr>
              <a:t>)('A' + 'k' – 'a') </a:t>
            </a:r>
            <a:r>
              <a:rPr lang="sl-SI" sz="1800" dirty="0">
                <a:latin typeface="Courier New" pitchFamily="49" charset="0"/>
                <a:sym typeface="Wingdings" pitchFamily="2" charset="2"/>
              </a:rPr>
              <a:t> 'K'</a:t>
            </a:r>
          </a:p>
          <a:p>
            <a:pPr lvl="1">
              <a:lnSpc>
                <a:spcPct val="90000"/>
              </a:lnSpc>
            </a:pPr>
            <a:endParaRPr lang="sl-SI" sz="1800" dirty="0"/>
          </a:p>
        </p:txBody>
      </p:sp>
      <p:sp>
        <p:nvSpPr>
          <p:cNvPr id="8195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536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2689EF21-1408-472B-A076-C173BD33A071}" type="slidenum">
              <a:rPr lang="sl-SI"/>
              <a:pPr eaLnBrk="1" hangingPunct="1"/>
              <a:t>8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sl-SI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/>
              <a:t> &lt;--&gt; </a:t>
            </a:r>
            <a:r>
              <a:rPr lang="sl-SI">
                <a:latin typeface="Courier New" pitchFamily="49" charset="0"/>
                <a:cs typeface="Courier New" pitchFamily="49" charset="0"/>
              </a:rPr>
              <a:t>char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Iz znaka v niz</a:t>
            </a:r>
          </a:p>
          <a:p>
            <a:pPr lvl="1"/>
            <a:r>
              <a:rPr lang="sl-SI">
                <a:latin typeface="Courier New" pitchFamily="49" charset="0"/>
              </a:rPr>
              <a:t>char znakKotZnak = 'm';</a:t>
            </a:r>
          </a:p>
          <a:p>
            <a:pPr lvl="1"/>
            <a:r>
              <a:rPr lang="sl-SI">
                <a:latin typeface="Courier New" pitchFamily="49" charset="0"/>
              </a:rPr>
              <a:t>string znakKotNiz = "" + znakKotZnak;</a:t>
            </a:r>
          </a:p>
          <a:p>
            <a:r>
              <a:rPr lang="sl-SI"/>
              <a:t>Iz niza znak</a:t>
            </a:r>
          </a:p>
          <a:p>
            <a:pPr lvl="1"/>
            <a:r>
              <a:rPr lang="sl-SI">
                <a:latin typeface="Courier New" pitchFamily="49" charset="0"/>
              </a:rPr>
              <a:t>niz[i] </a:t>
            </a:r>
            <a:r>
              <a:rPr lang="sl-SI">
                <a:latin typeface="Courier New" pitchFamily="49" charset="0"/>
                <a:sym typeface="Wingdings" pitchFamily="2" charset="2"/>
              </a:rPr>
              <a:t> </a:t>
            </a:r>
            <a:r>
              <a:rPr lang="sl-SI">
                <a:sym typeface="Wingdings" pitchFamily="2" charset="2"/>
              </a:rPr>
              <a:t>i-ti znak</a:t>
            </a:r>
            <a:endParaRPr lang="sl-SI"/>
          </a:p>
          <a:p>
            <a:pPr lvl="1"/>
            <a:r>
              <a:rPr lang="sl-SI">
                <a:latin typeface="Courier New" pitchFamily="49" charset="0"/>
              </a:rPr>
              <a:t>string znakKotNiz = "m";</a:t>
            </a:r>
          </a:p>
          <a:p>
            <a:pPr lvl="1"/>
            <a:r>
              <a:rPr lang="sl-SI">
                <a:latin typeface="Courier New" pitchFamily="49" charset="0"/>
              </a:rPr>
              <a:t>char znakKotZnak = znakKotNiz[0];</a:t>
            </a:r>
          </a:p>
          <a:p>
            <a:endParaRPr lang="sl-SI"/>
          </a:p>
          <a:p>
            <a:endParaRPr lang="sl-SI"/>
          </a:p>
        </p:txBody>
      </p:sp>
      <p:sp>
        <p:nvSpPr>
          <p:cNvPr id="9221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638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5116A12-034D-40C2-9253-DA03E6C55E18}" type="slidenum">
              <a:rPr lang="sl-SI"/>
              <a:pPr eaLnBrk="1" hangingPunct="1"/>
              <a:t>9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Nizi&amp;quot;&quot;/&gt;&lt;property id=&quot;20307&quot; value=&quot;288&quot;/&gt;&lt;/object&gt;&lt;object type=&quot;3&quot; unique_id=&quot;10004&quot;&gt;&lt;property id=&quot;20148&quot; value=&quot;5&quot;/&gt;&lt;property id=&quot;20300&quot; value=&quot;Slide 2 - &amp;quot;String&amp;quot;&quot;/&gt;&lt;property id=&quot;20307&quot; value=&quot;289&quot;/&gt;&lt;/object&gt;&lt;object type=&quot;3&quot; unique_id=&quot;10005&quot;&gt;&lt;property id=&quot;20148&quot; value=&quot;5&quot;/&gt;&lt;property id=&quot;20300&quot; value=&quot;Slide 3 - &amp;quot;Dolžina niza, posamezni znak, ...&amp;quot;&quot;/&gt;&lt;property id=&quot;20307&quot; value=&quot;295&quot;/&gt;&lt;/object&gt;&lt;object type=&quot;3&quot; unique_id=&quot;10006&quot;&gt;&lt;property id=&quot;20148&quot; value=&quot;5&quot;/&gt;&lt;property id=&quot;20300&quot; value=&quot;Slide 6 - &amp;quot;Obrni niz&amp;quot;&quot;/&gt;&lt;property id=&quot;20307&quot; value=&quot;319&quot;/&gt;&lt;/object&gt;&lt;object type=&quot;3&quot; unique_id=&quot;10007&quot;&gt;&lt;property id=&quot;20148&quot; value=&quot;5&quot;/&gt;&lt;property id=&quot;20300&quot; value=&quot;Slide 7 - &amp;quot;Znaki (char)&amp;quot;&quot;/&gt;&lt;property id=&quot;20307&quot; value=&quot;303&quot;/&gt;&lt;/object&gt;&lt;object type=&quot;3&quot; unique_id=&quot;10008&quot;&gt;&lt;property id=&quot;20148&quot; value=&quot;5&quot;/&gt;&lt;property id=&quot;20300&quot; value=&quot;Slide 8 - &amp;quot;Tip char&amp;quot;&quot;/&gt;&lt;property id=&quot;20307&quot; value=&quot;322&quot;/&gt;&lt;/object&gt;&lt;object type=&quot;3&quot; unique_id=&quot;10009&quot;&gt;&lt;property id=&quot;20148&quot; value=&quot;5&quot;/&gt;&lt;property id=&quot;20300&quot; value=&quot;Slide 9 - &amp;quot;string &amp;lt;--&amp;gt; char&amp;quot;&quot;/&gt;&lt;property id=&quot;20307&quot; value=&quot;323&quot;/&gt;&lt;/object&gt;&lt;object type=&quot;3&quot; unique_id=&quot;10010&quot;&gt;&lt;property id=&quot;20148&quot; value=&quot;5&quot;/&gt;&lt;property id=&quot;20300&quot; value=&quot;Slide 10 - &amp;quot;Preštej števke v nizu&amp;quot;&quot;/&gt;&lt;property id=&quot;20307&quot; value=&quot;304&quot;/&gt;&lt;/object&gt;&lt;object type=&quot;3&quot; unique_id=&quot;10011&quot;&gt;&lt;property id=&quot;20148&quot; value=&quot;5&quot;/&gt;&lt;property id=&quot;20300&quot; value=&quot;Slide 11 - &amp;quot;Preštej števke v nizu&amp;quot;&quot;/&gt;&lt;property id=&quot;20307&quot; value=&quot;306&quot;/&gt;&lt;/object&gt;&lt;object type=&quot;3&quot; unique_id=&quot;10012&quot;&gt;&lt;property id=&quot;20148&quot; value=&quot;5&quot;/&gt;&lt;property id=&quot;20300&quot; value=&quot;Slide 12 - &amp;quot;Primerjanje nizov&amp;quot;&quot;/&gt;&lt;property id=&quot;20307&quot; value=&quot;307&quot;/&gt;&lt;/object&gt;&lt;object type=&quot;3&quot; unique_id=&quot;10013&quot;&gt;&lt;property id=&quot;20148&quot; value=&quot;5&quot;/&gt;&lt;property id=&quot;20300&quot; value=&quot;Slide 13 - &amp;quot;Primerjanje nizov&amp;quot;&quot;/&gt;&lt;property id=&quot;20307&quot; value=&quot;314&quot;/&gt;&lt;/object&gt;&lt;object type=&quot;3&quot; unique_id=&quot;10014&quot;&gt;&lt;property id=&quot;20148&quot; value=&quot;5&quot;/&gt;&lt;property id=&quot;20300&quot; value=&quot;Slide 14 - &amp;quot;IndexOf&amp;quot;&quot;/&gt;&lt;property id=&quot;20307&quot; value=&quot;311&quot;/&gt;&lt;/object&gt;&lt;object type=&quot;3&quot; unique_id=&quot;10015&quot;&gt;&lt;property id=&quot;20148&quot; value=&quot;5&quot;/&gt;&lt;property id=&quot;20300&quot; value=&quot;Slide 15 - &amp;quot;Preštej samoglasnike&amp;quot;&quot;/&gt;&lt;property id=&quot;20307&quot; value=&quot;321&quot;/&gt;&lt;/object&gt;&lt;object type=&quot;3&quot; unique_id=&quot;10016&quot;&gt;&lt;property id=&quot;20148&quot; value=&quot;5&quot;/&gt;&lt;property id=&quot;20300&quot; value=&quot;Slide 16 - &amp;quot;Preštej samoglasnike&amp;quot;&quot;/&gt;&lt;property id=&quot;20307&quot; value=&quot;312&quot;/&gt;&lt;/object&gt;&lt;object type=&quot;3&quot; unique_id=&quot;10065&quot;&gt;&lt;property id=&quot;20148&quot; value=&quot;5&quot;/&gt;&lt;property id=&quot;20300&quot; value=&quot;Slide 4 - &amp;quot;Podnizi &amp;quot;&quot;/&gt;&lt;property id=&quot;20307&quot; value=&quot;325&quot;/&gt;&lt;/object&gt;&lt;object type=&quot;3&quot; unique_id=&quot;10066&quot;&gt;&lt;property id=&quot;20148&quot; value=&quot;5&quot;/&gt;&lt;property id=&quot;20300&quot; value=&quot;Slide 5 - &amp;quot;Kaj &amp;quot;manjka&amp;quot;&amp;quot;&quot;/&gt;&lt;property id=&quot;20307&quot; value=&quot;324&quot;/&gt;&lt;/object&gt;&lt;/object&gt;&lt;object type=&quot;8&quot; unique_id=&quot;1003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S_4_ponovitev1_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Java-pogojni</Template>
  <TotalTime>1747</TotalTime>
  <Words>1148</Words>
  <Application>Microsoft Office PowerPoint</Application>
  <PresentationFormat>Diaprojekcija na zaslonu (4:3)</PresentationFormat>
  <Paragraphs>201</Paragraphs>
  <Slides>19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9</vt:i4>
      </vt:variant>
      <vt:variant>
        <vt:lpstr>Naslovi diapozitivov</vt:lpstr>
      </vt:variant>
      <vt:variant>
        <vt:i4>19</vt:i4>
      </vt:variant>
    </vt:vector>
  </HeadingPairs>
  <TitlesOfParts>
    <vt:vector size="34" baseType="lpstr">
      <vt:lpstr>Arial</vt:lpstr>
      <vt:lpstr>Calibri</vt:lpstr>
      <vt:lpstr>Courier New</vt:lpstr>
      <vt:lpstr>Times New Roman</vt:lpstr>
      <vt:lpstr>Verdana</vt:lpstr>
      <vt:lpstr>Wingdings</vt:lpstr>
      <vt:lpstr>1_ESS-Tema-PP2007-UP</vt:lpstr>
      <vt:lpstr>ESS-Tema-PP2007-UP</vt:lpstr>
      <vt:lpstr>2_ESS-Tema-PP2007-UP</vt:lpstr>
      <vt:lpstr>3_ESS-Tema-PP2007-UP</vt:lpstr>
      <vt:lpstr>CS_4_ponovitev1_3</vt:lpstr>
      <vt:lpstr>4_ESS-Tema-PP2007-UP</vt:lpstr>
      <vt:lpstr>5_ESS-Tema-PP2007-UP</vt:lpstr>
      <vt:lpstr>6_ESS-Tema-PP2007-UP</vt:lpstr>
      <vt:lpstr>7_ESS-Tema-PP2007-UP</vt:lpstr>
      <vt:lpstr>Nizi</vt:lpstr>
      <vt:lpstr>String</vt:lpstr>
      <vt:lpstr>Dolžina niza, posamezni znak, ...</vt:lpstr>
      <vt:lpstr>Podnizi </vt:lpstr>
      <vt:lpstr>Kaj "manjka"</vt:lpstr>
      <vt:lpstr>Obrni niz</vt:lpstr>
      <vt:lpstr>Znaki (char)</vt:lpstr>
      <vt:lpstr>Tip char</vt:lpstr>
      <vt:lpstr>string &lt;--&gt; char</vt:lpstr>
      <vt:lpstr>Preštej števke v nizu</vt:lpstr>
      <vt:lpstr>Preštej števke v nizu</vt:lpstr>
      <vt:lpstr>Primerjanje nizov</vt:lpstr>
      <vt:lpstr>A pozor</vt:lpstr>
      <vt:lpstr>Primerjanje nizov</vt:lpstr>
      <vt:lpstr>Compare</vt:lpstr>
      <vt:lpstr>https://docs.microsoft.com/en-us/dotnet/csharp/how-to/compare-strings </vt:lpstr>
      <vt:lpstr>IndexOf</vt:lpstr>
      <vt:lpstr>Preštej samoglasnike</vt:lpstr>
      <vt:lpstr>Preštej samoglasnike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HP</cp:lastModifiedBy>
  <cp:revision>76</cp:revision>
  <dcterms:created xsi:type="dcterms:W3CDTF">2001-11-26T12:48:07Z</dcterms:created>
  <dcterms:modified xsi:type="dcterms:W3CDTF">2022-02-21T09:04:43Z</dcterms:modified>
</cp:coreProperties>
</file>