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  <p:sldMasterId id="2147483693" r:id="rId2"/>
    <p:sldMasterId id="2147483694" r:id="rId3"/>
    <p:sldMasterId id="2147483695" r:id="rId4"/>
    <p:sldMasterId id="2147483696" r:id="rId5"/>
  </p:sldMasterIdLst>
  <p:notesMasterIdLst>
    <p:notesMasterId r:id="rId20"/>
  </p:notesMasterIdLst>
  <p:handoutMasterIdLst>
    <p:handoutMasterId r:id="rId21"/>
  </p:handoutMasterIdLst>
  <p:sldIdLst>
    <p:sldId id="256" r:id="rId6"/>
    <p:sldId id="264" r:id="rId7"/>
    <p:sldId id="301" r:id="rId8"/>
    <p:sldId id="276" r:id="rId9"/>
    <p:sldId id="302" r:id="rId10"/>
    <p:sldId id="304" r:id="rId11"/>
    <p:sldId id="280" r:id="rId12"/>
    <p:sldId id="303" r:id="rId13"/>
    <p:sldId id="284" r:id="rId14"/>
    <p:sldId id="289" r:id="rId15"/>
    <p:sldId id="285" r:id="rId16"/>
    <p:sldId id="286" r:id="rId17"/>
    <p:sldId id="290" r:id="rId18"/>
    <p:sldId id="293" r:id="rId19"/>
  </p:sldIdLst>
  <p:sldSz cx="9144000" cy="6858000" type="screen4x3"/>
  <p:notesSz cx="7099300" cy="10234613"/>
  <p:custDataLst>
    <p:tags r:id="rId22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37" autoAdjust="0"/>
    <p:restoredTop sz="94743" autoAdjust="0"/>
  </p:normalViewPr>
  <p:slideViewPr>
    <p:cSldViewPr>
      <p:cViewPr varScale="1">
        <p:scale>
          <a:sx n="158" d="100"/>
          <a:sy n="158" d="100"/>
        </p:scale>
        <p:origin x="1800" y="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939D78C-1E3A-48E6-9794-1C1BDD27CD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514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2F7A3808-EF00-41D9-A556-F347C088F1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002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00ABA-9158-4072-8E5B-298898EA448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030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7AF46-C422-4FDB-85CF-0D1333591FE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805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3BA01-5AB3-4E43-869A-039C441646F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6126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C0A43-FADE-46B4-AA08-2AF6D13F9A8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7618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2340B-21D2-43F6-A217-A83A89FA47A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5441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27E56-33DE-4A69-9660-5BD41D0B295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424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88ED0-D135-4D85-B385-87D477D401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6014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40372-FC02-4314-9907-C7A4518C7D8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9226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F6186-2966-49D6-B04E-20F7B6B7C26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81585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B58A8-3F7F-44C7-B3CB-06E5E1CF72D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6910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7009D-0F07-4E7A-8FEB-EDDEE52626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628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46231-2370-451D-8B63-C526EECCE51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86236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5CAE-2748-4592-B15A-4D243D37453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57521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A0B44-6F50-4451-B2CC-C2CF9E28014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45678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D2044-73D4-4F00-8AA1-545E040811B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06064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5C951-F478-4E18-9A83-47A7BD4863E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39680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FB46F-09F5-4783-88E9-9864DB9B801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64485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2F26A-BA83-44D2-A58E-EE5EDB349D4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26017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8FEF0-A965-4DBE-8499-9208F9C969E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22089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24418-FBD7-4C1C-B821-47577CF1780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34529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CBDF9-2F3C-4674-958F-6E2D25FBCDB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28907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054D9-E9A2-49DF-882E-1B8422C2D90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4484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FB5A9-D8A9-4421-9776-DDE306C5CEE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33315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B0758-9D26-41D7-BA71-EA646C0FFB1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41731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DADC1-C030-40F1-BF7E-7B65EE3CAE0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61114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8190A-57E3-4300-B8C7-331ECBAF81D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74733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8B2A1-5661-4EFC-B1C2-9AD872A6EB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31288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3064A-5DFA-4D4D-90C3-27F2A28286F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43194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021C3-0509-4B4F-8CDE-893D59A346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98605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E392C-D04D-4425-89A4-74D319B01F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103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714FF-D075-4A96-847F-7B261C10330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78373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3738F-EA7E-418C-9192-BBDD71B62BF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80795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500DF-BF62-49CF-A963-2839C683AD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964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65982-2BAE-479F-A0DB-BC00EEA5E73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688663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3DC7A-76BC-47B3-A0C5-4092C9D353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11966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C6C18-7974-49F7-8A69-92F2143B51D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99804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74426-2BA0-4F86-AA55-946EA8F2AE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67040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BA510-EE3C-4C5B-BFFC-9CB351C1528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090289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D21DD-6FF0-451B-9FE2-5C72F797796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065978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sl-SI" noProof="0" smtClean="0"/>
              <a:t>Click to edit Master title style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sl-SI" noProof="0" smtClean="0"/>
              <a:t>Click to edit Master subtitle style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fld id="{977C5AAB-9C27-43DA-8AFB-B75C29AE32B9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6B39DCE0-52DE-4ABE-B30C-B3847DD4AE98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80903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04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80905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80906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bldLvl="5">
        <p:tmplLst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08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08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EE39C9-6F43-4650-A5EE-6867FD00CFDA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329F6-A602-44C3-91F7-06DABBA02B9B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80009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BDEEA6-2D7F-45F8-953D-7BB021A131A8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9F3FF-171B-4EF8-8820-796453F2E386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29844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905000"/>
            <a:ext cx="41005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32300" y="1905000"/>
            <a:ext cx="4102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C385FE-9EC4-4A68-8896-31B9F4D02D23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CCC47C-17F6-4FD1-8579-6B40B3741098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37033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E65CD2-C15F-490A-8BE2-CF709BD3A336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51A27-1A54-4628-BBD4-AA7E169AFD74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181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6ABCC-2612-44F4-9B8D-5B8B6A98391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60840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B6273D-454C-4703-9755-2A68522BEE4A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457A8-D26B-4CCC-B930-A8225C0F6531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855107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143F23-6F4E-4713-B769-5A1190B8FBE3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EB0EDB-55A8-4013-BF9E-4A269B7D6AB0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7744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670AC9-64A8-4632-9F20-43BC8294016E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FA1BF6-C36E-4DED-955A-9D136D7B5B1A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0714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61CE67-748A-41A8-8F5A-A9D271EE82F7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0CCB9-576A-4591-AA73-733AB73A56D1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783914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7AAB1B-9307-4A8E-8644-D6CD8A96ACE6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E145B-606E-4E3B-BFB7-A24A9E84C509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497939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6838" y="190500"/>
            <a:ext cx="2087562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190500"/>
            <a:ext cx="611505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463297-CAC9-4E02-8600-7816C102B67D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CA261-8D90-4076-9F55-7E526AF585C8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232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36350-89D6-4A79-B3D1-EC1BA403E2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617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F0671-F4F0-4046-9241-01AA2ED0D82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020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EF2AB-3304-4EE1-B85E-DFCCBD14951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0026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384B1-8D6B-4AE7-B38D-792E2B0FDFD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6946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F3DA9BC-BC08-4EC4-AF47-7CD6E6E7B89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6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79A5D573-64C3-4B0C-BC5B-DEFC6581ADA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0609EB16-771A-479F-AE3E-982232024C1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9" r:id="rId2"/>
    <p:sldLayoutId id="2147483728" r:id="rId3"/>
    <p:sldLayoutId id="2147483727" r:id="rId4"/>
    <p:sldLayoutId id="2147483726" r:id="rId5"/>
    <p:sldLayoutId id="2147483725" r:id="rId6"/>
    <p:sldLayoutId id="2147483724" r:id="rId7"/>
    <p:sldLayoutId id="2147483723" r:id="rId8"/>
    <p:sldLayoutId id="2147483722" r:id="rId9"/>
    <p:sldLayoutId id="2147483721" r:id="rId10"/>
    <p:sldLayoutId id="214748372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8B0C32F2-5C43-472B-A30C-635C5393F29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0" r:id="rId2"/>
    <p:sldLayoutId id="2147483739" r:id="rId3"/>
    <p:sldLayoutId id="2147483738" r:id="rId4"/>
    <p:sldLayoutId id="2147483737" r:id="rId5"/>
    <p:sldLayoutId id="2147483736" r:id="rId6"/>
    <p:sldLayoutId id="2147483735" r:id="rId7"/>
    <p:sldLayoutId id="2147483734" r:id="rId8"/>
    <p:sldLayoutId id="2147483733" r:id="rId9"/>
    <p:sldLayoutId id="2147483732" r:id="rId10"/>
    <p:sldLayoutId id="214748373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905000"/>
            <a:ext cx="83550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1EB97935-F447-4DB5-9FDF-4FACD3C94ED1}" type="datetimeFigureOut">
              <a:rPr lang="sl-SI"/>
              <a:pPr/>
              <a:t>13. 02. 2022</a:t>
            </a:fld>
            <a:endParaRPr lang="sl-SI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5C08F14B-3A40-4D9B-A8B8-CBC931AA55E8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79879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9880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79881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79882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bldLvl="5">
        <p:tmplLst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98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98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98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98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98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98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epl.it/languages" TargetMode="External"/><Relationship Id="rId2" Type="http://schemas.openxmlformats.org/officeDocument/2006/relationships/hyperlink" Target="http://rextester.com/rundotnet" TargetMode="External"/><Relationship Id="rId1" Type="http://schemas.openxmlformats.org/officeDocument/2006/relationships/slideLayout" Target="../slideLayouts/slideLayout51.xml"/><Relationship Id="rId4" Type="http://schemas.openxmlformats.org/officeDocument/2006/relationships/hyperlink" Target="https://dotnetfiddle.net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z="8000" dirty="0"/>
              <a:t>C#</a:t>
            </a:r>
            <a:endParaRPr lang="en-GB" sz="8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08075" y="3983038"/>
            <a:ext cx="6497638" cy="15938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sl-SI">
                <a:solidFill>
                  <a:srgbClr val="898989"/>
                </a:solidFill>
              </a:rPr>
              <a:t>Programski jezik</a:t>
            </a:r>
            <a:endParaRPr lang="en-GB">
              <a:solidFill>
                <a:srgbClr val="898989"/>
              </a:solidFill>
            </a:endParaRPr>
          </a:p>
        </p:txBody>
      </p:sp>
      <p:sp>
        <p:nvSpPr>
          <p:cNvPr id="3077" name="Date Placeholder 6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307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 cap="rnd"/>
        </p:spPr>
        <p:txBody>
          <a:bodyPr rtlCol="0" anchor="ctr"/>
          <a:lstStyle/>
          <a:p>
            <a:pPr algn="r">
              <a:defRPr/>
            </a:pPr>
            <a:fld id="{F6E8BBA3-F45F-4BF2-9A54-3EE24E4C186E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1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700" dirty="0" err="1"/>
              <a:t>WriteLine</a:t>
            </a:r>
            <a:r>
              <a:rPr lang="sl-SI" sz="2700" dirty="0"/>
              <a:t> in </a:t>
            </a:r>
            <a:r>
              <a:rPr lang="sl-SI" sz="2700" dirty="0" err="1"/>
              <a:t>Write</a:t>
            </a:r>
            <a:endParaRPr lang="en-US" sz="2700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05000"/>
            <a:ext cx="8355012" cy="2532112"/>
          </a:xfrm>
        </p:spPr>
        <p:txBody>
          <a:bodyPr/>
          <a:lstStyle/>
          <a:p>
            <a:r>
              <a:rPr lang="sl-SI" sz="1700" dirty="0" smtClean="0"/>
              <a:t>Samo en parameter (kot v </a:t>
            </a:r>
            <a:r>
              <a:rPr lang="sl-SI" sz="1700" dirty="0" err="1" smtClean="0"/>
              <a:t>Pythonu</a:t>
            </a:r>
            <a:r>
              <a:rPr lang="sl-SI" sz="1700" dirty="0" smtClean="0"/>
              <a:t> </a:t>
            </a:r>
            <a:r>
              <a:rPr lang="sl-SI" sz="1700" dirty="0" err="1" smtClean="0">
                <a:latin typeface="Courier New" pitchFamily="49" charset="0"/>
                <a:cs typeface="Courier New" pitchFamily="49" charset="0"/>
              </a:rPr>
              <a:t>write</a:t>
            </a:r>
            <a:r>
              <a:rPr lang="sl-SI" sz="1700" dirty="0" smtClean="0"/>
              <a:t> pri datotekah) </a:t>
            </a:r>
          </a:p>
          <a:p>
            <a:r>
              <a:rPr lang="sl-SI" sz="1700" dirty="0" err="1" smtClean="0"/>
              <a:t>Python</a:t>
            </a:r>
            <a:r>
              <a:rPr lang="sl-SI" sz="1700" dirty="0"/>
              <a:t>: </a:t>
            </a:r>
            <a:r>
              <a:rPr lang="sl-SI" sz="1700" dirty="0" err="1" smtClean="0">
                <a:latin typeface="Courier New" pitchFamily="49" charset="0"/>
              </a:rPr>
              <a:t>print</a:t>
            </a:r>
            <a:r>
              <a:rPr lang="sl-SI" sz="1700" dirty="0" smtClean="0">
                <a:latin typeface="Courier New" pitchFamily="49" charset="0"/>
              </a:rPr>
              <a:t>("</a:t>
            </a:r>
            <a:r>
              <a:rPr lang="sl-SI" sz="1700" dirty="0" err="1">
                <a:latin typeface="Courier New" pitchFamily="49" charset="0"/>
              </a:rPr>
              <a:t>bla</a:t>
            </a:r>
            <a:r>
              <a:rPr lang="sl-SI" sz="1700" dirty="0">
                <a:latin typeface="Courier New" pitchFamily="49" charset="0"/>
              </a:rPr>
              <a:t>", "</a:t>
            </a:r>
            <a:r>
              <a:rPr lang="sl-SI" sz="1700" dirty="0" err="1">
                <a:latin typeface="Courier New" pitchFamily="49" charset="0"/>
              </a:rPr>
              <a:t>ble</a:t>
            </a:r>
            <a:r>
              <a:rPr lang="sl-SI" sz="1700" dirty="0">
                <a:latin typeface="Courier New" pitchFamily="49" charset="0"/>
              </a:rPr>
              <a:t>", "</a:t>
            </a:r>
            <a:r>
              <a:rPr lang="sl-SI" sz="1700" dirty="0" err="1">
                <a:latin typeface="Courier New" pitchFamily="49" charset="0"/>
              </a:rPr>
              <a:t>blo</a:t>
            </a:r>
            <a:r>
              <a:rPr lang="sl-SI" sz="1700" dirty="0" smtClean="0">
                <a:latin typeface="Courier New" pitchFamily="49" charset="0"/>
              </a:rPr>
              <a:t>")</a:t>
            </a:r>
          </a:p>
          <a:p>
            <a:r>
              <a:rPr lang="sl-SI" sz="1700" dirty="0" smtClean="0"/>
              <a:t>C#: </a:t>
            </a:r>
            <a:r>
              <a:rPr lang="sl-SI" sz="1700" dirty="0" err="1" smtClean="0">
                <a:latin typeface="Courier New" pitchFamily="49" charset="0"/>
              </a:rPr>
              <a:t>Console.Write</a:t>
            </a:r>
            <a:r>
              <a:rPr lang="sl-SI" sz="1700" dirty="0" smtClean="0">
                <a:latin typeface="Courier New" pitchFamily="49" charset="0"/>
              </a:rPr>
              <a:t>("</a:t>
            </a:r>
            <a:r>
              <a:rPr lang="sl-SI" sz="1700" dirty="0" err="1" smtClean="0">
                <a:latin typeface="Courier New" pitchFamily="49" charset="0"/>
              </a:rPr>
              <a:t>bla</a:t>
            </a:r>
            <a:r>
              <a:rPr lang="sl-SI" sz="1700" dirty="0" smtClean="0">
                <a:latin typeface="Courier New" pitchFamily="49" charset="0"/>
              </a:rPr>
              <a:t>", "</a:t>
            </a:r>
            <a:r>
              <a:rPr lang="sl-SI" sz="1700" dirty="0" err="1" smtClean="0">
                <a:latin typeface="Courier New" pitchFamily="49" charset="0"/>
              </a:rPr>
              <a:t>ble</a:t>
            </a:r>
            <a:r>
              <a:rPr lang="sl-SI" sz="1700" dirty="0" smtClean="0">
                <a:latin typeface="Courier New" pitchFamily="49" charset="0"/>
              </a:rPr>
              <a:t>", "</a:t>
            </a:r>
            <a:r>
              <a:rPr lang="sl-SI" sz="1700" dirty="0" err="1" smtClean="0">
                <a:latin typeface="Courier New" pitchFamily="49" charset="0"/>
              </a:rPr>
              <a:t>blo</a:t>
            </a:r>
            <a:r>
              <a:rPr lang="sl-SI" sz="1700" dirty="0" smtClean="0">
                <a:latin typeface="Courier New" pitchFamily="49" charset="0"/>
              </a:rPr>
              <a:t>");</a:t>
            </a:r>
          </a:p>
          <a:p>
            <a:pPr lvl="1"/>
            <a:r>
              <a:rPr lang="sl-SI" sz="1500" dirty="0" smtClean="0"/>
              <a:t>Sintaktično OK, a izpiše le prvo!</a:t>
            </a:r>
          </a:p>
          <a:p>
            <a:pPr lvl="1"/>
            <a:r>
              <a:rPr lang="sl-SI" sz="1500" dirty="0" smtClean="0">
                <a:solidFill>
                  <a:srgbClr val="FF0000"/>
                </a:solidFill>
              </a:rPr>
              <a:t>Java </a:t>
            </a:r>
            <a:r>
              <a:rPr lang="sl-SI" sz="15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</a:t>
            </a:r>
            <a:r>
              <a:rPr lang="sl-SI" sz="15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sintaktična napaka!</a:t>
            </a:r>
          </a:p>
          <a:p>
            <a:r>
              <a:rPr lang="sl-SI" sz="1700" dirty="0" err="1">
                <a:latin typeface="Courier New" pitchFamily="49" charset="0"/>
              </a:rPr>
              <a:t>Console.Write</a:t>
            </a:r>
            <a:r>
              <a:rPr lang="sl-SI" sz="1700" dirty="0">
                <a:latin typeface="Courier New" pitchFamily="49" charset="0"/>
              </a:rPr>
              <a:t>("</a:t>
            </a:r>
            <a:r>
              <a:rPr lang="sl-SI" sz="1700" dirty="0" err="1">
                <a:latin typeface="Courier New" pitchFamily="49" charset="0"/>
              </a:rPr>
              <a:t>bla</a:t>
            </a:r>
            <a:r>
              <a:rPr lang="sl-SI" sz="1700" dirty="0" smtClean="0">
                <a:latin typeface="Courier New" pitchFamily="49" charset="0"/>
              </a:rPr>
              <a:t>" + " " + "</a:t>
            </a:r>
            <a:r>
              <a:rPr lang="sl-SI" sz="1700" dirty="0" err="1">
                <a:latin typeface="Courier New" pitchFamily="49" charset="0"/>
              </a:rPr>
              <a:t>ble</a:t>
            </a:r>
            <a:r>
              <a:rPr lang="sl-SI" sz="1700" dirty="0" smtClean="0">
                <a:latin typeface="Courier New" pitchFamily="49" charset="0"/>
              </a:rPr>
              <a:t>" + " " + </a:t>
            </a:r>
            <a:r>
              <a:rPr lang="sl-SI" sz="1700" dirty="0">
                <a:latin typeface="Courier New" pitchFamily="49" charset="0"/>
              </a:rPr>
              <a:t>"</a:t>
            </a:r>
            <a:r>
              <a:rPr lang="sl-SI" sz="1700" dirty="0" err="1">
                <a:latin typeface="Courier New" pitchFamily="49" charset="0"/>
              </a:rPr>
              <a:t>blo</a:t>
            </a:r>
            <a:r>
              <a:rPr lang="sl-SI" sz="1700" dirty="0" smtClean="0">
                <a:latin typeface="Courier New" pitchFamily="49" charset="0"/>
              </a:rPr>
              <a:t>" + "\n");</a:t>
            </a:r>
          </a:p>
          <a:p>
            <a:r>
              <a:rPr lang="sl-SI" sz="1700" dirty="0" smtClean="0"/>
              <a:t>Izračuna se vrednost izraza, ki je parameter</a:t>
            </a:r>
          </a:p>
          <a:p>
            <a:r>
              <a:rPr lang="sl-SI" sz="1700" dirty="0" smtClean="0"/>
              <a:t>Ta vrednost se izpiše</a:t>
            </a:r>
            <a:endParaRPr lang="sl-SI" sz="1700" dirty="0"/>
          </a:p>
          <a:p>
            <a:endParaRPr lang="en-US" sz="1700" dirty="0"/>
          </a:p>
        </p:txBody>
      </p:sp>
      <p:sp>
        <p:nvSpPr>
          <p:cNvPr id="184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07EA-ABF0-47A7-91BB-5A554A110A50}" type="slidenum">
              <a:rPr lang="sl-SI" smtClean="0"/>
              <a:pPr/>
              <a:t>10</a:t>
            </a:fld>
            <a:endParaRPr lang="sl-SI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115616" y="2516004"/>
            <a:ext cx="4608512" cy="288032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77180" y="4815007"/>
            <a:ext cx="7848872" cy="166199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Torej:</a:t>
            </a:r>
          </a:p>
          <a:p>
            <a:endParaRPr lang="sl-SI" dirty="0"/>
          </a:p>
          <a:p>
            <a:r>
              <a:rPr lang="sl-SI" dirty="0" smtClean="0"/>
              <a:t>     </a:t>
            </a:r>
            <a:r>
              <a:rPr lang="sl-SI" sz="1600" dirty="0" err="1" smtClean="0"/>
              <a:t>Console.Write</a:t>
            </a:r>
            <a:r>
              <a:rPr lang="sl-SI" sz="1600" dirty="0" smtClean="0"/>
              <a:t>(nekaj) </a:t>
            </a:r>
            <a:r>
              <a:rPr lang="sl-SI" sz="1600" dirty="0"/>
              <a:t>≡ </a:t>
            </a:r>
            <a:r>
              <a:rPr lang="sl-SI" sz="1600" dirty="0" smtClean="0"/>
              <a:t>System.Console.Write(nekaj</a:t>
            </a:r>
            <a:r>
              <a:rPr lang="sl-SI" sz="1600" dirty="0"/>
              <a:t>) ≡ </a:t>
            </a:r>
            <a:r>
              <a:rPr lang="sl-SI" sz="1600" dirty="0" smtClean="0"/>
              <a:t>System.out.print(nekaj)</a:t>
            </a:r>
          </a:p>
          <a:p>
            <a:endParaRPr lang="sl-SI" sz="1600" dirty="0" smtClean="0"/>
          </a:p>
          <a:p>
            <a:pPr algn="ctr"/>
            <a:r>
              <a:rPr lang="sl-SI" sz="1600" dirty="0" err="1" smtClean="0"/>
              <a:t>Console.WriteLine</a:t>
            </a:r>
            <a:r>
              <a:rPr lang="sl-SI" sz="1600" dirty="0" smtClean="0"/>
              <a:t>(nekaj</a:t>
            </a:r>
            <a:r>
              <a:rPr lang="sl-SI" sz="1600" dirty="0"/>
              <a:t>) ≡ </a:t>
            </a:r>
            <a:r>
              <a:rPr lang="sl-SI" sz="1600" dirty="0" smtClean="0"/>
              <a:t>System.out.println(nekaj</a:t>
            </a:r>
            <a:r>
              <a:rPr lang="sl-SI" sz="1600" dirty="0"/>
              <a:t>)</a:t>
            </a:r>
            <a:r>
              <a:rPr lang="sl-SI" sz="1600" dirty="0" smtClean="0"/>
              <a:t>  </a:t>
            </a:r>
          </a:p>
          <a:p>
            <a:pPr algn="ctr"/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2320" y="4223056"/>
            <a:ext cx="1584176" cy="1906381"/>
          </a:xfrm>
          <a:prstGeom prst="rect">
            <a:avLst/>
          </a:prstGeom>
        </p:spPr>
      </p:pic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700" dirty="0"/>
              <a:t>Izpisovanje vrednosti</a:t>
            </a:r>
            <a:endParaRPr lang="en-US" sz="27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600" dirty="0" err="1">
                <a:latin typeface="Courier New" pitchFamily="49" charset="0"/>
              </a:rPr>
              <a:t>Console.WriteLine</a:t>
            </a:r>
            <a:r>
              <a:rPr lang="sl-SI" sz="2600" dirty="0">
                <a:latin typeface="Courier New" pitchFamily="49" charset="0"/>
              </a:rPr>
              <a:t>(14);</a:t>
            </a:r>
          </a:p>
          <a:p>
            <a:r>
              <a:rPr lang="sl-SI" sz="2600" dirty="0" err="1">
                <a:latin typeface="Courier New" pitchFamily="49" charset="0"/>
              </a:rPr>
              <a:t>Console.WriteLine</a:t>
            </a:r>
            <a:r>
              <a:rPr lang="sl-SI" sz="2600" dirty="0">
                <a:latin typeface="Courier New" pitchFamily="49" charset="0"/>
              </a:rPr>
              <a:t>(-14.892);</a:t>
            </a:r>
          </a:p>
          <a:p>
            <a:r>
              <a:rPr lang="sl-SI" sz="2600" dirty="0" err="1">
                <a:latin typeface="Courier New" pitchFamily="49" charset="0"/>
              </a:rPr>
              <a:t>Console.WriteLine</a:t>
            </a:r>
            <a:r>
              <a:rPr lang="sl-SI" sz="2600" dirty="0">
                <a:latin typeface="Courier New" pitchFamily="49" charset="0"/>
              </a:rPr>
              <a:t>(1 + 2);</a:t>
            </a:r>
          </a:p>
          <a:p>
            <a:r>
              <a:rPr lang="sl-SI" sz="2600" dirty="0" err="1">
                <a:latin typeface="Courier New" pitchFamily="49" charset="0"/>
              </a:rPr>
              <a:t>Console.WriteLine</a:t>
            </a:r>
            <a:r>
              <a:rPr lang="sl-SI" sz="2600" dirty="0">
                <a:latin typeface="Courier New" pitchFamily="49" charset="0"/>
              </a:rPr>
              <a:t>(1 + 2 * 3);</a:t>
            </a:r>
          </a:p>
          <a:p>
            <a:r>
              <a:rPr lang="sl-SI" sz="2600" dirty="0" err="1">
                <a:latin typeface="Courier New" pitchFamily="49" charset="0"/>
              </a:rPr>
              <a:t>Console.WriteLine</a:t>
            </a:r>
            <a:r>
              <a:rPr lang="sl-SI" sz="2600" dirty="0">
                <a:latin typeface="Courier New" pitchFamily="49" charset="0"/>
              </a:rPr>
              <a:t>(1.2 + 2.5);</a:t>
            </a:r>
          </a:p>
          <a:p>
            <a:r>
              <a:rPr lang="sl-SI" sz="2600" dirty="0" err="1">
                <a:latin typeface="Courier New" pitchFamily="49" charset="0"/>
              </a:rPr>
              <a:t>Console.WriteLine</a:t>
            </a:r>
            <a:r>
              <a:rPr lang="sl-SI" sz="2600" dirty="0">
                <a:latin typeface="Courier New" pitchFamily="49" charset="0"/>
              </a:rPr>
              <a:t>(1 / 2);</a:t>
            </a:r>
          </a:p>
          <a:p>
            <a:r>
              <a:rPr lang="sl-SI" sz="2600" dirty="0" err="1">
                <a:latin typeface="Courier New" pitchFamily="49" charset="0"/>
              </a:rPr>
              <a:t>Console.WriteLine</a:t>
            </a:r>
            <a:r>
              <a:rPr lang="sl-SI" sz="2600" dirty="0">
                <a:latin typeface="Courier New" pitchFamily="49" charset="0"/>
              </a:rPr>
              <a:t>(1.0 / 2);</a:t>
            </a:r>
          </a:p>
          <a:p>
            <a:r>
              <a:rPr lang="sl-SI" sz="2600" dirty="0" err="1">
                <a:latin typeface="Courier New" pitchFamily="49" charset="0"/>
              </a:rPr>
              <a:t>Console.WriteLine</a:t>
            </a:r>
            <a:r>
              <a:rPr lang="sl-SI" sz="2600" dirty="0">
                <a:latin typeface="Courier New" pitchFamily="49" charset="0"/>
              </a:rPr>
              <a:t>((1 + 2) * (3 + 4));</a:t>
            </a:r>
            <a:endParaRPr lang="en-US" sz="3700" dirty="0"/>
          </a:p>
        </p:txBody>
      </p:sp>
      <p:sp>
        <p:nvSpPr>
          <p:cNvPr id="16386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 cap="rnd"/>
        </p:spPr>
        <p:txBody>
          <a:bodyPr rtlCol="0" anchor="ctr"/>
          <a:lstStyle/>
          <a:p>
            <a:pPr algn="r">
              <a:defRPr/>
            </a:pPr>
            <a:fld id="{F7243F5C-AC4B-4C71-918D-6D0E802963FD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11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880" y="1484783"/>
            <a:ext cx="2657475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5004048" y="2054225"/>
            <a:ext cx="1584176" cy="654521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5004048" y="2559521"/>
            <a:ext cx="1549152" cy="1433929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076056" y="2896071"/>
            <a:ext cx="1512168" cy="200797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076056" y="2708745"/>
            <a:ext cx="2376264" cy="1870593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029200" y="4020763"/>
            <a:ext cx="2423120" cy="117117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5076056" y="4992101"/>
            <a:ext cx="2376264" cy="68981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sz="2700"/>
              <a:t>Računanje</a:t>
            </a:r>
            <a:endParaRPr lang="en-US" sz="27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800">
                <a:latin typeface="Courier New" pitchFamily="49" charset="0"/>
              </a:rPr>
              <a:t>+, -, /, *, %</a:t>
            </a:r>
          </a:p>
          <a:p>
            <a:pPr>
              <a:lnSpc>
                <a:spcPct val="80000"/>
              </a:lnSpc>
            </a:pPr>
            <a:r>
              <a:rPr lang="sl-SI" sz="2800">
                <a:latin typeface="Courier New" pitchFamily="49" charset="0"/>
              </a:rPr>
              <a:t>* </a:t>
            </a:r>
            <a:r>
              <a:rPr lang="sl-SI" sz="2800"/>
              <a:t>- znak za množenje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800">
                <a:latin typeface="Courier New" pitchFamily="49" charset="0"/>
              </a:rPr>
              <a:t>/ - </a:t>
            </a:r>
            <a:r>
              <a:rPr lang="sl-SI" sz="2800"/>
              <a:t>celoštevilsko ali "pravo"</a:t>
            </a:r>
          </a:p>
          <a:p>
            <a:pPr>
              <a:lnSpc>
                <a:spcPct val="80000"/>
              </a:lnSpc>
            </a:pPr>
            <a:r>
              <a:rPr lang="sl-SI" sz="2800"/>
              <a:t>% </a:t>
            </a:r>
            <a:r>
              <a:rPr lang="sl-SI" sz="2800">
                <a:latin typeface="Courier New" pitchFamily="49" charset="0"/>
              </a:rPr>
              <a:t>- </a:t>
            </a:r>
            <a:r>
              <a:rPr lang="sl-SI" sz="2800"/>
              <a:t>ostanek pri deljenju</a:t>
            </a:r>
            <a:endParaRPr lang="sl-SI" sz="2300">
              <a:latin typeface="Courier New" pitchFamily="49" charset="0"/>
            </a:endParaRPr>
          </a:p>
        </p:txBody>
      </p:sp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 cap="rnd"/>
        </p:spPr>
        <p:txBody>
          <a:bodyPr rtlCol="0" anchor="ctr"/>
          <a:lstStyle/>
          <a:p>
            <a:pPr algn="r">
              <a:defRPr/>
            </a:pPr>
            <a:fld id="{BF4B8564-4CA0-4AAF-9509-9B3E9DC7143B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12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sz="2700"/>
              <a:t>Stikanje nizov</a:t>
            </a:r>
            <a:endParaRPr lang="en-US" sz="270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dirty="0"/>
              <a:t>+</a:t>
            </a:r>
          </a:p>
          <a:p>
            <a:pPr lvl="1">
              <a:lnSpc>
                <a:spcPct val="90000"/>
              </a:lnSpc>
            </a:pPr>
            <a:r>
              <a:rPr lang="sl-SI" sz="1700" dirty="0" smtClean="0">
                <a:latin typeface="Courier New" pitchFamily="49" charset="0"/>
              </a:rPr>
              <a:t>"</a:t>
            </a:r>
            <a:r>
              <a:rPr lang="sl-SI" sz="1700" dirty="0">
                <a:latin typeface="Courier New" pitchFamily="49" charset="0"/>
              </a:rPr>
              <a:t>AAA" + " " + "BBB" = "AAA BBB"</a:t>
            </a:r>
          </a:p>
          <a:p>
            <a:pPr>
              <a:lnSpc>
                <a:spcPct val="90000"/>
              </a:lnSpc>
            </a:pPr>
            <a:r>
              <a:rPr lang="sl-SI" dirty="0"/>
              <a:t>Kaj če "mešamo" nize in števila</a:t>
            </a:r>
            <a:endParaRPr lang="sl-SI" sz="1900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sl-SI" sz="1800" dirty="0">
                <a:latin typeface="Courier New" pitchFamily="49" charset="0"/>
              </a:rPr>
              <a:t>"2 * 3 = " + 2 * 3</a:t>
            </a:r>
          </a:p>
          <a:p>
            <a:pPr lvl="1">
              <a:lnSpc>
                <a:spcPct val="90000"/>
              </a:lnSpc>
            </a:pPr>
            <a:r>
              <a:rPr lang="sl-SI" sz="1800" dirty="0"/>
              <a:t>Število se </a:t>
            </a:r>
            <a:r>
              <a:rPr lang="sl-SI" sz="1800" dirty="0" smtClean="0">
                <a:solidFill>
                  <a:srgbClr val="FF0000"/>
                </a:solidFill>
              </a:rPr>
              <a:t>avtomatsko</a:t>
            </a:r>
            <a:r>
              <a:rPr lang="sl-SI" sz="1800" dirty="0" smtClean="0"/>
              <a:t> pretvori </a:t>
            </a:r>
            <a:r>
              <a:rPr lang="sl-SI" sz="1800" dirty="0"/>
              <a:t>v niz!</a:t>
            </a:r>
          </a:p>
          <a:p>
            <a:pPr lvl="1">
              <a:lnSpc>
                <a:spcPct val="90000"/>
              </a:lnSpc>
            </a:pPr>
            <a:r>
              <a:rPr lang="sl-SI" sz="1800" dirty="0">
                <a:latin typeface="Courier New" pitchFamily="49" charset="0"/>
              </a:rPr>
              <a:t>"2 * 3 = " + 6</a:t>
            </a:r>
          </a:p>
          <a:p>
            <a:pPr lvl="1">
              <a:lnSpc>
                <a:spcPct val="90000"/>
              </a:lnSpc>
            </a:pPr>
            <a:r>
              <a:rPr lang="sl-SI" sz="1800" dirty="0">
                <a:latin typeface="Courier New" pitchFamily="49" charset="0"/>
              </a:rPr>
              <a:t>"2 * 3 = " + "6"</a:t>
            </a:r>
          </a:p>
          <a:p>
            <a:pPr lvl="1">
              <a:lnSpc>
                <a:spcPct val="90000"/>
              </a:lnSpc>
            </a:pPr>
            <a:r>
              <a:rPr lang="sl-SI" sz="1800" dirty="0">
                <a:latin typeface="Courier New" pitchFamily="49" charset="0"/>
              </a:rPr>
              <a:t>"2 * 3 = 6"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 cap="rnd"/>
        </p:spPr>
        <p:txBody>
          <a:bodyPr rtlCol="0" anchor="ctr"/>
          <a:lstStyle/>
          <a:p>
            <a:pPr algn="r">
              <a:defRPr/>
            </a:pPr>
            <a:fld id="{D1D30A69-DE3D-4881-899D-5C624AA76835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13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Problemi</a:t>
            </a:r>
            <a:endParaRPr lang="en-GB"/>
          </a:p>
        </p:txBody>
      </p:sp>
      <p:sp>
        <p:nvSpPr>
          <p:cNvPr id="2252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66738" y="3716338"/>
            <a:ext cx="8001000" cy="2665412"/>
          </a:xfrm>
        </p:spPr>
        <p:txBody>
          <a:bodyPr/>
          <a:lstStyle/>
          <a:p>
            <a:r>
              <a:rPr lang="sl-SI" sz="1600" dirty="0">
                <a:latin typeface="Courier New" pitchFamily="49" charset="0"/>
              </a:rPr>
              <a:t>"Vsota </a:t>
            </a:r>
            <a:r>
              <a:rPr lang="sl-SI" sz="1600" dirty="0" err="1">
                <a:latin typeface="Courier New" pitchFamily="49" charset="0"/>
              </a:rPr>
              <a:t>stevil</a:t>
            </a:r>
            <a:r>
              <a:rPr lang="sl-SI" sz="1600" dirty="0">
                <a:latin typeface="Courier New" pitchFamily="49" charset="0"/>
              </a:rPr>
              <a:t> 2 + 3 = " + 2 + 3</a:t>
            </a:r>
          </a:p>
          <a:p>
            <a:r>
              <a:rPr lang="sl-SI" sz="1600" dirty="0">
                <a:latin typeface="Courier New" pitchFamily="49" charset="0"/>
              </a:rPr>
              <a:t>"Vsota </a:t>
            </a:r>
            <a:r>
              <a:rPr lang="sl-SI" sz="1600" dirty="0" err="1">
                <a:latin typeface="Courier New" pitchFamily="49" charset="0"/>
              </a:rPr>
              <a:t>stevil</a:t>
            </a:r>
            <a:r>
              <a:rPr lang="sl-SI" sz="1600" dirty="0">
                <a:latin typeface="Courier New" pitchFamily="49" charset="0"/>
              </a:rPr>
              <a:t> 2 + 3 = 2" + 3</a:t>
            </a:r>
          </a:p>
          <a:p>
            <a:r>
              <a:rPr lang="sl-SI" sz="1600" dirty="0">
                <a:latin typeface="Courier New" pitchFamily="49" charset="0"/>
              </a:rPr>
              <a:t>"Vsota </a:t>
            </a:r>
            <a:r>
              <a:rPr lang="sl-SI" sz="1600" dirty="0" err="1">
                <a:latin typeface="Courier New" pitchFamily="49" charset="0"/>
              </a:rPr>
              <a:t>stevil</a:t>
            </a:r>
            <a:r>
              <a:rPr lang="sl-SI" sz="1600" dirty="0">
                <a:latin typeface="Courier New" pitchFamily="49" charset="0"/>
              </a:rPr>
              <a:t> 2 + 3 = 23"</a:t>
            </a:r>
          </a:p>
          <a:p>
            <a:endParaRPr lang="sl-SI" sz="1600" dirty="0">
              <a:latin typeface="Courier New" pitchFamily="49" charset="0"/>
            </a:endParaRPr>
          </a:p>
          <a:p>
            <a:r>
              <a:rPr lang="sl-SI" sz="1600" dirty="0">
                <a:latin typeface="Courier New" pitchFamily="49" charset="0"/>
              </a:rPr>
              <a:t>"Vsota </a:t>
            </a:r>
            <a:r>
              <a:rPr lang="sl-SI" sz="1600" dirty="0" err="1">
                <a:latin typeface="Courier New" pitchFamily="49" charset="0"/>
              </a:rPr>
              <a:t>stevil</a:t>
            </a:r>
            <a:r>
              <a:rPr lang="sl-SI" sz="1600" dirty="0">
                <a:latin typeface="Courier New" pitchFamily="49" charset="0"/>
              </a:rPr>
              <a:t> 2 + 3 = " + (2 + 3)</a:t>
            </a:r>
          </a:p>
          <a:p>
            <a:r>
              <a:rPr lang="sl-SI" sz="1600" dirty="0">
                <a:latin typeface="Courier New" pitchFamily="49" charset="0"/>
              </a:rPr>
              <a:t>"Vsota </a:t>
            </a:r>
            <a:r>
              <a:rPr lang="sl-SI" sz="1600" dirty="0" err="1">
                <a:latin typeface="Courier New" pitchFamily="49" charset="0"/>
              </a:rPr>
              <a:t>stevil</a:t>
            </a:r>
            <a:r>
              <a:rPr lang="sl-SI" sz="1600" dirty="0">
                <a:latin typeface="Courier New" pitchFamily="49" charset="0"/>
              </a:rPr>
              <a:t> 2 + 3 = " + 5</a:t>
            </a:r>
          </a:p>
          <a:p>
            <a:r>
              <a:rPr lang="sl-SI" sz="1600" dirty="0">
                <a:latin typeface="Courier New" pitchFamily="49" charset="0"/>
              </a:rPr>
              <a:t>"Vsota </a:t>
            </a:r>
            <a:r>
              <a:rPr lang="sl-SI" sz="1600" dirty="0" err="1">
                <a:latin typeface="Courier New" pitchFamily="49" charset="0"/>
              </a:rPr>
              <a:t>stevil</a:t>
            </a:r>
            <a:r>
              <a:rPr lang="sl-SI" sz="1600" dirty="0">
                <a:latin typeface="Courier New" pitchFamily="49" charset="0"/>
              </a:rPr>
              <a:t> 2 + 3 = 5"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2253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 cap="rnd"/>
        </p:spPr>
        <p:txBody>
          <a:bodyPr rtlCol="0" anchor="ctr"/>
          <a:lstStyle/>
          <a:p>
            <a:pPr algn="r">
              <a:defRPr/>
            </a:pPr>
            <a:fld id="{9AA41A13-6F0E-45A6-A409-53CBDDF6DA85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14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323850" y="1844675"/>
            <a:ext cx="8353425" cy="18002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469900" indent="-469900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sl-SI" sz="1500" dirty="0" err="1" smtClean="0">
                <a:latin typeface="Courier New" pitchFamily="49" charset="0"/>
              </a:rPr>
              <a:t>class</a:t>
            </a:r>
            <a:r>
              <a:rPr lang="sl-SI" sz="1500" dirty="0" smtClean="0">
                <a:latin typeface="Courier New" pitchFamily="49" charset="0"/>
              </a:rPr>
              <a:t> </a:t>
            </a:r>
            <a:r>
              <a:rPr lang="sl-SI" sz="1500" dirty="0">
                <a:latin typeface="Courier New" pitchFamily="49" charset="0"/>
              </a:rPr>
              <a:t>Narobe_semantika2 {</a:t>
            </a:r>
          </a:p>
          <a:p>
            <a:pPr marL="469900" indent="-469900">
              <a:spcBef>
                <a:spcPct val="2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   // Sintaktično pravilen, a semantično napačen program</a:t>
            </a:r>
          </a:p>
          <a:p>
            <a:pPr marL="469900" indent="-469900">
              <a:spcBef>
                <a:spcPct val="2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sl-SI" sz="1500" dirty="0" smtClean="0">
                <a:latin typeface="Courier New" pitchFamily="49" charset="0"/>
              </a:rPr>
              <a:t>   </a:t>
            </a:r>
            <a:r>
              <a:rPr lang="sl-SI" sz="1500" dirty="0" err="1" smtClean="0">
                <a:latin typeface="Courier New" pitchFamily="49" charset="0"/>
              </a:rPr>
              <a:t>static</a:t>
            </a:r>
            <a:r>
              <a:rPr lang="sl-SI" sz="1500" dirty="0" smtClean="0">
                <a:latin typeface="Courier New" pitchFamily="49" charset="0"/>
              </a:rPr>
              <a:t> </a:t>
            </a:r>
            <a:r>
              <a:rPr lang="sl-SI" sz="1500" dirty="0" err="1">
                <a:latin typeface="Courier New" pitchFamily="49" charset="0"/>
              </a:rPr>
              <a:t>void</a:t>
            </a:r>
            <a:r>
              <a:rPr lang="sl-SI" sz="1500" dirty="0">
                <a:latin typeface="Courier New" pitchFamily="49" charset="0"/>
              </a:rPr>
              <a:t> </a:t>
            </a:r>
            <a:r>
              <a:rPr lang="sl-SI" sz="1500" dirty="0" err="1">
                <a:latin typeface="Courier New" pitchFamily="49" charset="0"/>
              </a:rPr>
              <a:t>main</a:t>
            </a:r>
            <a:r>
              <a:rPr lang="sl-SI" sz="1500" dirty="0">
                <a:latin typeface="Courier New" pitchFamily="49" charset="0"/>
              </a:rPr>
              <a:t>(</a:t>
            </a:r>
            <a:r>
              <a:rPr lang="sl-SI" sz="1500" dirty="0" err="1">
                <a:latin typeface="Courier New" pitchFamily="49" charset="0"/>
              </a:rPr>
              <a:t>string</a:t>
            </a:r>
            <a:r>
              <a:rPr lang="sl-SI" sz="1500" dirty="0">
                <a:latin typeface="Courier New" pitchFamily="49" charset="0"/>
              </a:rPr>
              <a:t>[] g) {</a:t>
            </a:r>
          </a:p>
          <a:p>
            <a:pPr marL="469900" indent="-469900">
              <a:spcBef>
                <a:spcPct val="2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     </a:t>
            </a:r>
            <a:r>
              <a:rPr lang="sl-SI" sz="1500" dirty="0" err="1">
                <a:latin typeface="Courier New" pitchFamily="49" charset="0"/>
              </a:rPr>
              <a:t>Console.WriteLine</a:t>
            </a:r>
            <a:r>
              <a:rPr lang="sl-SI" sz="1500" dirty="0">
                <a:latin typeface="Courier New" pitchFamily="49" charset="0"/>
              </a:rPr>
              <a:t>("Vsota </a:t>
            </a:r>
            <a:r>
              <a:rPr lang="sl-SI" sz="1500" dirty="0" err="1">
                <a:latin typeface="Courier New" pitchFamily="49" charset="0"/>
              </a:rPr>
              <a:t>stevil</a:t>
            </a:r>
            <a:r>
              <a:rPr lang="sl-SI" sz="1500" dirty="0">
                <a:latin typeface="Courier New" pitchFamily="49" charset="0"/>
              </a:rPr>
              <a:t> 2 + 3 = " + 2 + 3);</a:t>
            </a:r>
          </a:p>
          <a:p>
            <a:pPr marL="469900" indent="-469900">
              <a:spcBef>
                <a:spcPct val="2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   }</a:t>
            </a:r>
          </a:p>
          <a:p>
            <a:pPr marL="469900" indent="-469900">
              <a:spcBef>
                <a:spcPct val="2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}</a:t>
            </a:r>
            <a:endParaRPr lang="sl-SI" sz="1700" dirty="0"/>
          </a:p>
        </p:txBody>
      </p:sp>
      <p:sp>
        <p:nvSpPr>
          <p:cNvPr id="2" name="TextBox 1"/>
          <p:cNvSpPr txBox="1"/>
          <p:nvPr/>
        </p:nvSpPr>
        <p:spPr>
          <a:xfrm>
            <a:off x="5724128" y="4437112"/>
            <a:ext cx="3168352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FF0000"/>
                </a:solidFill>
              </a:rPr>
              <a:t>A to že veste od Jave!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4" grpId="0" bldLvl="5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C#</a:t>
            </a:r>
            <a:endParaRPr lang="en-GB"/>
          </a:p>
        </p:txBody>
      </p:sp>
      <p:sp>
        <p:nvSpPr>
          <p:cNvPr id="6147" name="Rectangle 5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sz="1900" dirty="0"/>
              <a:t>C# – programski jezik razvit pri podjetju </a:t>
            </a:r>
            <a:r>
              <a:rPr lang="sl-SI" sz="1900" dirty="0" smtClean="0"/>
              <a:t>Microsoft </a:t>
            </a:r>
            <a:r>
              <a:rPr lang="sl-SI" sz="1900" dirty="0"/>
              <a:t>v sklopu okolja .NET </a:t>
            </a:r>
          </a:p>
          <a:p>
            <a:pPr>
              <a:lnSpc>
                <a:spcPct val="90000"/>
              </a:lnSpc>
            </a:pPr>
            <a:r>
              <a:rPr lang="sl-SI" sz="1900" dirty="0"/>
              <a:t>Skupne točke z jeziki C++ in Java</a:t>
            </a:r>
          </a:p>
          <a:p>
            <a:pPr>
              <a:lnSpc>
                <a:spcPct val="90000"/>
              </a:lnSpc>
            </a:pPr>
            <a:r>
              <a:rPr lang="sl-SI" sz="1900" dirty="0"/>
              <a:t>Samostojni </a:t>
            </a:r>
            <a:r>
              <a:rPr lang="sl-SI" sz="1900" dirty="0" smtClean="0"/>
              <a:t>programi</a:t>
            </a:r>
          </a:p>
          <a:p>
            <a:pPr lvl="1">
              <a:lnSpc>
                <a:spcPct val="90000"/>
              </a:lnSpc>
            </a:pPr>
            <a:r>
              <a:rPr lang="sl-SI" sz="1700" dirty="0" smtClean="0"/>
              <a:t>Windows: </a:t>
            </a:r>
            <a:r>
              <a:rPr lang="sl-SI" sz="1700" dirty="0" err="1" smtClean="0"/>
              <a:t>exe</a:t>
            </a:r>
            <a:r>
              <a:rPr lang="sl-SI" sz="1700" dirty="0" smtClean="0"/>
              <a:t> ….</a:t>
            </a:r>
            <a:endParaRPr lang="sl-SI" sz="1700" dirty="0"/>
          </a:p>
          <a:p>
            <a:pPr>
              <a:lnSpc>
                <a:spcPct val="90000"/>
              </a:lnSpc>
            </a:pPr>
            <a:r>
              <a:rPr lang="sl-SI" sz="1900" dirty="0"/>
              <a:t>Različna razvojna okolja</a:t>
            </a:r>
          </a:p>
          <a:p>
            <a:pPr lvl="1">
              <a:lnSpc>
                <a:spcPct val="90000"/>
              </a:lnSpc>
            </a:pPr>
            <a:r>
              <a:rPr lang="sl-SI" sz="1600" dirty="0" err="1"/>
              <a:t>Visual</a:t>
            </a:r>
            <a:r>
              <a:rPr lang="sl-SI" sz="1600" dirty="0"/>
              <a:t> Studio </a:t>
            </a:r>
          </a:p>
          <a:p>
            <a:pPr lvl="1">
              <a:lnSpc>
                <a:spcPct val="90000"/>
              </a:lnSpc>
            </a:pPr>
            <a:r>
              <a:rPr lang="sl-SI" sz="1600" dirty="0" err="1"/>
              <a:t>Visual</a:t>
            </a:r>
            <a:r>
              <a:rPr lang="sl-SI" sz="1600" dirty="0"/>
              <a:t> Studio Express</a:t>
            </a:r>
          </a:p>
          <a:p>
            <a:pPr lvl="1">
              <a:lnSpc>
                <a:spcPct val="90000"/>
              </a:lnSpc>
            </a:pPr>
            <a:r>
              <a:rPr lang="sl-SI" sz="1600" dirty="0" err="1"/>
              <a:t>SharpDevelop</a:t>
            </a:r>
            <a:endParaRPr lang="sl-SI" sz="1600" dirty="0"/>
          </a:p>
          <a:p>
            <a:pPr lvl="1">
              <a:lnSpc>
                <a:spcPct val="90000"/>
              </a:lnSpc>
            </a:pPr>
            <a:r>
              <a:rPr lang="sl-SI" sz="1600" dirty="0" smtClean="0"/>
              <a:t>...</a:t>
            </a:r>
          </a:p>
          <a:p>
            <a:pPr>
              <a:lnSpc>
                <a:spcPct val="90000"/>
              </a:lnSpc>
            </a:pPr>
            <a:r>
              <a:rPr lang="sl-SI" sz="1800" dirty="0" smtClean="0"/>
              <a:t>Za "igranje":</a:t>
            </a:r>
          </a:p>
          <a:p>
            <a:pPr lvl="1">
              <a:lnSpc>
                <a:spcPct val="90000"/>
              </a:lnSpc>
            </a:pPr>
            <a:r>
              <a:rPr lang="sl-SI" sz="1600" dirty="0" err="1" smtClean="0"/>
              <a:t>LINQPad</a:t>
            </a:r>
            <a:r>
              <a:rPr lang="sl-SI" sz="1600" dirty="0" smtClean="0"/>
              <a:t>  (ki vam prav pride še za SQL – Podatkovne baze)</a:t>
            </a:r>
          </a:p>
          <a:p>
            <a:pPr>
              <a:lnSpc>
                <a:spcPct val="90000"/>
              </a:lnSpc>
            </a:pPr>
            <a:r>
              <a:rPr lang="sl-SI" sz="1800" dirty="0" smtClean="0"/>
              <a:t>Spletno izvajanje </a:t>
            </a:r>
          </a:p>
          <a:p>
            <a:pPr lvl="1">
              <a:lnSpc>
                <a:spcPct val="90000"/>
              </a:lnSpc>
            </a:pPr>
            <a:r>
              <a:rPr lang="sl-SI" sz="1600" dirty="0">
                <a:hlinkClick r:id="rId2"/>
              </a:rPr>
              <a:t>http://</a:t>
            </a:r>
            <a:r>
              <a:rPr lang="sl-SI" sz="1600" dirty="0" smtClean="0">
                <a:hlinkClick r:id="rId2"/>
              </a:rPr>
              <a:t>rextester.com/rundotnet</a:t>
            </a:r>
            <a:r>
              <a:rPr lang="sl-SI" sz="16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sl-SI" sz="1600" dirty="0">
                <a:hlinkClick r:id="rId3"/>
              </a:rPr>
              <a:t>https://</a:t>
            </a:r>
            <a:r>
              <a:rPr lang="sl-SI" sz="1600" dirty="0" smtClean="0">
                <a:hlinkClick r:id="rId3"/>
              </a:rPr>
              <a:t>repl.it/languages</a:t>
            </a:r>
            <a:r>
              <a:rPr lang="sl-SI" sz="16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sl-SI" sz="1600" dirty="0">
                <a:hlinkClick r:id="rId4"/>
              </a:rPr>
              <a:t>https://dotnetfiddle.net</a:t>
            </a:r>
            <a:r>
              <a:rPr lang="sl-SI" sz="1600" dirty="0" smtClean="0">
                <a:hlinkClick r:id="rId4"/>
              </a:rPr>
              <a:t>/</a:t>
            </a:r>
            <a:r>
              <a:rPr lang="sl-SI" sz="1600" dirty="0" smtClean="0"/>
              <a:t> </a:t>
            </a:r>
          </a:p>
          <a:p>
            <a:pPr lvl="1">
              <a:lnSpc>
                <a:spcPct val="90000"/>
              </a:lnSpc>
            </a:pPr>
            <a:endParaRPr lang="sl-SI" sz="1600" dirty="0"/>
          </a:p>
        </p:txBody>
      </p:sp>
      <p:sp>
        <p:nvSpPr>
          <p:cNvPr id="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 cap="rnd"/>
        </p:spPr>
        <p:txBody>
          <a:bodyPr rtlCol="0" anchor="ctr"/>
          <a:lstStyle/>
          <a:p>
            <a:pPr algn="r">
              <a:defRPr/>
            </a:pPr>
            <a:fld id="{1248E324-C4DC-4C6F-AF8E-90C99999376E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2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Prvi program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sl-SI"/>
              <a:t>Priprava</a:t>
            </a:r>
          </a:p>
          <a:p>
            <a:pPr lvl="1"/>
            <a:r>
              <a:rPr lang="sl-SI"/>
              <a:t>Izvorna koda: Prvi.cs</a:t>
            </a:r>
          </a:p>
          <a:p>
            <a:r>
              <a:rPr lang="sl-SI"/>
              <a:t>Prevajanje</a:t>
            </a:r>
          </a:p>
          <a:p>
            <a:r>
              <a:rPr lang="sl-SI"/>
              <a:t>Izvajanje</a:t>
            </a:r>
          </a:p>
          <a:p>
            <a:r>
              <a:rPr lang="sl-SI"/>
              <a:t>Okolje, ki nudi možnost izvajanja vseh teh korakov</a:t>
            </a:r>
          </a:p>
          <a:p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 cap="rnd"/>
        </p:spPr>
        <p:txBody>
          <a:bodyPr rtlCol="0" anchor="ctr"/>
          <a:lstStyle/>
          <a:p>
            <a:pPr algn="r">
              <a:defRPr/>
            </a:pPr>
            <a:fld id="{1F8D5D90-5934-47DA-BBF2-417879D03CFC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3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sz="3800"/>
              <a:t>Prvi program</a:t>
            </a:r>
            <a:br>
              <a:rPr lang="sl-SI" sz="3800"/>
            </a:br>
            <a:r>
              <a:rPr lang="sl-SI" sz="3800"/>
              <a:t>Prvi.cs</a:t>
            </a:r>
            <a:endParaRPr lang="en-GB" sz="380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9388" y="1628775"/>
            <a:ext cx="8763000" cy="4248150"/>
          </a:xfrm>
          <a:solidFill>
            <a:schemeClr val="bg1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l-SI" sz="2100" dirty="0" err="1">
                <a:latin typeface="Courier New" pitchFamily="49" charset="0"/>
              </a:rPr>
              <a:t>using</a:t>
            </a:r>
            <a:r>
              <a:rPr lang="sl-SI" sz="2100" dirty="0">
                <a:latin typeface="Courier New" pitchFamily="49" charset="0"/>
              </a:rPr>
              <a:t> </a:t>
            </a:r>
            <a:r>
              <a:rPr lang="sl-SI" sz="2100" dirty="0" err="1">
                <a:latin typeface="Courier New" pitchFamily="49" charset="0"/>
              </a:rPr>
              <a:t>System</a:t>
            </a:r>
            <a:r>
              <a:rPr lang="sl-SI" sz="2100" dirty="0">
                <a:latin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</a:pPr>
            <a:endParaRPr lang="en-GB" sz="2100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sl-SI" sz="1900" dirty="0" err="1">
                <a:latin typeface="Courier New" pitchFamily="49" charset="0"/>
              </a:rPr>
              <a:t>class</a:t>
            </a:r>
            <a:r>
              <a:rPr lang="sl-SI" sz="1900" dirty="0">
                <a:latin typeface="Courier New" pitchFamily="49" charset="0"/>
              </a:rPr>
              <a:t> Program	{</a:t>
            </a:r>
          </a:p>
          <a:p>
            <a:pPr>
              <a:buFont typeface="Wingdings" pitchFamily="2" charset="2"/>
              <a:buNone/>
            </a:pPr>
            <a:r>
              <a:rPr lang="sl-SI" sz="1900" dirty="0">
                <a:latin typeface="Courier New" pitchFamily="49" charset="0"/>
              </a:rPr>
              <a:t>	</a:t>
            </a:r>
            <a:r>
              <a:rPr lang="sl-SI" sz="1900" dirty="0" err="1" smtClean="0">
                <a:latin typeface="Courier New" pitchFamily="49" charset="0"/>
              </a:rPr>
              <a:t>static</a:t>
            </a:r>
            <a:r>
              <a:rPr lang="sl-SI" sz="1900" dirty="0" smtClean="0">
                <a:latin typeface="Courier New" pitchFamily="49" charset="0"/>
              </a:rPr>
              <a:t> </a:t>
            </a:r>
            <a:r>
              <a:rPr lang="sl-SI" sz="1900" dirty="0" err="1">
                <a:latin typeface="Courier New" pitchFamily="49" charset="0"/>
              </a:rPr>
              <a:t>void</a:t>
            </a:r>
            <a:r>
              <a:rPr lang="sl-SI" sz="1900" dirty="0">
                <a:latin typeface="Courier New" pitchFamily="49" charset="0"/>
              </a:rPr>
              <a:t> </a:t>
            </a:r>
            <a:r>
              <a:rPr lang="sl-SI" sz="1900" dirty="0" err="1">
                <a:latin typeface="Courier New" pitchFamily="49" charset="0"/>
              </a:rPr>
              <a:t>Main</a:t>
            </a:r>
            <a:r>
              <a:rPr lang="sl-SI" sz="1900" dirty="0">
                <a:latin typeface="Courier New" pitchFamily="49" charset="0"/>
              </a:rPr>
              <a:t>(</a:t>
            </a:r>
            <a:r>
              <a:rPr lang="sl-SI" sz="1900" dirty="0" err="1">
                <a:latin typeface="Courier New" pitchFamily="49" charset="0"/>
              </a:rPr>
              <a:t>string</a:t>
            </a:r>
            <a:r>
              <a:rPr lang="sl-SI" sz="1900" dirty="0">
                <a:latin typeface="Courier New" pitchFamily="49" charset="0"/>
              </a:rPr>
              <a:t>[] </a:t>
            </a:r>
            <a:r>
              <a:rPr lang="sl-SI" sz="1900" dirty="0" err="1">
                <a:latin typeface="Courier New" pitchFamily="49" charset="0"/>
              </a:rPr>
              <a:t>args</a:t>
            </a:r>
            <a:r>
              <a:rPr lang="sl-SI" sz="1900" dirty="0">
                <a:latin typeface="Courier New" pitchFamily="49" charset="0"/>
              </a:rPr>
              <a:t>) {</a:t>
            </a:r>
          </a:p>
          <a:p>
            <a:pPr>
              <a:buFont typeface="Wingdings" pitchFamily="2" charset="2"/>
              <a:buNone/>
            </a:pPr>
            <a:r>
              <a:rPr lang="sl-SI" sz="1900" dirty="0">
                <a:latin typeface="Courier New" pitchFamily="49" charset="0"/>
              </a:rPr>
              <a:t>      </a:t>
            </a:r>
            <a:r>
              <a:rPr lang="en-GB" sz="1900" dirty="0">
                <a:latin typeface="Courier New" pitchFamily="49" charset="0"/>
              </a:rPr>
              <a:t>// </a:t>
            </a:r>
            <a:r>
              <a:rPr lang="en-GB" sz="1900" dirty="0" err="1">
                <a:latin typeface="Courier New" pitchFamily="49" charset="0"/>
              </a:rPr>
              <a:t>Prvi</a:t>
            </a:r>
            <a:r>
              <a:rPr lang="en-GB" sz="1900" dirty="0">
                <a:latin typeface="Courier New" pitchFamily="49" charset="0"/>
              </a:rPr>
              <a:t> program v </a:t>
            </a:r>
            <a:r>
              <a:rPr lang="sl-SI" sz="1900" dirty="0">
                <a:latin typeface="Courier New" pitchFamily="49" charset="0"/>
              </a:rPr>
              <a:t>C#</a:t>
            </a:r>
            <a:endParaRPr lang="en-GB" sz="1900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sl-SI" sz="1900" dirty="0">
                <a:latin typeface="Courier New" pitchFamily="49" charset="0"/>
              </a:rPr>
              <a:t>    	</a:t>
            </a:r>
            <a:r>
              <a:rPr lang="sl-SI" sz="1900" dirty="0" err="1">
                <a:latin typeface="Courier New" pitchFamily="49" charset="0"/>
              </a:rPr>
              <a:t>Console.WriteLine</a:t>
            </a:r>
            <a:r>
              <a:rPr lang="sl-SI" sz="1900" dirty="0">
                <a:latin typeface="Courier New" pitchFamily="49" charset="0"/>
              </a:rPr>
              <a:t>("Moj prvi program v C#!");</a:t>
            </a:r>
          </a:p>
          <a:p>
            <a:pPr>
              <a:buFont typeface="Wingdings" pitchFamily="2" charset="2"/>
              <a:buNone/>
            </a:pPr>
            <a:r>
              <a:rPr lang="sl-SI" sz="1900" dirty="0">
                <a:latin typeface="Courier New" pitchFamily="49" charset="0"/>
              </a:rPr>
              <a:t>      </a:t>
            </a:r>
            <a:r>
              <a:rPr lang="sl-SI" sz="1900" dirty="0" err="1">
                <a:latin typeface="Courier New" pitchFamily="49" charset="0"/>
              </a:rPr>
              <a:t>Console.ReadLine</a:t>
            </a:r>
            <a:r>
              <a:rPr lang="sl-SI" sz="1900" dirty="0">
                <a:latin typeface="Courier New" pitchFamily="49" charset="0"/>
              </a:rPr>
              <a:t>(); </a:t>
            </a:r>
          </a:p>
          <a:p>
            <a:pPr>
              <a:buFont typeface="Wingdings" pitchFamily="2" charset="2"/>
              <a:buNone/>
            </a:pPr>
            <a:r>
              <a:rPr lang="sl-SI" sz="1900" dirty="0">
                <a:latin typeface="Courier New" pitchFamily="49" charset="0"/>
              </a:rPr>
              <a:t>   }</a:t>
            </a:r>
          </a:p>
          <a:p>
            <a:pPr>
              <a:buFont typeface="Wingdings" pitchFamily="2" charset="2"/>
              <a:buNone/>
            </a:pPr>
            <a:r>
              <a:rPr lang="sl-SI" sz="1900" dirty="0">
                <a:latin typeface="Courier New" pitchFamily="49" charset="0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en-GB" sz="1900" dirty="0">
              <a:latin typeface="Courier New" pitchFamily="49" charset="0"/>
            </a:endParaRPr>
          </a:p>
        </p:txBody>
      </p:sp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 cap="rnd"/>
        </p:spPr>
        <p:txBody>
          <a:bodyPr rtlCol="0" anchor="ctr"/>
          <a:lstStyle/>
          <a:p>
            <a:pPr algn="r">
              <a:defRPr/>
            </a:pPr>
            <a:fld id="{25F45841-2989-48F7-82B6-FD76ADFEA9EF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4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882261" y="1340768"/>
            <a:ext cx="2010219" cy="2232248"/>
            <a:chOff x="6882261" y="1340768"/>
            <a:chExt cx="2010219" cy="2232248"/>
          </a:xfrm>
        </p:grpSpPr>
        <p:sp>
          <p:nvSpPr>
            <p:cNvPr id="2" name="TextBox 1"/>
            <p:cNvSpPr txBox="1"/>
            <p:nvPr/>
          </p:nvSpPr>
          <p:spPr>
            <a:xfrm>
              <a:off x="6948264" y="1340768"/>
              <a:ext cx="1944216" cy="646331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sl-SI" b="1" dirty="0" smtClean="0">
                  <a:solidFill>
                    <a:srgbClr val="FF0000"/>
                  </a:solidFill>
                </a:rPr>
                <a:t>;</a:t>
              </a:r>
              <a:r>
                <a:rPr lang="sl-SI" dirty="0" smtClean="0"/>
                <a:t> zaključujejo stavke</a:t>
              </a:r>
              <a:endParaRPr lang="en-US" dirty="0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H="1">
              <a:off x="7452320" y="1987099"/>
              <a:ext cx="468052" cy="158591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882261" y="2256523"/>
              <a:ext cx="1944216" cy="369332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sl-SI" b="1" dirty="0" smtClean="0">
                  <a:solidFill>
                    <a:srgbClr val="FF0000"/>
                  </a:solidFill>
                </a:rPr>
                <a:t>Kot pri javi!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93185" y="2027010"/>
            <a:ext cx="5156838" cy="3415121"/>
            <a:chOff x="1403648" y="2005682"/>
            <a:chExt cx="5156838" cy="3415121"/>
          </a:xfrm>
        </p:grpSpPr>
        <p:sp>
          <p:nvSpPr>
            <p:cNvPr id="10" name="TextBox 9"/>
            <p:cNvSpPr txBox="1"/>
            <p:nvPr/>
          </p:nvSpPr>
          <p:spPr>
            <a:xfrm>
              <a:off x="2816070" y="5051471"/>
              <a:ext cx="3744416" cy="369332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sl-SI" b="1" dirty="0" err="1" smtClean="0">
                  <a:solidFill>
                    <a:srgbClr val="FF0000"/>
                  </a:solidFill>
                </a:rPr>
                <a:t>using</a:t>
              </a:r>
              <a:r>
                <a:rPr lang="sl-SI" b="1" smtClean="0">
                  <a:solidFill>
                    <a:srgbClr val="FF0000"/>
                  </a:solidFill>
                </a:rPr>
                <a:t>  </a:t>
              </a:r>
              <a:r>
                <a:rPr lang="sl-SI" smtClean="0"/>
                <a:t>: skrajšano </a:t>
              </a:r>
              <a:r>
                <a:rPr lang="sl-SI" dirty="0" smtClean="0"/>
                <a:t>pisanje</a:t>
              </a:r>
              <a:r>
                <a:rPr lang="sl-SI" b="1" dirty="0" smtClean="0">
                  <a:solidFill>
                    <a:srgbClr val="FF0000"/>
                  </a:solidFill>
                </a:rPr>
                <a:t> </a:t>
              </a:r>
              <a:endParaRPr lang="en-US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H="1" flipV="1">
              <a:off x="1403648" y="2005682"/>
              <a:ext cx="3113856" cy="304579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ounded Rectangle 2"/>
          <p:cNvSpPr/>
          <p:nvPr/>
        </p:nvSpPr>
        <p:spPr>
          <a:xfrm>
            <a:off x="3347864" y="5805264"/>
            <a:ext cx="3384376" cy="551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>
                <a:solidFill>
                  <a:srgbClr val="FF0000"/>
                </a:solidFill>
              </a:rPr>
              <a:t>u</a:t>
            </a:r>
            <a:r>
              <a:rPr lang="sl-SI" dirty="0" err="1" smtClean="0">
                <a:solidFill>
                  <a:srgbClr val="FF0000"/>
                </a:solidFill>
              </a:rPr>
              <a:t>sing</a:t>
            </a:r>
            <a:r>
              <a:rPr lang="sl-SI" dirty="0" smtClean="0"/>
              <a:t> ni </a:t>
            </a:r>
            <a:r>
              <a:rPr lang="sl-SI" dirty="0" smtClean="0">
                <a:solidFill>
                  <a:srgbClr val="FF0000"/>
                </a:solidFill>
              </a:rPr>
              <a:t>import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 cap="rnd"/>
        </p:spPr>
        <p:txBody>
          <a:bodyPr rtlCol="0" anchor="ctr"/>
          <a:lstStyle/>
          <a:p>
            <a:pPr algn="r">
              <a:defRPr/>
            </a:pPr>
            <a:fld id="{218153F5-58F0-4275-BD86-FCFFB444C73E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5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r>
              <a:rPr lang="en-US" dirty="0" smtClean="0"/>
              <a:t> VS 2022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 cap="rnd"/>
        </p:spPr>
        <p:txBody>
          <a:bodyPr rtlCol="0" anchor="ctr"/>
          <a:lstStyle/>
          <a:p>
            <a:pPr algn="r">
              <a:defRPr/>
            </a:pPr>
            <a:fld id="{218153F5-58F0-4275-BD86-FCFFB444C73E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6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2504031"/>
            <a:ext cx="6532215" cy="108158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00192" y="1700808"/>
            <a:ext cx="2194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.NET 6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0934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Izpisovanje</a:t>
            </a:r>
            <a:endParaRPr 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sz="2600" dirty="0" err="1">
                <a:latin typeface="Courier New" pitchFamily="49" charset="0"/>
              </a:rPr>
              <a:t>Console.Write</a:t>
            </a:r>
            <a:r>
              <a:rPr lang="sl-SI" sz="2600" dirty="0">
                <a:latin typeface="Courier New" pitchFamily="49" charset="0"/>
              </a:rPr>
              <a:t>(</a:t>
            </a:r>
            <a:r>
              <a:rPr lang="sl-SI" sz="2600" b="1" dirty="0">
                <a:latin typeface="Courier New" pitchFamily="49" charset="0"/>
              </a:rPr>
              <a:t>niz</a:t>
            </a:r>
            <a:r>
              <a:rPr lang="sl-SI" sz="2600" dirty="0">
                <a:latin typeface="Courier New" pitchFamily="49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sl-SI" sz="2600" dirty="0" err="1">
                <a:latin typeface="Courier New" pitchFamily="49" charset="0"/>
              </a:rPr>
              <a:t>Console.WriteLine</a:t>
            </a:r>
            <a:r>
              <a:rPr lang="sl-SI" sz="2600" dirty="0">
                <a:latin typeface="Courier New" pitchFamily="49" charset="0"/>
              </a:rPr>
              <a:t>(</a:t>
            </a:r>
            <a:r>
              <a:rPr lang="sl-SI" sz="2600" b="1" dirty="0">
                <a:latin typeface="Courier New" pitchFamily="49" charset="0"/>
              </a:rPr>
              <a:t>niz</a:t>
            </a:r>
            <a:r>
              <a:rPr lang="sl-SI" sz="2600" dirty="0">
                <a:latin typeface="Courier New" pitchFamily="49" charset="0"/>
              </a:rPr>
              <a:t>);</a:t>
            </a:r>
          </a:p>
          <a:p>
            <a:pPr>
              <a:lnSpc>
                <a:spcPct val="90000"/>
              </a:lnSpc>
            </a:pPr>
            <a:endParaRPr lang="sl-SI" sz="33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100" dirty="0">
                <a:latin typeface="Courier New" pitchFamily="49" charset="0"/>
              </a:rPr>
              <a:t>class </a:t>
            </a:r>
            <a:r>
              <a:rPr lang="sl-SI" sz="2100" dirty="0">
                <a:latin typeface="Courier New" pitchFamily="49" charset="0"/>
              </a:rPr>
              <a:t>Naslov</a:t>
            </a:r>
            <a:r>
              <a:rPr lang="en-GB" sz="2100" dirty="0">
                <a:latin typeface="Courier New" pitchFamily="49" charset="0"/>
              </a:rPr>
              <a:t> {</a:t>
            </a:r>
            <a:endParaRPr lang="sl-SI" sz="21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l-SI" sz="2100" dirty="0" smtClean="0">
                <a:latin typeface="Courier New" pitchFamily="49" charset="0"/>
              </a:rPr>
              <a:t>  </a:t>
            </a:r>
            <a:r>
              <a:rPr lang="en-GB" sz="2100" dirty="0" smtClean="0">
                <a:latin typeface="Courier New" pitchFamily="49" charset="0"/>
              </a:rPr>
              <a:t>static </a:t>
            </a:r>
            <a:r>
              <a:rPr lang="en-GB" sz="2100" dirty="0">
                <a:latin typeface="Courier New" pitchFamily="49" charset="0"/>
              </a:rPr>
              <a:t>void main(</a:t>
            </a:r>
            <a:r>
              <a:rPr lang="sl-SI" sz="2100" dirty="0">
                <a:latin typeface="Courier New" pitchFamily="49" charset="0"/>
              </a:rPr>
              <a:t>s</a:t>
            </a:r>
            <a:r>
              <a:rPr lang="en-GB" sz="2100" dirty="0" err="1">
                <a:latin typeface="Courier New" pitchFamily="49" charset="0"/>
              </a:rPr>
              <a:t>tring</a:t>
            </a:r>
            <a:r>
              <a:rPr lang="en-GB" sz="2100" dirty="0">
                <a:latin typeface="Courier New" pitchFamily="49" charset="0"/>
              </a:rPr>
              <a:t>[] </a:t>
            </a:r>
            <a:r>
              <a:rPr lang="en-GB" sz="2100" dirty="0" err="1">
                <a:latin typeface="Courier New" pitchFamily="49" charset="0"/>
              </a:rPr>
              <a:t>args</a:t>
            </a:r>
            <a:r>
              <a:rPr lang="en-GB" sz="2100" dirty="0">
                <a:latin typeface="Courier New" pitchFamily="49" charset="0"/>
              </a:rPr>
              <a:t>)</a:t>
            </a:r>
            <a:r>
              <a:rPr lang="sl-SI" sz="2100" dirty="0">
                <a:latin typeface="Courier New" pitchFamily="49" charset="0"/>
              </a:rPr>
              <a:t> </a:t>
            </a:r>
            <a:r>
              <a:rPr lang="en-GB" sz="2100" dirty="0">
                <a:latin typeface="Courier New" pitchFamily="49" charset="0"/>
              </a:rPr>
              <a:t>{  </a:t>
            </a:r>
            <a:endParaRPr lang="sl-SI" sz="21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l-SI" sz="2100" dirty="0">
                <a:latin typeface="Courier New" pitchFamily="49" charset="0"/>
              </a:rPr>
              <a:t>     </a:t>
            </a:r>
            <a:r>
              <a:rPr lang="sl-SI" sz="2100" dirty="0" err="1">
                <a:latin typeface="Courier New" pitchFamily="49" charset="0"/>
              </a:rPr>
              <a:t>Console.Write</a:t>
            </a:r>
            <a:r>
              <a:rPr lang="sl-SI" sz="2100" dirty="0">
                <a:latin typeface="Courier New" pitchFamily="49" charset="0"/>
              </a:rPr>
              <a:t>("Matija");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l-SI" sz="2100" dirty="0">
                <a:latin typeface="Courier New" pitchFamily="49" charset="0"/>
              </a:rPr>
              <a:t>     </a:t>
            </a:r>
            <a:r>
              <a:rPr lang="sl-SI" sz="2100" dirty="0" err="1">
                <a:latin typeface="Courier New" pitchFamily="49" charset="0"/>
              </a:rPr>
              <a:t>Console.WriteLine</a:t>
            </a:r>
            <a:r>
              <a:rPr lang="sl-SI" sz="2100" dirty="0">
                <a:latin typeface="Courier New" pitchFamily="49" charset="0"/>
              </a:rPr>
              <a:t>("Lokar");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l-SI" sz="2100" dirty="0">
                <a:latin typeface="Courier New" pitchFamily="49" charset="0"/>
              </a:rPr>
              <a:t>     </a:t>
            </a:r>
            <a:r>
              <a:rPr lang="sl-SI" sz="2100" dirty="0" err="1">
                <a:latin typeface="Courier New" pitchFamily="49" charset="0"/>
              </a:rPr>
              <a:t>Console.Write</a:t>
            </a:r>
            <a:r>
              <a:rPr lang="sl-SI" sz="2100" dirty="0">
                <a:latin typeface="Courier New" pitchFamily="49" charset="0"/>
              </a:rPr>
              <a:t>("Kranj");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100" dirty="0">
                <a:latin typeface="Courier New" pitchFamily="49" charset="0"/>
              </a:rPr>
              <a:t>  } </a:t>
            </a:r>
            <a:endParaRPr lang="sl-SI" sz="21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l-SI" sz="2100" dirty="0">
                <a:latin typeface="Courier New" pitchFamily="49" charset="0"/>
              </a:rPr>
              <a:t>}</a:t>
            </a:r>
            <a:endParaRPr lang="en-GB" sz="2100" dirty="0">
              <a:latin typeface="Courier New" pitchFamily="49" charset="0"/>
            </a:endParaRPr>
          </a:p>
        </p:txBody>
      </p:sp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 cap="rnd"/>
        </p:spPr>
        <p:txBody>
          <a:bodyPr rtlCol="0" anchor="ctr"/>
          <a:lstStyle/>
          <a:p>
            <a:pPr algn="r">
              <a:defRPr/>
            </a:pPr>
            <a:fld id="{5BD942CC-AEF3-4C9C-8E26-D98C981BE919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7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563888" y="2132856"/>
            <a:ext cx="3816424" cy="2016224"/>
            <a:chOff x="3563888" y="2132856"/>
            <a:chExt cx="3816424" cy="2016224"/>
          </a:xfrm>
        </p:grpSpPr>
        <p:sp>
          <p:nvSpPr>
            <p:cNvPr id="2" name="TextBox 1"/>
            <p:cNvSpPr txBox="1"/>
            <p:nvPr/>
          </p:nvSpPr>
          <p:spPr>
            <a:xfrm>
              <a:off x="6156176" y="2132856"/>
              <a:ext cx="1224136" cy="369332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sl-SI" b="1" dirty="0" smtClean="0"/>
                <a:t>Nujno </a:t>
              </a:r>
              <a:r>
                <a:rPr lang="sl-SI" b="1" dirty="0" smtClean="0">
                  <a:solidFill>
                    <a:srgbClr val="FF0000"/>
                  </a:solidFill>
                </a:rPr>
                <a:t>"</a:t>
              </a:r>
              <a:r>
                <a:rPr lang="sl-SI" b="1" dirty="0" smtClean="0"/>
                <a:t>  </a:t>
              </a:r>
              <a:endParaRPr lang="en-US" b="1" dirty="0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H="1">
              <a:off x="3563888" y="2502188"/>
              <a:ext cx="3204356" cy="1646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err="1" smtClean="0"/>
              <a:t>LINQPad</a:t>
            </a:r>
            <a:r>
              <a:rPr lang="sl-SI" dirty="0" smtClean="0"/>
              <a:t> 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1412776"/>
            <a:ext cx="5854288" cy="1947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30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Konstante</a:t>
            </a: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100" dirty="0"/>
              <a:t>12, 327469, -56.98329, 344.34, "</a:t>
            </a:r>
            <a:r>
              <a:rPr lang="sl-SI" sz="2100" dirty="0" err="1"/>
              <a:t>bla</a:t>
            </a:r>
            <a:r>
              <a:rPr lang="sl-SI" sz="2100" dirty="0"/>
              <a:t>", ...</a:t>
            </a:r>
          </a:p>
          <a:p>
            <a:pPr>
              <a:lnSpc>
                <a:spcPct val="80000"/>
              </a:lnSpc>
            </a:pPr>
            <a:r>
              <a:rPr lang="sl-SI" sz="2100" dirty="0"/>
              <a:t>Števila</a:t>
            </a:r>
          </a:p>
          <a:p>
            <a:pPr>
              <a:lnSpc>
                <a:spcPct val="80000"/>
              </a:lnSpc>
            </a:pPr>
            <a:r>
              <a:rPr lang="sl-SI" sz="2100" dirty="0"/>
              <a:t>Zaporedja znakov (nizi)</a:t>
            </a:r>
          </a:p>
          <a:p>
            <a:pPr>
              <a:lnSpc>
                <a:spcPct val="80000"/>
              </a:lnSpc>
            </a:pPr>
            <a:r>
              <a:rPr lang="sl-SI" sz="2100" dirty="0"/>
              <a:t>Cela števila</a:t>
            </a:r>
          </a:p>
          <a:p>
            <a:pPr>
              <a:lnSpc>
                <a:spcPct val="80000"/>
              </a:lnSpc>
            </a:pPr>
            <a:r>
              <a:rPr lang="sl-SI" sz="2100" dirty="0"/>
              <a:t>Decimalna števila</a:t>
            </a:r>
          </a:p>
          <a:p>
            <a:pPr>
              <a:lnSpc>
                <a:spcPct val="80000"/>
              </a:lnSpc>
            </a:pPr>
            <a:r>
              <a:rPr lang="sl-SI" sz="2100" dirty="0" smtClean="0"/>
              <a:t>Nizi</a:t>
            </a:r>
            <a:endParaRPr lang="sl-SI" sz="2100" dirty="0"/>
          </a:p>
          <a:p>
            <a:pPr lvl="1">
              <a:lnSpc>
                <a:spcPct val="80000"/>
              </a:lnSpc>
            </a:pPr>
            <a:r>
              <a:rPr lang="sl-SI" sz="2000" dirty="0"/>
              <a:t>Zaporedja znakov med "</a:t>
            </a:r>
          </a:p>
          <a:p>
            <a:pPr lvl="1">
              <a:lnSpc>
                <a:spcPct val="80000"/>
              </a:lnSpc>
            </a:pPr>
            <a:r>
              <a:rPr lang="sl-SI" sz="2000" dirty="0">
                <a:latin typeface="Courier New" pitchFamily="49" charset="0"/>
              </a:rPr>
              <a:t>"Brez C# mi živeti ni"</a:t>
            </a:r>
          </a:p>
          <a:p>
            <a:pPr lvl="1">
              <a:lnSpc>
                <a:spcPct val="80000"/>
              </a:lnSpc>
            </a:pPr>
            <a:r>
              <a:rPr lang="sl-SI" sz="2000" dirty="0">
                <a:latin typeface="Courier New" pitchFamily="49" charset="0"/>
              </a:rPr>
              <a:t>"Danes se strahotno dolgočasim"</a:t>
            </a:r>
          </a:p>
          <a:p>
            <a:pPr lvl="1">
              <a:lnSpc>
                <a:spcPct val="80000"/>
              </a:lnSpc>
            </a:pPr>
            <a:r>
              <a:rPr lang="sl-SI" sz="2000" dirty="0">
                <a:latin typeface="Courier New" pitchFamily="49" charset="0"/>
              </a:rPr>
              <a:t>"1 + 1 = 3"</a:t>
            </a:r>
            <a:endParaRPr lang="en-GB" sz="2000" dirty="0">
              <a:latin typeface="Courier New" pitchFamily="49" charset="0"/>
            </a:endParaRPr>
          </a:p>
        </p:txBody>
      </p:sp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 cap="rnd"/>
        </p:spPr>
        <p:txBody>
          <a:bodyPr rtlCol="0" anchor="ctr"/>
          <a:lstStyle/>
          <a:p>
            <a:pPr algn="r">
              <a:defRPr/>
            </a:pPr>
            <a:fld id="{244B1B6A-94B1-400B-BF25-1D5315E3A177}" type="slidenum">
              <a:rPr lang="sl-SI"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rPr>
              <a:pPr algn="r">
                <a:defRPr/>
              </a:pPr>
              <a:t>9</a:t>
            </a:fld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#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C#&amp;quot;&quot;/&gt;&lt;property id=&quot;20307&quot; value=&quot;264&quot;/&gt;&lt;/object&gt;&lt;object type=&quot;3&quot; unique_id=&quot;10006&quot;&gt;&lt;property id=&quot;20148&quot; value=&quot;5&quot;/&gt;&lt;property id=&quot;20300&quot; value=&quot;Slide 3 - &amp;quot;Prvi program&amp;quot;&quot;/&gt;&lt;property id=&quot;20307&quot; value=&quot;301&quot;/&gt;&lt;/object&gt;&lt;object type=&quot;3&quot; unique_id=&quot;10007&quot;&gt;&lt;property id=&quot;20148&quot; value=&quot;5&quot;/&gt;&lt;property id=&quot;20300&quot; value=&quot;Slide 4 - &amp;quot;Prvi program&amp;#x0D;&amp;#x0A;Prvi.cs&amp;quot;&quot;/&gt;&lt;property id=&quot;20307&quot; value=&quot;276&quot;/&gt;&lt;/object&gt;&lt;object type=&quot;3&quot; unique_id=&quot;10008&quot;&gt;&lt;property id=&quot;20148&quot; value=&quot;5&quot;/&gt;&lt;property id=&quot;20300&quot; value=&quot;Slide 5 - &amp;quot;Prvi program&amp;#x0D;&amp;#x0A;Visual Studio Express Editions&amp;quot;&quot;/&gt;&lt;property id=&quot;20307&quot; value=&quot;300&quot;/&gt;&lt;/object&gt;&lt;object type=&quot;3&quot; unique_id=&quot;10009&quot;&gt;&lt;property id=&quot;20148&quot; value=&quot;5&quot;/&gt;&lt;property id=&quot;20300&quot; value=&quot;Slide 6 - &amp;quot;DEMO&amp;quot;&quot;/&gt;&lt;property id=&quot;20307&quot; value=&quot;302&quot;/&gt;&lt;/object&gt;&lt;object type=&quot;3&quot; unique_id=&quot;10012&quot;&gt;&lt;property id=&quot;20148&quot; value=&quot;5&quot;/&gt;&lt;property id=&quot;20300&quot; value=&quot;Slide 7 - &amp;quot;Izpisovanje&amp;quot;&quot;/&gt;&lt;property id=&quot;20307&quot; value=&quot;280&quot;/&gt;&lt;/object&gt;&lt;object type=&quot;3&quot; unique_id=&quot;10013&quot;&gt;&lt;property id=&quot;20148&quot; value=&quot;5&quot;/&gt;&lt;property id=&quot;20300&quot; value=&quot;Slide 8 - &amp;quot;Konstante&amp;quot;&quot;/&gt;&lt;property id=&quot;20307&quot; value=&quot;284&quot;/&gt;&lt;/object&gt;&lt;object type=&quot;3&quot; unique_id=&quot;10014&quot;&gt;&lt;property id=&quot;20148&quot; value=&quot;5&quot;/&gt;&lt;property id=&quot;20300&quot; value=&quot;Slide 9 - &amp;quot;WriteLine in Write&amp;quot;&quot;/&gt;&lt;property id=&quot;20307&quot; value=&quot;289&quot;/&gt;&lt;/object&gt;&lt;object type=&quot;3&quot; unique_id=&quot;10015&quot;&gt;&lt;property id=&quot;20148&quot; value=&quot;5&quot;/&gt;&lt;property id=&quot;20300&quot; value=&quot;Slide 10 - &amp;quot;Izpisovanje vrednosti&amp;quot;&quot;/&gt;&lt;property id=&quot;20307&quot; value=&quot;285&quot;/&gt;&lt;/object&gt;&lt;object type=&quot;3&quot; unique_id=&quot;10016&quot;&gt;&lt;property id=&quot;20148&quot; value=&quot;5&quot;/&gt;&lt;property id=&quot;20300&quot; value=&quot;Slide 11 - &amp;quot;Računanje&amp;quot;&quot;/&gt;&lt;property id=&quot;20307&quot; value=&quot;286&quot;/&gt;&lt;/object&gt;&lt;object type=&quot;3&quot; unique_id=&quot;10017&quot;&gt;&lt;property id=&quot;20148&quot; value=&quot;5&quot;/&gt;&lt;property id=&quot;20300&quot; value=&quot;Slide 12 - &amp;quot;Stikanje nizov&amp;quot;&quot;/&gt;&lt;property id=&quot;20307&quot; value=&quot;290&quot;/&gt;&lt;/object&gt;&lt;object type=&quot;3&quot; unique_id=&quot;10018&quot;&gt;&lt;property id=&quot;20148&quot; value=&quot;5&quot;/&gt;&lt;property id=&quot;20300&quot; value=&quot;Slide 13 - &amp;quot;Problemi&amp;quot;&quot;/&gt;&lt;property id=&quot;20307&quot; value=&quot;29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ESS-Predloga-PP2003-UP</Template>
  <TotalTime>849</TotalTime>
  <Words>565</Words>
  <Application>Microsoft Office PowerPoint</Application>
  <PresentationFormat>On-screen Show (4:3)</PresentationFormat>
  <Paragraphs>131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Courier New</vt:lpstr>
      <vt:lpstr>Times New Roman</vt:lpstr>
      <vt:lpstr>Verdana</vt:lpstr>
      <vt:lpstr>Wingdings</vt:lpstr>
      <vt:lpstr>1_ESS-Tema-PP2007-UP</vt:lpstr>
      <vt:lpstr>ESS-Tema-PP2007-UP</vt:lpstr>
      <vt:lpstr>2_ESS-Tema-PP2007-UP</vt:lpstr>
      <vt:lpstr>3_ESS-Tema-PP2007-UP</vt:lpstr>
      <vt:lpstr>Echo</vt:lpstr>
      <vt:lpstr>C#</vt:lpstr>
      <vt:lpstr>C#</vt:lpstr>
      <vt:lpstr>Prvi program</vt:lpstr>
      <vt:lpstr>Prvi program Prvi.cs</vt:lpstr>
      <vt:lpstr>DEMO</vt:lpstr>
      <vt:lpstr>DEMO VS 2022</vt:lpstr>
      <vt:lpstr>Izpisovanje</vt:lpstr>
      <vt:lpstr>DEMO</vt:lpstr>
      <vt:lpstr>Konstante</vt:lpstr>
      <vt:lpstr>WriteLine in Write</vt:lpstr>
      <vt:lpstr>Izpisovanje vrednosti</vt:lpstr>
      <vt:lpstr>Računanje</vt:lpstr>
      <vt:lpstr>Stikanje nizov</vt:lpstr>
      <vt:lpstr>Problemi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 iz Pythona</dc:title>
  <dc:creator>Matija Lokar</dc:creator>
  <cp:lastModifiedBy>Matija Lokar</cp:lastModifiedBy>
  <cp:revision>70</cp:revision>
  <dcterms:created xsi:type="dcterms:W3CDTF">2001-11-26T12:48:07Z</dcterms:created>
  <dcterms:modified xsi:type="dcterms:W3CDTF">2022-02-13T10:17:34Z</dcterms:modified>
</cp:coreProperties>
</file>