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2" r:id="rId10"/>
    <p:sldId id="263" r:id="rId11"/>
    <p:sldId id="261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2" r:id="rId4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" y="8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4FED-A03F-493B-BB67-B19F49D1D9AC}" type="datetimeFigureOut">
              <a:rPr lang="sl-SI" smtClean="0"/>
              <a:t>3. 01. 2022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FF77-F194-4E85-AEB6-0EEFB8FBD0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9193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4FED-A03F-493B-BB67-B19F49D1D9AC}" type="datetimeFigureOut">
              <a:rPr lang="sl-SI" smtClean="0"/>
              <a:t>3. 01. 2022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FF77-F194-4E85-AEB6-0EEFB8FBD0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89535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4FED-A03F-493B-BB67-B19F49D1D9AC}" type="datetimeFigureOut">
              <a:rPr lang="sl-SI" smtClean="0"/>
              <a:t>3. 01. 2022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FF77-F194-4E85-AEB6-0EEFB8FBD0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67972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4FED-A03F-493B-BB67-B19F49D1D9AC}" type="datetimeFigureOut">
              <a:rPr lang="sl-SI" smtClean="0"/>
              <a:t>3. 01. 2022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FF77-F194-4E85-AEB6-0EEFB8FBD0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57554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4FED-A03F-493B-BB67-B19F49D1D9AC}" type="datetimeFigureOut">
              <a:rPr lang="sl-SI" smtClean="0"/>
              <a:t>3. 01. 2022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FF77-F194-4E85-AEB6-0EEFB8FBD0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83757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4FED-A03F-493B-BB67-B19F49D1D9AC}" type="datetimeFigureOut">
              <a:rPr lang="sl-SI" smtClean="0"/>
              <a:t>3. 01. 2022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FF77-F194-4E85-AEB6-0EEFB8FBD0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82969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4FED-A03F-493B-BB67-B19F49D1D9AC}" type="datetimeFigureOut">
              <a:rPr lang="sl-SI" smtClean="0"/>
              <a:t>3. 01. 2022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FF77-F194-4E85-AEB6-0EEFB8FBD0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65139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4FED-A03F-493B-BB67-B19F49D1D9AC}" type="datetimeFigureOut">
              <a:rPr lang="sl-SI" smtClean="0"/>
              <a:t>3. 01. 2022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FF77-F194-4E85-AEB6-0EEFB8FBD0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55434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4FED-A03F-493B-BB67-B19F49D1D9AC}" type="datetimeFigureOut">
              <a:rPr lang="sl-SI" smtClean="0"/>
              <a:t>3. 01. 2022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FF77-F194-4E85-AEB6-0EEFB8FBD0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0103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4FED-A03F-493B-BB67-B19F49D1D9AC}" type="datetimeFigureOut">
              <a:rPr lang="sl-SI" smtClean="0"/>
              <a:t>3. 01. 2022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FF77-F194-4E85-AEB6-0EEFB8FBD0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03931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4FED-A03F-493B-BB67-B19F49D1D9AC}" type="datetimeFigureOut">
              <a:rPr lang="sl-SI" smtClean="0"/>
              <a:t>3. 01. 2022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FF77-F194-4E85-AEB6-0EEFB8FBD0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87662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A4FED-A03F-493B-BB67-B19F49D1D9AC}" type="datetimeFigureOut">
              <a:rPr lang="sl-SI" smtClean="0"/>
              <a:t>3. 01. 2022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DFF77-F194-4E85-AEB6-0EEFB8FBD0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67593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ython.org/dev/peps/pep-0008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 </a:t>
            </a:r>
            <a:r>
              <a:rPr lang="en-US" dirty="0" err="1" smtClean="0"/>
              <a:t>slovarjih</a:t>
            </a:r>
            <a:r>
              <a:rPr lang="en-US" dirty="0" smtClean="0"/>
              <a:t> </a:t>
            </a:r>
            <a:r>
              <a:rPr lang="en-US" sz="3200" dirty="0" smtClean="0"/>
              <a:t>(in </a:t>
            </a:r>
            <a:r>
              <a:rPr lang="en-US" sz="3200" dirty="0" err="1" smtClean="0"/>
              <a:t>množicah</a:t>
            </a:r>
            <a:r>
              <a:rPr lang="en-US" sz="3200" dirty="0" smtClean="0"/>
              <a:t> in </a:t>
            </a:r>
            <a:r>
              <a:rPr lang="en-US" sz="3200" dirty="0" err="1" smtClean="0"/>
              <a:t>še</a:t>
            </a:r>
            <a:r>
              <a:rPr lang="en-US" sz="3200" dirty="0" smtClean="0"/>
              <a:t> </a:t>
            </a:r>
            <a:r>
              <a:rPr lang="en-US" sz="3200" dirty="0" err="1" smtClean="0"/>
              <a:t>čem</a:t>
            </a:r>
            <a:r>
              <a:rPr lang="en-US" sz="3200" dirty="0" smtClean="0"/>
              <a:t> (</a:t>
            </a:r>
            <a:r>
              <a:rPr lang="en-US" sz="3200" dirty="0" err="1" smtClean="0"/>
              <a:t>eval</a:t>
            </a:r>
            <a:r>
              <a:rPr lang="en-US" sz="3200" dirty="0" smtClean="0"/>
              <a:t>, …))</a:t>
            </a:r>
            <a:endParaRPr lang="sl-SI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vprašanja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61898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ict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(), set(), {}</a:t>
            </a:r>
            <a:endParaRPr lang="sl-SI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i="1" dirty="0" smtClean="0"/>
              <a:t>Kdaj uporabim </a:t>
            </a:r>
            <a:r>
              <a:rPr lang="sl-SI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dict</a:t>
            </a:r>
            <a:r>
              <a:rPr lang="sl-SI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sl-SI" i="1" dirty="0" smtClean="0"/>
              <a:t>, kdaj </a:t>
            </a:r>
            <a:r>
              <a:rPr lang="sl-SI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set()</a:t>
            </a:r>
            <a:r>
              <a:rPr lang="sl-SI" i="1" dirty="0" smtClean="0"/>
              <a:t> in kdaj </a:t>
            </a:r>
            <a:r>
              <a:rPr lang="sl-SI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{}</a:t>
            </a:r>
            <a:r>
              <a:rPr lang="en-US" i="1" dirty="0" smtClean="0"/>
              <a:t>?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ict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  in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{}</a:t>
            </a:r>
            <a:r>
              <a:rPr lang="en-US" dirty="0" smtClean="0"/>
              <a:t> </a:t>
            </a:r>
            <a:r>
              <a:rPr lang="en-US" dirty="0" err="1" smtClean="0"/>
              <a:t>ustvarita</a:t>
            </a:r>
            <a:r>
              <a:rPr lang="en-US" dirty="0" smtClean="0"/>
              <a:t> </a:t>
            </a:r>
            <a:r>
              <a:rPr lang="en-US" dirty="0" err="1" smtClean="0"/>
              <a:t>prazen</a:t>
            </a:r>
            <a:r>
              <a:rPr lang="en-US" dirty="0" smtClean="0"/>
              <a:t> </a:t>
            </a:r>
            <a:r>
              <a:rPr lang="en-US" dirty="0" err="1" smtClean="0"/>
              <a:t>slovar</a:t>
            </a:r>
            <a:endParaRPr lang="en-US" dirty="0" smtClean="0"/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et()</a:t>
            </a:r>
            <a:r>
              <a:rPr lang="en-US" dirty="0" smtClean="0"/>
              <a:t> </a:t>
            </a:r>
            <a:r>
              <a:rPr lang="en-US" dirty="0" err="1" smtClean="0"/>
              <a:t>ustvari</a:t>
            </a:r>
            <a:r>
              <a:rPr lang="en-US" dirty="0" smtClean="0"/>
              <a:t> </a:t>
            </a:r>
            <a:r>
              <a:rPr lang="en-US" dirty="0" err="1" smtClean="0"/>
              <a:t>prazno</a:t>
            </a:r>
            <a:r>
              <a:rPr lang="en-US" dirty="0" smtClean="0"/>
              <a:t> </a:t>
            </a:r>
            <a:r>
              <a:rPr lang="en-US" dirty="0" err="1" smtClean="0"/>
              <a:t>množico</a:t>
            </a:r>
            <a:endParaRPr lang="en-US" dirty="0" smtClean="0"/>
          </a:p>
          <a:p>
            <a:r>
              <a:rPr lang="sl-SI" i="1" dirty="0" smtClean="0"/>
              <a:t>Ne razumem kdaj moram katero uporabiti pri ustvarjanju novega slovarja.</a:t>
            </a:r>
            <a:endParaRPr lang="en-US" i="1" dirty="0" smtClean="0"/>
          </a:p>
          <a:p>
            <a:pPr lvl="1"/>
            <a:r>
              <a:rPr lang="en-US" dirty="0" smtClean="0"/>
              <a:t>S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set()</a:t>
            </a:r>
            <a:r>
              <a:rPr lang="en-US" dirty="0" smtClean="0"/>
              <a:t> ne </a:t>
            </a:r>
            <a:r>
              <a:rPr lang="en-US" dirty="0" err="1" smtClean="0"/>
              <a:t>moremo</a:t>
            </a:r>
            <a:r>
              <a:rPr lang="en-US" dirty="0" smtClean="0"/>
              <a:t> </a:t>
            </a:r>
            <a:r>
              <a:rPr lang="en-US" dirty="0" err="1" smtClean="0"/>
              <a:t>ustvariti</a:t>
            </a:r>
            <a:r>
              <a:rPr lang="en-US" dirty="0" smtClean="0"/>
              <a:t> </a:t>
            </a:r>
            <a:r>
              <a:rPr lang="en-US" dirty="0" err="1" smtClean="0"/>
              <a:t>slovarja</a:t>
            </a:r>
            <a:r>
              <a:rPr lang="en-US" dirty="0" smtClean="0"/>
              <a:t>, </a:t>
            </a:r>
            <a:r>
              <a:rPr lang="en-US" dirty="0" err="1" smtClean="0"/>
              <a:t>saj</a:t>
            </a:r>
            <a:r>
              <a:rPr lang="en-US" dirty="0" smtClean="0"/>
              <a:t> </a:t>
            </a:r>
            <a:r>
              <a:rPr lang="en-US" dirty="0" err="1" smtClean="0"/>
              <a:t>naredimo</a:t>
            </a:r>
            <a:r>
              <a:rPr lang="en-US" dirty="0" smtClean="0"/>
              <a:t> </a:t>
            </a:r>
            <a:r>
              <a:rPr lang="en-US" dirty="0" err="1" smtClean="0"/>
              <a:t>množico</a:t>
            </a:r>
            <a:r>
              <a:rPr lang="en-US" dirty="0" smtClean="0"/>
              <a:t>!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84444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in update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l-SI" i="1" dirty="0" smtClean="0"/>
              <a:t>Kdaj uporabim .</a:t>
            </a:r>
            <a:r>
              <a:rPr lang="sl-SI" i="1" dirty="0" err="1" smtClean="0"/>
              <a:t>add</a:t>
            </a:r>
            <a:r>
              <a:rPr lang="sl-SI" i="1" dirty="0" smtClean="0"/>
              <a:t>() in kdaj uporabim .</a:t>
            </a:r>
            <a:r>
              <a:rPr lang="sl-SI" i="1" dirty="0" err="1" smtClean="0"/>
              <a:t>update</a:t>
            </a:r>
            <a:r>
              <a:rPr lang="sl-SI" i="1" dirty="0" smtClean="0"/>
              <a:t>(). Pri dodajanju vrednosti v slovar uporabim .</a:t>
            </a:r>
            <a:r>
              <a:rPr lang="sl-SI" i="1" dirty="0" err="1" smtClean="0"/>
              <a:t>add</a:t>
            </a:r>
            <a:r>
              <a:rPr lang="sl-SI" i="1" dirty="0" smtClean="0"/>
              <a:t>(), ne</a:t>
            </a:r>
            <a:r>
              <a:rPr lang="en-US" i="1" dirty="0" smtClean="0"/>
              <a:t> </a:t>
            </a:r>
            <a:r>
              <a:rPr lang="sl-SI" i="1" dirty="0" smtClean="0"/>
              <a:t>vem pa kdaj se uporabi .</a:t>
            </a:r>
            <a:r>
              <a:rPr lang="sl-SI" i="1" dirty="0" err="1" smtClean="0"/>
              <a:t>update</a:t>
            </a:r>
            <a:r>
              <a:rPr lang="sl-SI" i="1" dirty="0" smtClean="0"/>
              <a:t>()</a:t>
            </a:r>
            <a:endParaRPr lang="en-US" i="1" dirty="0" smtClean="0"/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en-US" dirty="0" smtClean="0"/>
              <a:t> je </a:t>
            </a:r>
            <a:r>
              <a:rPr lang="en-US" dirty="0" err="1" smtClean="0"/>
              <a:t>metoda</a:t>
            </a:r>
            <a:r>
              <a:rPr lang="en-US" dirty="0" smtClean="0"/>
              <a:t>, </a:t>
            </a:r>
            <a:r>
              <a:rPr lang="en-US" dirty="0" err="1" smtClean="0"/>
              <a:t>ki</a:t>
            </a:r>
            <a:r>
              <a:rPr lang="en-US" dirty="0" smtClean="0"/>
              <a:t> jo </a:t>
            </a:r>
            <a:r>
              <a:rPr lang="en-US" dirty="0" err="1" smtClean="0"/>
              <a:t>uporabljamo</a:t>
            </a:r>
            <a:r>
              <a:rPr lang="en-US" dirty="0" smtClean="0"/>
              <a:t> </a:t>
            </a:r>
            <a:r>
              <a:rPr lang="en-US" dirty="0" err="1" smtClean="0"/>
              <a:t>nad</a:t>
            </a:r>
            <a:r>
              <a:rPr lang="en-US" dirty="0" smtClean="0"/>
              <a:t> </a:t>
            </a:r>
            <a:r>
              <a:rPr lang="en-US" dirty="0" err="1" smtClean="0"/>
              <a:t>množicami</a:t>
            </a:r>
            <a:r>
              <a:rPr lang="en-US" dirty="0" smtClean="0"/>
              <a:t> (</a:t>
            </a:r>
            <a:r>
              <a:rPr lang="en-US" dirty="0" err="1" smtClean="0"/>
              <a:t>dodajamo</a:t>
            </a:r>
            <a:r>
              <a:rPr lang="en-US" dirty="0" smtClean="0"/>
              <a:t> </a:t>
            </a:r>
            <a:r>
              <a:rPr lang="en-US" dirty="0" err="1" smtClean="0"/>
              <a:t>elemente</a:t>
            </a:r>
            <a:r>
              <a:rPr lang="en-US" dirty="0" smtClean="0"/>
              <a:t> v </a:t>
            </a:r>
            <a:r>
              <a:rPr lang="en-US" dirty="0" err="1" smtClean="0"/>
              <a:t>množici</a:t>
            </a:r>
            <a:r>
              <a:rPr lang="en-US" dirty="0" smtClean="0"/>
              <a:t>).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slovarje</a:t>
            </a:r>
            <a:r>
              <a:rPr lang="en-US" dirty="0" smtClean="0"/>
              <a:t> je NE </a:t>
            </a:r>
            <a:r>
              <a:rPr lang="en-US" dirty="0" err="1" smtClean="0"/>
              <a:t>moremo</a:t>
            </a:r>
            <a:r>
              <a:rPr lang="en-US" dirty="0" smtClean="0"/>
              <a:t> </a:t>
            </a:r>
            <a:r>
              <a:rPr lang="en-US" dirty="0" err="1" smtClean="0"/>
              <a:t>uporabiti</a:t>
            </a:r>
            <a:endParaRPr lang="en-US" dirty="0" smtClean="0"/>
          </a:p>
          <a:p>
            <a:r>
              <a:rPr lang="en-US" dirty="0" smtClean="0"/>
              <a:t>V </a:t>
            </a:r>
            <a:r>
              <a:rPr lang="en-US" dirty="0" err="1" smtClean="0"/>
              <a:t>slovar</a:t>
            </a:r>
            <a:r>
              <a:rPr lang="en-US" dirty="0" smtClean="0"/>
              <a:t> </a:t>
            </a:r>
            <a:r>
              <a:rPr lang="en-US" dirty="0" err="1" smtClean="0"/>
              <a:t>dodajamo</a:t>
            </a:r>
            <a:r>
              <a:rPr lang="en-US" dirty="0" smtClean="0"/>
              <a:t> </a:t>
            </a:r>
            <a:r>
              <a:rPr lang="en-US" dirty="0" err="1" smtClean="0"/>
              <a:t>elemente</a:t>
            </a:r>
            <a:r>
              <a:rPr lang="en-US" dirty="0" smtClean="0"/>
              <a:t> le z 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me_slovarja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[kl] =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vrednost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mn.add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(42)# v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množico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dodamo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element 42</a:t>
            </a:r>
          </a:p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[42] = '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Vprašanje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 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# v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slovar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ključu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42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priredimo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#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vrednost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'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Vprašanje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91476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Z </a:t>
            </a:r>
            <a:r>
              <a:rPr lang="en-US" dirty="0" err="1" smtClean="0"/>
              <a:t>metodo</a:t>
            </a:r>
            <a:r>
              <a:rPr lang="en-US" dirty="0" smtClean="0"/>
              <a:t> update </a:t>
            </a:r>
            <a:r>
              <a:rPr lang="en-US" dirty="0" err="1" smtClean="0"/>
              <a:t>spremenimo</a:t>
            </a:r>
            <a:r>
              <a:rPr lang="en-US" dirty="0" smtClean="0"/>
              <a:t> </a:t>
            </a:r>
            <a:r>
              <a:rPr lang="en-US" dirty="0" err="1" smtClean="0"/>
              <a:t>slovar</a:t>
            </a:r>
            <a:r>
              <a:rPr lang="en-US" dirty="0" smtClean="0"/>
              <a:t>, </a:t>
            </a:r>
            <a:r>
              <a:rPr lang="en-US" dirty="0" err="1" smtClean="0"/>
              <a:t>tako</a:t>
            </a:r>
            <a:r>
              <a:rPr lang="en-US" dirty="0" smtClean="0"/>
              <a:t>, da mu </a:t>
            </a:r>
            <a:r>
              <a:rPr lang="en-US" dirty="0" err="1" smtClean="0"/>
              <a:t>dodamo</a:t>
            </a:r>
            <a:r>
              <a:rPr lang="en-US" dirty="0" smtClean="0"/>
              <a:t> </a:t>
            </a:r>
            <a:r>
              <a:rPr lang="en-US" dirty="0" err="1" smtClean="0"/>
              <a:t>elemente</a:t>
            </a:r>
            <a:r>
              <a:rPr lang="en-US" dirty="0" smtClean="0"/>
              <a:t> </a:t>
            </a:r>
            <a:r>
              <a:rPr lang="en-US" dirty="0" err="1" smtClean="0"/>
              <a:t>drugega</a:t>
            </a:r>
            <a:r>
              <a:rPr lang="en-US" dirty="0" smtClean="0"/>
              <a:t> </a:t>
            </a:r>
            <a:r>
              <a:rPr lang="en-US" dirty="0" err="1" smtClean="0"/>
              <a:t>slovarja</a:t>
            </a:r>
            <a:endParaRPr lang="en-US" dirty="0" smtClean="0"/>
          </a:p>
          <a:p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447" y="2842783"/>
            <a:ext cx="4138266" cy="16143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275" y="4148361"/>
            <a:ext cx="3888715" cy="196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126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i="1" dirty="0" smtClean="0"/>
              <a:t>Ali lahko v slovarju, </a:t>
            </a:r>
            <a:r>
              <a:rPr lang="sl-SI" i="1" dirty="0" err="1" smtClean="0"/>
              <a:t>key</a:t>
            </a:r>
            <a:r>
              <a:rPr lang="sl-SI" i="1" dirty="0" smtClean="0"/>
              <a:t>-je razvrstimo po vrstnem redu ali pa abecedi?</a:t>
            </a:r>
            <a:endParaRPr lang="sl-SI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</a:t>
            </a:r>
            <a:r>
              <a:rPr lang="en-US" dirty="0" err="1" smtClean="0"/>
              <a:t>Pythona</a:t>
            </a:r>
            <a:r>
              <a:rPr lang="en-US" dirty="0" smtClean="0"/>
              <a:t> 3.7 je </a:t>
            </a:r>
            <a:r>
              <a:rPr lang="en-US" dirty="0" err="1" smtClean="0"/>
              <a:t>veljalo</a:t>
            </a:r>
            <a:r>
              <a:rPr lang="en-US" dirty="0" smtClean="0"/>
              <a:t>, da je </a:t>
            </a:r>
            <a:r>
              <a:rPr lang="en-US" dirty="0" err="1" smtClean="0"/>
              <a:t>vrstni</a:t>
            </a:r>
            <a:r>
              <a:rPr lang="en-US" dirty="0" smtClean="0"/>
              <a:t> red </a:t>
            </a:r>
            <a:r>
              <a:rPr lang="en-US" dirty="0" err="1" smtClean="0"/>
              <a:t>ključev</a:t>
            </a:r>
            <a:r>
              <a:rPr lang="en-US" dirty="0" smtClean="0"/>
              <a:t> v </a:t>
            </a:r>
            <a:r>
              <a:rPr lang="en-US" dirty="0" err="1" smtClean="0"/>
              <a:t>slovarju</a:t>
            </a:r>
            <a:r>
              <a:rPr lang="en-US" dirty="0" smtClean="0"/>
              <a:t> </a:t>
            </a:r>
            <a:r>
              <a:rPr lang="en-US" dirty="0" err="1" smtClean="0"/>
              <a:t>poljuben</a:t>
            </a:r>
            <a:r>
              <a:rPr lang="en-US" dirty="0" smtClean="0"/>
              <a:t> in </a:t>
            </a:r>
            <a:r>
              <a:rPr lang="en-US" dirty="0" err="1" smtClean="0"/>
              <a:t>nanj</a:t>
            </a:r>
            <a:r>
              <a:rPr lang="en-US" dirty="0" smtClean="0"/>
              <a:t> ne </a:t>
            </a:r>
            <a:r>
              <a:rPr lang="en-US" dirty="0" err="1" smtClean="0"/>
              <a:t>moremo</a:t>
            </a:r>
            <a:r>
              <a:rPr lang="en-US" dirty="0" smtClean="0"/>
              <a:t> </a:t>
            </a:r>
            <a:r>
              <a:rPr lang="en-US" dirty="0" err="1" smtClean="0"/>
              <a:t>vplivati</a:t>
            </a:r>
            <a:r>
              <a:rPr lang="en-US" dirty="0" smtClean="0"/>
              <a:t>. Od 3.7 </a:t>
            </a:r>
            <a:r>
              <a:rPr lang="en-US" dirty="0" err="1" smtClean="0"/>
              <a:t>dalje</a:t>
            </a:r>
            <a:r>
              <a:rPr lang="en-US" dirty="0" smtClean="0"/>
              <a:t> pa </a:t>
            </a:r>
            <a:r>
              <a:rPr lang="en-US" dirty="0" err="1" smtClean="0"/>
              <a:t>velja</a:t>
            </a:r>
            <a:r>
              <a:rPr lang="en-US" dirty="0" smtClean="0"/>
              <a:t>, da </a:t>
            </a:r>
            <a:r>
              <a:rPr lang="en-US" dirty="0" err="1" smtClean="0"/>
              <a:t>soi</a:t>
            </a:r>
            <a:r>
              <a:rPr lang="en-US" dirty="0" smtClean="0"/>
              <a:t> </a:t>
            </a:r>
            <a:r>
              <a:rPr lang="en-US" dirty="0" err="1" smtClean="0"/>
              <a:t>ključi</a:t>
            </a:r>
            <a:r>
              <a:rPr lang="en-US" dirty="0" smtClean="0"/>
              <a:t> </a:t>
            </a:r>
            <a:r>
              <a:rPr lang="en-US" dirty="0" err="1" smtClean="0"/>
              <a:t>urejeni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vrstnem</a:t>
            </a:r>
            <a:r>
              <a:rPr lang="en-US" dirty="0" smtClean="0"/>
              <a:t> </a:t>
            </a:r>
            <a:r>
              <a:rPr lang="en-US" dirty="0" err="1" smtClean="0"/>
              <a:t>redu</a:t>
            </a:r>
            <a:r>
              <a:rPr lang="en-US" dirty="0" smtClean="0"/>
              <a:t> </a:t>
            </a:r>
            <a:r>
              <a:rPr lang="en-US" dirty="0" err="1" smtClean="0"/>
              <a:t>vstavljanja</a:t>
            </a:r>
            <a:r>
              <a:rPr lang="en-US" dirty="0" smtClean="0"/>
              <a:t>. </a:t>
            </a:r>
            <a:r>
              <a:rPr lang="en-US" dirty="0" err="1" smtClean="0"/>
              <a:t>Torej</a:t>
            </a:r>
            <a:r>
              <a:rPr lang="en-US" dirty="0" smtClean="0"/>
              <a:t>:</a:t>
            </a:r>
          </a:p>
          <a:p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947" y="3263076"/>
            <a:ext cx="5999054" cy="211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402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Vrstni</a:t>
            </a:r>
            <a:r>
              <a:rPr lang="en-US" dirty="0" smtClean="0"/>
              <a:t> red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je </a:t>
            </a:r>
            <a:r>
              <a:rPr lang="en-US" dirty="0" err="1" smtClean="0"/>
              <a:t>odvisen</a:t>
            </a:r>
            <a:r>
              <a:rPr lang="en-US" dirty="0" smtClean="0"/>
              <a:t> od </a:t>
            </a:r>
            <a:r>
              <a:rPr lang="en-US" dirty="0" err="1" smtClean="0"/>
              <a:t>vrstnega</a:t>
            </a:r>
            <a:r>
              <a:rPr lang="en-US" dirty="0" smtClean="0"/>
              <a:t> </a:t>
            </a:r>
            <a:r>
              <a:rPr lang="en-US" dirty="0" err="1" smtClean="0"/>
              <a:t>reda</a:t>
            </a:r>
            <a:r>
              <a:rPr lang="en-US" dirty="0" smtClean="0"/>
              <a:t> </a:t>
            </a:r>
            <a:r>
              <a:rPr lang="en-US" dirty="0" err="1" smtClean="0"/>
              <a:t>vstavljanja</a:t>
            </a:r>
            <a:r>
              <a:rPr lang="en-US" dirty="0" smtClean="0"/>
              <a:t> </a:t>
            </a:r>
            <a:r>
              <a:rPr lang="en-US" dirty="0" err="1" smtClean="0"/>
              <a:t>ključev</a:t>
            </a:r>
            <a:r>
              <a:rPr lang="en-US" dirty="0" smtClean="0"/>
              <a:t>. </a:t>
            </a:r>
            <a:r>
              <a:rPr lang="en-US" dirty="0" err="1" smtClean="0"/>
              <a:t>Spreminjanje</a:t>
            </a:r>
            <a:r>
              <a:rPr lang="en-US" dirty="0" smtClean="0"/>
              <a:t> </a:t>
            </a:r>
            <a:r>
              <a:rPr lang="en-US" dirty="0" err="1" smtClean="0"/>
              <a:t>vrednosti</a:t>
            </a:r>
            <a:r>
              <a:rPr lang="en-US" dirty="0" smtClean="0"/>
              <a:t> </a:t>
            </a:r>
            <a:r>
              <a:rPr lang="en-US" dirty="0" err="1" smtClean="0"/>
              <a:t>ključa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vrstni</a:t>
            </a:r>
            <a:r>
              <a:rPr lang="en-US" dirty="0" smtClean="0"/>
              <a:t> red ne </a:t>
            </a:r>
            <a:r>
              <a:rPr lang="en-US" dirty="0" err="1" smtClean="0"/>
              <a:t>vpliva</a:t>
            </a:r>
            <a:endParaRPr lang="en-US" dirty="0" smtClean="0"/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902" y="2924810"/>
            <a:ext cx="4989731" cy="268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957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i="1" dirty="0" smtClean="0"/>
              <a:t>Kot alternativa .</a:t>
            </a:r>
            <a:r>
              <a:rPr lang="sl-SI" i="1" dirty="0" err="1" smtClean="0"/>
              <a:t>update</a:t>
            </a:r>
            <a:r>
              <a:rPr lang="sl-SI" i="1" dirty="0" smtClean="0"/>
              <a:t>() ali lahko seštevaš slovarje?</a:t>
            </a:r>
            <a:endParaRPr lang="sl-SI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6656" y="2542283"/>
            <a:ext cx="10515600" cy="127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027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i="1" dirty="0" smtClean="0"/>
              <a:t>Ali lahko funkciji min in </a:t>
            </a:r>
            <a:r>
              <a:rPr lang="sl-SI" i="1" dirty="0" err="1" smtClean="0"/>
              <a:t>max</a:t>
            </a:r>
            <a:r>
              <a:rPr lang="sl-SI" i="1" dirty="0" smtClean="0"/>
              <a:t> uporabljamo pri slovarjih?</a:t>
            </a:r>
            <a:endParaRPr lang="sl-SI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Da. </a:t>
            </a:r>
            <a:r>
              <a:rPr lang="en-US" dirty="0" err="1" smtClean="0"/>
              <a:t>Vrne</a:t>
            </a:r>
            <a:r>
              <a:rPr lang="en-US" dirty="0" smtClean="0"/>
              <a:t> </a:t>
            </a:r>
            <a:r>
              <a:rPr lang="en-US" dirty="0" err="1" smtClean="0"/>
              <a:t>najmanjši</a:t>
            </a:r>
            <a:r>
              <a:rPr lang="en-US" dirty="0" smtClean="0"/>
              <a:t> </a:t>
            </a:r>
            <a:r>
              <a:rPr lang="en-US" dirty="0" err="1" smtClean="0"/>
              <a:t>oziroma</a:t>
            </a:r>
            <a:r>
              <a:rPr lang="en-US" dirty="0" smtClean="0"/>
              <a:t> </a:t>
            </a:r>
            <a:r>
              <a:rPr lang="en-US" dirty="0" err="1" smtClean="0"/>
              <a:t>največji</a:t>
            </a:r>
            <a:r>
              <a:rPr lang="en-US" dirty="0" smtClean="0"/>
              <a:t> </a:t>
            </a:r>
            <a:r>
              <a:rPr lang="en-US" dirty="0" err="1" smtClean="0"/>
              <a:t>ključ</a:t>
            </a:r>
            <a:endParaRPr lang="en-US" dirty="0" smtClean="0"/>
          </a:p>
          <a:p>
            <a:r>
              <a:rPr lang="en-US" dirty="0" err="1" smtClean="0"/>
              <a:t>Seveda</a:t>
            </a:r>
            <a:r>
              <a:rPr lang="en-US" dirty="0" smtClean="0"/>
              <a:t> </a:t>
            </a:r>
            <a:r>
              <a:rPr lang="en-US" dirty="0" err="1" smtClean="0"/>
              <a:t>morajo</a:t>
            </a:r>
            <a:r>
              <a:rPr lang="en-US" dirty="0" smtClean="0"/>
              <a:t> </a:t>
            </a:r>
            <a:r>
              <a:rPr lang="en-US" dirty="0" err="1" smtClean="0"/>
              <a:t>biti</a:t>
            </a:r>
            <a:r>
              <a:rPr lang="en-US" dirty="0" smtClean="0"/>
              <a:t> </a:t>
            </a:r>
            <a:r>
              <a:rPr lang="en-US" dirty="0" err="1" smtClean="0"/>
              <a:t>vsi</a:t>
            </a:r>
            <a:r>
              <a:rPr lang="en-US" dirty="0" smtClean="0"/>
              <a:t> </a:t>
            </a:r>
            <a:r>
              <a:rPr lang="en-US" dirty="0" err="1" smtClean="0"/>
              <a:t>ključi</a:t>
            </a:r>
            <a:r>
              <a:rPr lang="en-US" dirty="0" smtClean="0"/>
              <a:t> med </a:t>
            </a:r>
            <a:r>
              <a:rPr lang="en-US" dirty="0" err="1" smtClean="0"/>
              <a:t>sabo</a:t>
            </a:r>
            <a:r>
              <a:rPr lang="en-US" dirty="0" smtClean="0"/>
              <a:t> </a:t>
            </a:r>
            <a:r>
              <a:rPr lang="en-US" dirty="0" err="1" smtClean="0"/>
              <a:t>primerljivi</a:t>
            </a:r>
            <a:r>
              <a:rPr lang="en-US" dirty="0" smtClean="0"/>
              <a:t>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74005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i="1" dirty="0" smtClean="0"/>
              <a:t>Kako bi pretvorili dva seznama v slovar?</a:t>
            </a:r>
            <a:endParaRPr lang="sl-SI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Recimo</a:t>
            </a:r>
            <a:r>
              <a:rPr lang="en-US" dirty="0" smtClean="0"/>
              <a:t> </a:t>
            </a:r>
            <a:r>
              <a:rPr lang="en-US" dirty="0" err="1" smtClean="0"/>
              <a:t>takole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075" y="2793175"/>
            <a:ext cx="606742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16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i="1" dirty="0" smtClean="0"/>
              <a:t>Can we add more than one value to a </a:t>
            </a:r>
            <a:r>
              <a:rPr lang="en-US" sz="2800" i="1" dirty="0" err="1" smtClean="0"/>
              <a:t>kljuc</a:t>
            </a:r>
            <a:r>
              <a:rPr lang="en-US" sz="2800" i="1" dirty="0" smtClean="0"/>
              <a:t> in a </a:t>
            </a:r>
            <a:r>
              <a:rPr lang="en-US" sz="2800" i="1" dirty="0" err="1" smtClean="0"/>
              <a:t>slovar</a:t>
            </a:r>
            <a:r>
              <a:rPr lang="en-US" sz="2800" i="1" dirty="0" smtClean="0"/>
              <a:t>? Could we have a </a:t>
            </a:r>
            <a:r>
              <a:rPr lang="en-US" sz="2800" i="1" dirty="0" err="1" smtClean="0"/>
              <a:t>kljuc</a:t>
            </a:r>
            <a:r>
              <a:rPr lang="en-US" sz="2800" i="1" dirty="0" smtClean="0"/>
              <a:t>: valjue1, value2, and so on… Is there another way to do it without using a table?</a:t>
            </a:r>
            <a:endParaRPr lang="sl-SI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Ključu</a:t>
            </a:r>
            <a:r>
              <a:rPr lang="en-US" dirty="0" smtClean="0"/>
              <a:t> </a:t>
            </a:r>
            <a:r>
              <a:rPr lang="en-US" dirty="0" err="1" smtClean="0"/>
              <a:t>lahko</a:t>
            </a:r>
            <a:r>
              <a:rPr lang="en-US" dirty="0" smtClean="0"/>
              <a:t> </a:t>
            </a:r>
            <a:r>
              <a:rPr lang="en-US" dirty="0" err="1" smtClean="0"/>
              <a:t>priredimo</a:t>
            </a:r>
            <a:r>
              <a:rPr lang="en-US" dirty="0" smtClean="0"/>
              <a:t> le </a:t>
            </a:r>
            <a:r>
              <a:rPr lang="en-US" dirty="0" err="1" smtClean="0"/>
              <a:t>eno</a:t>
            </a:r>
            <a:r>
              <a:rPr lang="en-US" dirty="0" smtClean="0"/>
              <a:t> </a:t>
            </a:r>
            <a:r>
              <a:rPr lang="en-US" dirty="0" err="1" smtClean="0"/>
              <a:t>vrednost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Vrednost</a:t>
            </a:r>
            <a:r>
              <a:rPr lang="en-US" dirty="0" smtClean="0"/>
              <a:t> je </a:t>
            </a:r>
            <a:r>
              <a:rPr lang="en-US" dirty="0" err="1" smtClean="0"/>
              <a:t>lahko</a:t>
            </a:r>
            <a:r>
              <a:rPr lang="en-US" dirty="0" smtClean="0"/>
              <a:t> </a:t>
            </a:r>
            <a:r>
              <a:rPr lang="en-US" dirty="0" err="1" smtClean="0"/>
              <a:t>karkoli</a:t>
            </a:r>
            <a:r>
              <a:rPr lang="en-US" dirty="0" smtClean="0"/>
              <a:t>: </a:t>
            </a:r>
            <a:r>
              <a:rPr lang="en-US" dirty="0" err="1" smtClean="0"/>
              <a:t>tabela</a:t>
            </a:r>
            <a:r>
              <a:rPr lang="en-US" dirty="0" smtClean="0"/>
              <a:t>, </a:t>
            </a:r>
            <a:r>
              <a:rPr lang="en-US" dirty="0" err="1" smtClean="0"/>
              <a:t>število</a:t>
            </a:r>
            <a:r>
              <a:rPr lang="en-US" dirty="0" smtClean="0"/>
              <a:t>, </a:t>
            </a:r>
            <a:r>
              <a:rPr lang="en-US" dirty="0" err="1" smtClean="0"/>
              <a:t>niz</a:t>
            </a:r>
            <a:r>
              <a:rPr lang="en-US" dirty="0" smtClean="0"/>
              <a:t>, </a:t>
            </a:r>
            <a:r>
              <a:rPr lang="en-US" dirty="0" err="1" smtClean="0"/>
              <a:t>slovar</a:t>
            </a:r>
            <a:r>
              <a:rPr lang="en-US" dirty="0" smtClean="0"/>
              <a:t>, </a:t>
            </a:r>
            <a:r>
              <a:rPr lang="en-US" dirty="0" err="1" smtClean="0"/>
              <a:t>množica</a:t>
            </a:r>
            <a:r>
              <a:rPr lang="en-US" dirty="0" smtClean="0"/>
              <a:t> …</a:t>
            </a:r>
          </a:p>
          <a:p>
            <a:r>
              <a:rPr lang="en-US" dirty="0" err="1" smtClean="0"/>
              <a:t>Če</a:t>
            </a:r>
            <a:r>
              <a:rPr lang="en-US" dirty="0" smtClean="0"/>
              <a:t> </a:t>
            </a:r>
            <a:r>
              <a:rPr lang="en-US" dirty="0" err="1" smtClean="0"/>
              <a:t>napišemo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vrednosti</a:t>
            </a:r>
            <a:r>
              <a:rPr lang="en-US" dirty="0" smtClean="0"/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vr1, vr2, vr3 </a:t>
            </a:r>
            <a:r>
              <a:rPr lang="en-US" dirty="0" smtClean="0"/>
              <a:t>Python to </a:t>
            </a:r>
            <a:r>
              <a:rPr lang="en-US" dirty="0" err="1" smtClean="0"/>
              <a:t>razume</a:t>
            </a:r>
            <a:r>
              <a:rPr lang="en-US" dirty="0" smtClean="0"/>
              <a:t> </a:t>
            </a:r>
            <a:r>
              <a:rPr lang="en-US" dirty="0" err="1" smtClean="0"/>
              <a:t>kot</a:t>
            </a:r>
            <a:r>
              <a:rPr lang="en-US" dirty="0" smtClean="0"/>
              <a:t> </a:t>
            </a:r>
            <a:r>
              <a:rPr lang="en-US" dirty="0" err="1" smtClean="0"/>
              <a:t>nabor</a:t>
            </a:r>
            <a:r>
              <a:rPr lang="en-US" dirty="0" smtClean="0"/>
              <a:t> /</a:t>
            </a:r>
            <a:r>
              <a:rPr lang="en-US" dirty="0" err="1" smtClean="0"/>
              <a:t>tupple</a:t>
            </a:r>
            <a:r>
              <a:rPr lang="en-US" dirty="0" smtClean="0"/>
              <a:t>/ (</a:t>
            </a:r>
            <a:r>
              <a:rPr lang="en-US" dirty="0" err="1" smtClean="0"/>
              <a:t>kot</a:t>
            </a:r>
            <a:r>
              <a:rPr lang="en-US" dirty="0" smtClean="0"/>
              <a:t> </a:t>
            </a:r>
            <a:r>
              <a:rPr lang="en-US" dirty="0" err="1" smtClean="0"/>
              <a:t>eno</a:t>
            </a:r>
            <a:r>
              <a:rPr lang="en-US" dirty="0" smtClean="0"/>
              <a:t> </a:t>
            </a:r>
            <a:r>
              <a:rPr lang="en-US" dirty="0" err="1" smtClean="0"/>
              <a:t>vrednost</a:t>
            </a:r>
            <a:r>
              <a:rPr lang="en-US" dirty="0" smtClean="0"/>
              <a:t>, </a:t>
            </a:r>
            <a:r>
              <a:rPr lang="en-US" dirty="0" err="1" smtClean="0"/>
              <a:t>ki</a:t>
            </a:r>
            <a:r>
              <a:rPr lang="en-US" dirty="0" smtClean="0"/>
              <a:t> je </a:t>
            </a:r>
            <a:r>
              <a:rPr lang="en-US" dirty="0" err="1" smtClean="0"/>
              <a:t>nabor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treh</a:t>
            </a:r>
            <a:r>
              <a:rPr lang="en-US" dirty="0" smtClean="0"/>
              <a:t> </a:t>
            </a:r>
            <a:r>
              <a:rPr lang="en-US" dirty="0" err="1" smtClean="0"/>
              <a:t>elementov</a:t>
            </a:r>
            <a:r>
              <a:rPr lang="en-US" dirty="0" smtClean="0"/>
              <a:t>)</a:t>
            </a:r>
          </a:p>
          <a:p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567" y="3905985"/>
            <a:ext cx="8334375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999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3200" i="1" dirty="0" smtClean="0"/>
              <a:t>Zakaj so v videu slovarji nad I med ključi in : presledki, če smo v videu slovarji 2 del, rekli, da med njimi ni presledkov</a:t>
            </a:r>
            <a:endParaRPr lang="sl-SI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Sintaktično</a:t>
            </a:r>
            <a:r>
              <a:rPr lang="en-US" dirty="0" smtClean="0"/>
              <a:t> je </a:t>
            </a:r>
            <a:r>
              <a:rPr lang="en-US" dirty="0" err="1" smtClean="0"/>
              <a:t>čisto</a:t>
            </a:r>
            <a:r>
              <a:rPr lang="en-US" dirty="0" smtClean="0"/>
              <a:t> </a:t>
            </a:r>
            <a:r>
              <a:rPr lang="en-US" dirty="0" err="1" smtClean="0"/>
              <a:t>vseeno</a:t>
            </a:r>
            <a:r>
              <a:rPr lang="en-US" dirty="0" smtClean="0"/>
              <a:t>, </a:t>
            </a:r>
            <a:r>
              <a:rPr lang="en-US" dirty="0" err="1" smtClean="0"/>
              <a:t>koliko</a:t>
            </a:r>
            <a:r>
              <a:rPr lang="en-US" dirty="0" smtClean="0"/>
              <a:t> </a:t>
            </a:r>
            <a:r>
              <a:rPr lang="en-US" dirty="0" err="1" smtClean="0"/>
              <a:t>presledkov</a:t>
            </a:r>
            <a:r>
              <a:rPr lang="en-US" dirty="0" smtClean="0"/>
              <a:t> </a:t>
            </a:r>
            <a:r>
              <a:rPr lang="en-US" dirty="0" err="1" smtClean="0"/>
              <a:t>naredimo</a:t>
            </a:r>
            <a:r>
              <a:rPr lang="en-US" dirty="0" smtClean="0"/>
              <a:t> </a:t>
            </a:r>
            <a:r>
              <a:rPr lang="en-US" dirty="0" err="1" smtClean="0"/>
              <a:t>pred</a:t>
            </a:r>
            <a:r>
              <a:rPr lang="en-US" dirty="0" smtClean="0"/>
              <a:t> in </a:t>
            </a:r>
            <a:r>
              <a:rPr lang="en-US" dirty="0" err="1" smtClean="0"/>
              <a:t>za</a:t>
            </a:r>
            <a:r>
              <a:rPr lang="en-US" dirty="0" smtClean="0"/>
              <a:t> :</a:t>
            </a:r>
          </a:p>
          <a:p>
            <a:r>
              <a:rPr lang="en-US" dirty="0" smtClean="0"/>
              <a:t>PEP 8 -- Style Guide for Python Code </a:t>
            </a:r>
            <a:r>
              <a:rPr lang="en-US" sz="1800" dirty="0" smtClean="0"/>
              <a:t>(</a:t>
            </a:r>
            <a:r>
              <a:rPr lang="en-US" sz="1800" dirty="0" smtClean="0">
                <a:hlinkClick r:id="rId2"/>
              </a:rPr>
              <a:t>https://www.python.org/dev/peps/pep-0008/</a:t>
            </a:r>
            <a:r>
              <a:rPr lang="en-US" sz="1800" dirty="0" smtClean="0"/>
              <a:t>) </a:t>
            </a:r>
            <a:r>
              <a:rPr lang="en-US" dirty="0" smtClean="0"/>
              <a:t>pa </a:t>
            </a:r>
            <a:r>
              <a:rPr lang="en-US" dirty="0" err="1" smtClean="0"/>
              <a:t>pravi</a:t>
            </a:r>
            <a:r>
              <a:rPr lang="en-US" dirty="0" smtClean="0"/>
              <a:t>, da </a:t>
            </a:r>
            <a:r>
              <a:rPr lang="en-US" dirty="0" err="1" smtClean="0"/>
              <a:t>pišemo</a:t>
            </a:r>
            <a:r>
              <a:rPr lang="en-US" dirty="0" smtClean="0"/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kl: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vr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 smtClean="0"/>
              <a:t>torej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{5: 16, 3: 6, 45: 33, 55: (12, 5, 6)} </a:t>
            </a:r>
            <a:endParaRPr lang="sl-SI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060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Je </a:t>
            </a:r>
            <a:r>
              <a:rPr lang="en-US" dirty="0" err="1" smtClean="0"/>
              <a:t>metoda</a:t>
            </a:r>
            <a:r>
              <a:rPr lang="en-US" dirty="0" smtClean="0"/>
              <a:t>,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vrne</a:t>
            </a:r>
            <a:r>
              <a:rPr lang="en-US" dirty="0" smtClean="0"/>
              <a:t> </a:t>
            </a:r>
            <a:r>
              <a:rPr lang="en-US" dirty="0" err="1" smtClean="0"/>
              <a:t>vrednost</a:t>
            </a:r>
            <a:r>
              <a:rPr lang="en-US" dirty="0" smtClean="0"/>
              <a:t>,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pripada</a:t>
            </a:r>
            <a:r>
              <a:rPr lang="en-US" dirty="0" smtClean="0"/>
              <a:t> </a:t>
            </a:r>
            <a:r>
              <a:rPr lang="en-US" dirty="0" err="1" smtClean="0"/>
              <a:t>določenemu</a:t>
            </a:r>
            <a:r>
              <a:rPr lang="en-US" dirty="0" smtClean="0"/>
              <a:t> </a:t>
            </a:r>
            <a:r>
              <a:rPr lang="en-US" dirty="0" err="1" smtClean="0"/>
              <a:t>ključu</a:t>
            </a:r>
            <a:endParaRPr lang="en-US" dirty="0" smtClean="0"/>
          </a:p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slovar.get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ključ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 err="1" smtClean="0"/>
              <a:t>Torej</a:t>
            </a:r>
            <a:r>
              <a:rPr lang="en-US" dirty="0" smtClean="0"/>
              <a:t> v </a:t>
            </a:r>
            <a:r>
              <a:rPr lang="en-US" dirty="0" err="1" smtClean="0"/>
              <a:t>bistvu</a:t>
            </a:r>
            <a:r>
              <a:rPr lang="en-US" dirty="0" smtClean="0"/>
              <a:t> </a:t>
            </a:r>
            <a:r>
              <a:rPr lang="en-US" dirty="0" err="1" smtClean="0"/>
              <a:t>isto</a:t>
            </a:r>
            <a:r>
              <a:rPr lang="en-US" dirty="0" smtClean="0"/>
              <a:t> </a:t>
            </a:r>
            <a:r>
              <a:rPr lang="en-US" dirty="0" err="1" smtClean="0"/>
              <a:t>kot</a:t>
            </a:r>
            <a:r>
              <a:rPr lang="en-US" dirty="0" smtClean="0"/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slovar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ključ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448" y="3397300"/>
            <a:ext cx="2609849" cy="181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439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Branje</a:t>
            </a:r>
            <a:r>
              <a:rPr lang="en-US" dirty="0" smtClean="0"/>
              <a:t> </a:t>
            </a:r>
            <a:r>
              <a:rPr lang="en-US" dirty="0" err="1" smtClean="0"/>
              <a:t>slovarja</a:t>
            </a:r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080" y="1502354"/>
            <a:ext cx="6791325" cy="1781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511" y="3174849"/>
            <a:ext cx="9389258" cy="10908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080" y="4802570"/>
            <a:ext cx="4191552" cy="94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77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eval</a:t>
            </a:r>
            <a:r>
              <a:rPr lang="en-US" dirty="0" smtClean="0"/>
              <a:t>()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Funkcija</a:t>
            </a:r>
            <a:r>
              <a:rPr lang="en-US" dirty="0" smtClean="0"/>
              <a:t>,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izračuna</a:t>
            </a:r>
            <a:r>
              <a:rPr lang="en-US" dirty="0" smtClean="0"/>
              <a:t> </a:t>
            </a:r>
            <a:r>
              <a:rPr lang="en-US" dirty="0" err="1" smtClean="0"/>
              <a:t>vrednost</a:t>
            </a:r>
            <a:r>
              <a:rPr lang="en-US" dirty="0" smtClean="0"/>
              <a:t> </a:t>
            </a:r>
            <a:r>
              <a:rPr lang="en-US" dirty="0" err="1" smtClean="0"/>
              <a:t>izraza</a:t>
            </a:r>
            <a:r>
              <a:rPr lang="en-US" dirty="0" smtClean="0"/>
              <a:t>, </a:t>
            </a:r>
            <a:r>
              <a:rPr lang="en-US" dirty="0" err="1" smtClean="0"/>
              <a:t>podanega</a:t>
            </a:r>
            <a:r>
              <a:rPr lang="en-US" dirty="0" smtClean="0"/>
              <a:t> v </a:t>
            </a:r>
            <a:r>
              <a:rPr lang="en-US" dirty="0" err="1" smtClean="0"/>
              <a:t>nizu</a:t>
            </a:r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113" y="2300229"/>
            <a:ext cx="10382291" cy="20807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776" y="4515885"/>
            <a:ext cx="10769381" cy="9277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776" y="5524639"/>
            <a:ext cx="5863149" cy="130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122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else </a:t>
            </a:r>
            <a:r>
              <a:rPr lang="en-GB" dirty="0" err="1" smtClean="0"/>
              <a:t>pri</a:t>
            </a:r>
            <a:r>
              <a:rPr lang="en-GB" dirty="0" smtClean="0"/>
              <a:t> for (pa </a:t>
            </a:r>
            <a:r>
              <a:rPr lang="en-GB" dirty="0" err="1" smtClean="0"/>
              <a:t>tudi</a:t>
            </a:r>
            <a:r>
              <a:rPr lang="en-GB" dirty="0" smtClean="0"/>
              <a:t> </a:t>
            </a:r>
            <a:r>
              <a:rPr lang="en-GB" dirty="0" err="1" smtClean="0"/>
              <a:t>pri</a:t>
            </a:r>
            <a:r>
              <a:rPr lang="en-GB" dirty="0" smtClean="0"/>
              <a:t> while)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359" y="1484197"/>
            <a:ext cx="7481663" cy="222049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sl-SI" sz="1400" dirty="0" smtClean="0">
                <a:latin typeface="Courier New" pitchFamily="49" charset="0"/>
                <a:cs typeface="Courier New" pitchFamily="49" charset="0"/>
              </a:rPr>
              <a:t># poiščemo tel. številko </a:t>
            </a:r>
          </a:p>
          <a:p>
            <a:pPr marL="0" indent="0">
              <a:buNone/>
            </a:pPr>
            <a:r>
              <a:rPr lang="sl-SI" sz="1400" dirty="0" smtClean="0">
                <a:latin typeface="Courier New" pitchFamily="49" charset="0"/>
                <a:cs typeface="Courier New" pitchFamily="49" charset="0"/>
              </a:rPr>
              <a:t>    for števec in števci_klicev:</a:t>
            </a:r>
          </a:p>
          <a:p>
            <a:pPr marL="0" indent="0">
              <a:buNone/>
            </a:pPr>
            <a:r>
              <a:rPr lang="sl-SI" sz="1400" dirty="0" smtClean="0">
                <a:latin typeface="Courier New" pitchFamily="49" charset="0"/>
                <a:cs typeface="Courier New" pitchFamily="49" charset="0"/>
              </a:rPr>
              <a:t>        </a:t>
            </a:r>
            <a:r>
              <a:rPr lang="sl-SI" sz="1400" dirty="0" err="1" smtClean="0">
                <a:latin typeface="Courier New" pitchFamily="49" charset="0"/>
                <a:cs typeface="Courier New" pitchFamily="49" charset="0"/>
              </a:rPr>
              <a:t>if</a:t>
            </a:r>
            <a:r>
              <a:rPr lang="sl-SI" sz="1400" dirty="0" smtClean="0">
                <a:latin typeface="Courier New" pitchFamily="49" charset="0"/>
                <a:cs typeface="Courier New" pitchFamily="49" charset="0"/>
              </a:rPr>
              <a:t> števec[0] == tel_</a:t>
            </a:r>
            <a:r>
              <a:rPr lang="sl-SI" sz="1400" dirty="0" err="1" smtClean="0">
                <a:latin typeface="Courier New" pitchFamily="49" charset="0"/>
                <a:cs typeface="Courier New" pitchFamily="49" charset="0"/>
              </a:rPr>
              <a:t>stevilka</a:t>
            </a:r>
            <a:r>
              <a:rPr lang="sl-SI" sz="1400" dirty="0" smtClean="0">
                <a:latin typeface="Courier New" pitchFamily="49" charset="0"/>
                <a:cs typeface="Courier New" pitchFamily="49" charset="0"/>
              </a:rPr>
              <a:t>: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# 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če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smo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našli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številko</a:t>
            </a:r>
            <a:endParaRPr lang="sl-SI" sz="11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sl-SI" sz="1400" dirty="0" smtClean="0">
                <a:latin typeface="Courier New" pitchFamily="49" charset="0"/>
                <a:cs typeface="Courier New" pitchFamily="49" charset="0"/>
              </a:rPr>
              <a:t>            števec[1] += 1</a:t>
            </a:r>
          </a:p>
          <a:p>
            <a:pPr marL="0" indent="0">
              <a:buNone/>
            </a:pPr>
            <a:r>
              <a:rPr lang="sl-SI" sz="1400" dirty="0" smtClean="0">
                <a:latin typeface="Courier New" pitchFamily="49" charset="0"/>
                <a:cs typeface="Courier New" pitchFamily="49" charset="0"/>
              </a:rPr>
              <a:t>            </a:t>
            </a:r>
            <a:r>
              <a:rPr lang="sl-SI" sz="1400" dirty="0" err="1" smtClean="0">
                <a:latin typeface="Courier New" pitchFamily="49" charset="0"/>
                <a:cs typeface="Courier New" pitchFamily="49" charset="0"/>
              </a:rPr>
              <a:t>break</a:t>
            </a:r>
            <a:endParaRPr lang="sl-SI" sz="14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sl-SI" sz="1400" dirty="0" smtClean="0">
                <a:latin typeface="Courier New" pitchFamily="49" charset="0"/>
                <a:cs typeface="Courier New" pitchFamily="49" charset="0"/>
              </a:rPr>
              <a:t>    </a:t>
            </a:r>
            <a:r>
              <a:rPr lang="sl-SI" sz="1400" dirty="0" err="1" smtClean="0">
                <a:latin typeface="Courier New" pitchFamily="49" charset="0"/>
                <a:cs typeface="Courier New" pitchFamily="49" charset="0"/>
              </a:rPr>
              <a:t>else</a:t>
            </a:r>
            <a:r>
              <a:rPr lang="sl-SI" sz="1400" dirty="0" smtClean="0">
                <a:latin typeface="Courier New" pitchFamily="49" charset="0"/>
                <a:cs typeface="Courier New" pitchFamily="49" charset="0"/>
              </a:rPr>
              <a:t>:  # k FOR!! (nismo izvedli </a:t>
            </a:r>
            <a:r>
              <a:rPr lang="sl-SI" sz="1400" dirty="0" err="1" smtClean="0">
                <a:latin typeface="Courier New" pitchFamily="49" charset="0"/>
                <a:cs typeface="Courier New" pitchFamily="49" charset="0"/>
              </a:rPr>
              <a:t>break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–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ni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številke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!</a:t>
            </a:r>
            <a:r>
              <a:rPr lang="sl-SI" sz="14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buNone/>
            </a:pPr>
            <a:r>
              <a:rPr lang="sl-SI" sz="1400" dirty="0" smtClean="0">
                <a:latin typeface="Courier New" pitchFamily="49" charset="0"/>
                <a:cs typeface="Courier New" pitchFamily="49" charset="0"/>
              </a:rPr>
              <a:t>          števci_</a:t>
            </a:r>
            <a:r>
              <a:rPr lang="sl-SI" sz="1400" dirty="0" err="1" smtClean="0">
                <a:latin typeface="Courier New" pitchFamily="49" charset="0"/>
                <a:cs typeface="Courier New" pitchFamily="49" charset="0"/>
              </a:rPr>
              <a:t>klicev.append</a:t>
            </a:r>
            <a:r>
              <a:rPr lang="sl-SI" sz="1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sl-SI" sz="1400" dirty="0" smtClean="0">
                <a:latin typeface="Courier New" pitchFamily="49" charset="0"/>
                <a:cs typeface="Courier New" pitchFamily="49" charset="0"/>
              </a:rPr>
              <a:t>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el_</a:t>
            </a:r>
            <a:r>
              <a:rPr lang="sl-SI" sz="1400" dirty="0" smtClean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tevilka</a:t>
            </a:r>
            <a:r>
              <a:rPr lang="sl-SI" sz="14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1]</a:t>
            </a:r>
            <a:r>
              <a:rPr lang="sl-SI" sz="1400" dirty="0" smtClean="0">
                <a:latin typeface="Courier New" pitchFamily="49" charset="0"/>
                <a:cs typeface="Courier New" pitchFamily="49" charset="0"/>
              </a:rPr>
              <a:t>)) </a:t>
            </a:r>
          </a:p>
          <a:p>
            <a:pPr marL="0" indent="0">
              <a:buNone/>
            </a:pPr>
            <a:endParaRPr lang="sl-SI" sz="1100" dirty="0"/>
          </a:p>
        </p:txBody>
      </p:sp>
      <p:pic>
        <p:nvPicPr>
          <p:cNvPr id="1026" name="Picture 2" descr="https://www.pythontutorial.net/wp-content/uploads/2020/10/Python-while-el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010" y="1350617"/>
            <a:ext cx="2794545" cy="396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06360" y="3897741"/>
            <a:ext cx="7481663" cy="28484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sl-SI" sz="1400" dirty="0" smtClean="0">
                <a:latin typeface="Courier New" pitchFamily="49" charset="0"/>
                <a:cs typeface="Courier New" pitchFamily="49" charset="0"/>
              </a:rPr>
              <a:t># poiščemo tel. številko </a:t>
            </a:r>
            <a:endParaRPr lang="en-GB" sz="14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nasli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 = False</a:t>
            </a:r>
            <a:endParaRPr lang="sl-SI" sz="14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l-SI" sz="1400" dirty="0" smtClean="0">
                <a:latin typeface="Courier New" pitchFamily="49" charset="0"/>
                <a:cs typeface="Courier New" pitchFamily="49" charset="0"/>
              </a:rPr>
              <a:t>    for števec in števci_klicev: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sz="1400" dirty="0" smtClean="0">
                <a:latin typeface="Courier New" pitchFamily="49" charset="0"/>
                <a:cs typeface="Courier New" pitchFamily="49" charset="0"/>
              </a:rPr>
              <a:t>        </a:t>
            </a:r>
            <a:r>
              <a:rPr lang="sl-SI" sz="1400" dirty="0" err="1" smtClean="0">
                <a:latin typeface="Courier New" pitchFamily="49" charset="0"/>
                <a:cs typeface="Courier New" pitchFamily="49" charset="0"/>
              </a:rPr>
              <a:t>if</a:t>
            </a:r>
            <a:r>
              <a:rPr lang="sl-SI" sz="1400" dirty="0" smtClean="0">
                <a:latin typeface="Courier New" pitchFamily="49" charset="0"/>
                <a:cs typeface="Courier New" pitchFamily="49" charset="0"/>
              </a:rPr>
              <a:t> števec[0] == tel_</a:t>
            </a:r>
            <a:r>
              <a:rPr lang="sl-SI" sz="1400" dirty="0" err="1" smtClean="0">
                <a:latin typeface="Courier New" pitchFamily="49" charset="0"/>
                <a:cs typeface="Courier New" pitchFamily="49" charset="0"/>
              </a:rPr>
              <a:t>stevilka</a:t>
            </a:r>
            <a:r>
              <a:rPr lang="sl-SI" sz="1400" dirty="0" smtClean="0">
                <a:latin typeface="Courier New" pitchFamily="49" charset="0"/>
                <a:cs typeface="Courier New" pitchFamily="49" charset="0"/>
              </a:rPr>
              <a:t>: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# 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če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smo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našli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številko</a:t>
            </a:r>
            <a:endParaRPr lang="sl-SI" sz="11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l-SI" sz="1400" dirty="0" smtClean="0">
                <a:latin typeface="Courier New" pitchFamily="49" charset="0"/>
                <a:cs typeface="Courier New" pitchFamily="49" charset="0"/>
              </a:rPr>
              <a:t>            števec[1] += 1</a:t>
            </a:r>
            <a:endParaRPr lang="en-GB" sz="14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           </a:t>
            </a:r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nasli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 = true</a:t>
            </a:r>
            <a:endParaRPr lang="sl-SI" sz="14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l-SI" sz="1400" dirty="0" smtClean="0">
                <a:latin typeface="Courier New" pitchFamily="49" charset="0"/>
                <a:cs typeface="Courier New" pitchFamily="49" charset="0"/>
              </a:rPr>
              <a:t>            </a:t>
            </a:r>
            <a:r>
              <a:rPr lang="sl-SI" sz="1400" dirty="0" err="1" smtClean="0">
                <a:latin typeface="Courier New" pitchFamily="49" charset="0"/>
                <a:cs typeface="Courier New" pitchFamily="49" charset="0"/>
              </a:rPr>
              <a:t>break</a:t>
            </a:r>
            <a:endParaRPr lang="sl-SI" sz="14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l-SI" sz="1400" dirty="0" smtClean="0">
                <a:latin typeface="Courier New" pitchFamily="49" charset="0"/>
                <a:cs typeface="Courier New" pitchFamily="49" charset="0"/>
              </a:rPr>
              <a:t>    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if not </a:t>
            </a:r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nasli</a:t>
            </a:r>
            <a:r>
              <a:rPr lang="sl-SI" sz="1400" dirty="0" smtClean="0">
                <a:latin typeface="Courier New" pitchFamily="49" charset="0"/>
                <a:cs typeface="Courier New" pitchFamily="49" charset="0"/>
              </a:rPr>
              <a:t>:  # nismo izvedli </a:t>
            </a:r>
            <a:r>
              <a:rPr lang="sl-SI" sz="1400" dirty="0" err="1" smtClean="0">
                <a:latin typeface="Courier New" pitchFamily="49" charset="0"/>
                <a:cs typeface="Courier New" pitchFamily="49" charset="0"/>
              </a:rPr>
              <a:t>break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–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ni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številke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!</a:t>
            </a:r>
            <a:endParaRPr lang="sl-SI" sz="14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l-SI" sz="1400" dirty="0" smtClean="0">
                <a:latin typeface="Courier New" pitchFamily="49" charset="0"/>
                <a:cs typeface="Courier New" pitchFamily="49" charset="0"/>
              </a:rPr>
              <a:t>          števci_</a:t>
            </a:r>
            <a:r>
              <a:rPr lang="sl-SI" sz="1400" dirty="0" err="1" smtClean="0">
                <a:latin typeface="Courier New" pitchFamily="49" charset="0"/>
                <a:cs typeface="Courier New" pitchFamily="49" charset="0"/>
              </a:rPr>
              <a:t>klicev.append</a:t>
            </a:r>
            <a:r>
              <a:rPr lang="sl-SI" sz="1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sl-SI" sz="1400" dirty="0" smtClean="0">
                <a:latin typeface="Courier New" pitchFamily="49" charset="0"/>
                <a:cs typeface="Courier New" pitchFamily="49" charset="0"/>
              </a:rPr>
              <a:t>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el_</a:t>
            </a:r>
            <a:r>
              <a:rPr lang="sl-SI" sz="1400" dirty="0" smtClean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tevilka</a:t>
            </a:r>
            <a:r>
              <a:rPr lang="sl-SI" sz="14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1]</a:t>
            </a:r>
            <a:r>
              <a:rPr lang="sl-SI" sz="1400" dirty="0" smtClean="0">
                <a:latin typeface="Courier New" pitchFamily="49" charset="0"/>
                <a:cs typeface="Courier New" pitchFamily="49" charset="0"/>
              </a:rPr>
              <a:t>))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l-SI" sz="1100" dirty="0"/>
          </a:p>
        </p:txBody>
      </p:sp>
    </p:spTree>
    <p:extLst>
      <p:ext uri="{BB962C8B-B14F-4D97-AF65-F5344CB8AC3E}">
        <p14:creationId xmlns:p14="http://schemas.microsoft.com/office/powerpoint/2010/main" val="13634632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How does the “if tab” </a:t>
            </a:r>
            <a:r>
              <a:rPr lang="en-US" i="1" dirty="0" err="1" smtClean="0"/>
              <a:t>pogoj</a:t>
            </a:r>
            <a:r>
              <a:rPr lang="en-US" i="1" dirty="0" smtClean="0"/>
              <a:t> work</a:t>
            </a:r>
            <a:endParaRPr lang="sl-SI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nekaj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err="1" smtClean="0"/>
              <a:t>Če</a:t>
            </a:r>
            <a:r>
              <a:rPr lang="en-GB" dirty="0" smtClean="0"/>
              <a:t> je </a:t>
            </a:r>
            <a:r>
              <a:rPr lang="en-GB" dirty="0" err="1" smtClean="0"/>
              <a:t>vrednost</a:t>
            </a:r>
            <a:r>
              <a:rPr lang="en-GB" dirty="0" smtClean="0"/>
              <a:t>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nekaj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 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GB" dirty="0" smtClean="0"/>
              <a:t>, </a:t>
            </a:r>
            <a:r>
              <a:rPr lang="en-GB" dirty="0" err="1" smtClean="0"/>
              <a:t>prazna</a:t>
            </a:r>
            <a:r>
              <a:rPr lang="en-GB" dirty="0" smtClean="0"/>
              <a:t> </a:t>
            </a:r>
            <a:r>
              <a:rPr lang="en-GB" dirty="0" err="1" smtClean="0"/>
              <a:t>tabela</a:t>
            </a:r>
            <a:r>
              <a:rPr lang="en-GB" dirty="0" smtClean="0"/>
              <a:t>, </a:t>
            </a:r>
            <a:r>
              <a:rPr lang="en-GB" dirty="0" err="1" smtClean="0"/>
              <a:t>prazen</a:t>
            </a:r>
            <a:r>
              <a:rPr lang="en-GB" dirty="0" smtClean="0"/>
              <a:t> </a:t>
            </a:r>
            <a:r>
              <a:rPr lang="en-GB" dirty="0" err="1" smtClean="0"/>
              <a:t>niz</a:t>
            </a:r>
            <a:r>
              <a:rPr lang="en-GB" dirty="0" smtClean="0"/>
              <a:t>, </a:t>
            </a:r>
            <a:r>
              <a:rPr lang="en-GB" dirty="0" err="1" smtClean="0"/>
              <a:t>prazna</a:t>
            </a:r>
            <a:r>
              <a:rPr lang="en-GB" dirty="0" smtClean="0"/>
              <a:t> </a:t>
            </a:r>
            <a:r>
              <a:rPr lang="en-GB" dirty="0" err="1" smtClean="0"/>
              <a:t>množica</a:t>
            </a:r>
            <a:r>
              <a:rPr lang="en-GB" dirty="0" smtClean="0"/>
              <a:t>, </a:t>
            </a:r>
            <a:r>
              <a:rPr lang="en-GB" dirty="0" err="1" smtClean="0"/>
              <a:t>prazen</a:t>
            </a:r>
            <a:r>
              <a:rPr lang="en-GB" dirty="0" smtClean="0"/>
              <a:t> </a:t>
            </a:r>
            <a:r>
              <a:rPr lang="en-GB" dirty="0" err="1" smtClean="0"/>
              <a:t>slovar</a:t>
            </a:r>
            <a:r>
              <a:rPr lang="en-GB" dirty="0"/>
              <a:t> </a:t>
            </a:r>
            <a:r>
              <a:rPr lang="en-GB" dirty="0" smtClean="0"/>
              <a:t>… </a:t>
            </a:r>
          </a:p>
          <a:p>
            <a:pPr marL="0" indent="0">
              <a:buNone/>
            </a:pPr>
            <a:r>
              <a:rPr lang="en-GB" dirty="0" smtClean="0"/>
              <a:t>Se </a:t>
            </a:r>
            <a:r>
              <a:rPr lang="en-GB" dirty="0" err="1" smtClean="0"/>
              <a:t>vse</a:t>
            </a:r>
            <a:r>
              <a:rPr lang="en-GB" dirty="0" smtClean="0"/>
              <a:t> to </a:t>
            </a:r>
            <a:r>
              <a:rPr lang="en-GB" dirty="0" err="1" smtClean="0"/>
              <a:t>tolmači</a:t>
            </a:r>
            <a:r>
              <a:rPr lang="en-GB" dirty="0" smtClean="0"/>
              <a:t> </a:t>
            </a:r>
            <a:r>
              <a:rPr lang="en-GB" dirty="0" err="1" smtClean="0"/>
              <a:t>kot</a:t>
            </a:r>
            <a:r>
              <a:rPr lang="en-GB" dirty="0" smtClean="0"/>
              <a:t> 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GB" dirty="0" smtClean="0"/>
              <a:t>, </a:t>
            </a:r>
            <a:r>
              <a:rPr lang="en-GB" dirty="0" err="1" smtClean="0"/>
              <a:t>drugače</a:t>
            </a:r>
            <a:r>
              <a:rPr lang="en-GB" dirty="0" smtClean="0"/>
              <a:t> pa </a:t>
            </a:r>
            <a:r>
              <a:rPr lang="en-GB" dirty="0" err="1" smtClean="0"/>
              <a:t>kot</a:t>
            </a:r>
            <a:r>
              <a:rPr lang="en-GB" dirty="0" smtClean="0"/>
              <a:t> 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</a:p>
          <a:p>
            <a:pPr marL="0" indent="0">
              <a:buNone/>
            </a:pPr>
            <a:r>
              <a:rPr lang="en-GB" dirty="0" err="1" smtClean="0"/>
              <a:t>Torej</a:t>
            </a:r>
            <a:endParaRPr lang="en-GB" dirty="0" smtClean="0"/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if tab:</a:t>
            </a:r>
          </a:p>
          <a:p>
            <a:pPr marL="0" indent="0">
              <a:buNone/>
            </a:pPr>
            <a:r>
              <a:rPr lang="en-GB" dirty="0" err="1" smtClean="0"/>
              <a:t>Pomeni</a:t>
            </a:r>
            <a:endParaRPr lang="en-GB" dirty="0" smtClean="0"/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if </a:t>
            </a:r>
            <a:r>
              <a:rPr lang="en-GB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GB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tabela</a:t>
            </a:r>
            <a:r>
              <a:rPr lang="en-GB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ni</a:t>
            </a:r>
            <a:r>
              <a:rPr lang="en-GB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prazna</a:t>
            </a:r>
            <a:r>
              <a:rPr lang="en-GB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sl-SI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8880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2800" i="1" dirty="0" smtClean="0"/>
              <a:t>ali lahko iz slovarja blokovsko mečemo elemente ven tako kot pri nizih [1:3](primer)? ali je odgovor ne ker elementi v slovarju niso fiksni?</a:t>
            </a:r>
            <a:endParaRPr lang="sl-SI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Ne, ne </a:t>
            </a:r>
            <a:r>
              <a:rPr lang="en-GB" dirty="0" err="1" smtClean="0"/>
              <a:t>moremo</a:t>
            </a:r>
            <a:r>
              <a:rPr lang="en-GB" dirty="0" smtClean="0"/>
              <a:t>, </a:t>
            </a:r>
            <a:r>
              <a:rPr lang="en-GB" dirty="0" err="1" smtClean="0"/>
              <a:t>ker</a:t>
            </a:r>
            <a:r>
              <a:rPr lang="en-GB" dirty="0" smtClean="0"/>
              <a:t> "</a:t>
            </a:r>
            <a:r>
              <a:rPr lang="en-GB" dirty="0" err="1" smtClean="0"/>
              <a:t>indeksi</a:t>
            </a:r>
            <a:r>
              <a:rPr lang="en-GB" dirty="0" smtClean="0"/>
              <a:t>" (</a:t>
            </a:r>
            <a:r>
              <a:rPr lang="en-GB" dirty="0" err="1" smtClean="0"/>
              <a:t>ključi</a:t>
            </a:r>
            <a:r>
              <a:rPr lang="en-GB" dirty="0" smtClean="0"/>
              <a:t>) </a:t>
            </a:r>
            <a:r>
              <a:rPr lang="en-GB" dirty="0" err="1" smtClean="0"/>
              <a:t>niso</a:t>
            </a:r>
            <a:r>
              <a:rPr lang="en-GB" dirty="0" smtClean="0"/>
              <a:t> "</a:t>
            </a:r>
            <a:r>
              <a:rPr lang="en-GB" dirty="0" err="1" smtClean="0"/>
              <a:t>po</a:t>
            </a:r>
            <a:r>
              <a:rPr lang="en-GB" dirty="0" smtClean="0"/>
              <a:t> </a:t>
            </a:r>
            <a:r>
              <a:rPr lang="en-GB" dirty="0" err="1" smtClean="0"/>
              <a:t>vrsti</a:t>
            </a:r>
            <a:r>
              <a:rPr lang="en-GB" dirty="0" smtClean="0"/>
              <a:t>". </a:t>
            </a:r>
            <a:r>
              <a:rPr lang="en-GB" dirty="0" err="1" smtClean="0"/>
              <a:t>Prav</a:t>
            </a:r>
            <a:r>
              <a:rPr lang="en-GB" dirty="0" smtClean="0"/>
              <a:t> </a:t>
            </a:r>
            <a:r>
              <a:rPr lang="en-GB" dirty="0" err="1" smtClean="0"/>
              <a:t>tako</a:t>
            </a:r>
            <a:r>
              <a:rPr lang="en-GB" dirty="0" smtClean="0"/>
              <a:t> so </a:t>
            </a:r>
            <a:r>
              <a:rPr lang="en-GB" dirty="0" err="1" smtClean="0"/>
              <a:t>ključi</a:t>
            </a:r>
            <a:r>
              <a:rPr lang="en-GB" dirty="0" smtClean="0"/>
              <a:t> </a:t>
            </a:r>
            <a:r>
              <a:rPr lang="en-GB" dirty="0" err="1" smtClean="0"/>
              <a:t>lahko</a:t>
            </a:r>
            <a:r>
              <a:rPr lang="en-GB" dirty="0" smtClean="0"/>
              <a:t> </a:t>
            </a:r>
            <a:r>
              <a:rPr lang="en-GB" dirty="0" err="1" smtClean="0"/>
              <a:t>recimo</a:t>
            </a:r>
            <a:r>
              <a:rPr lang="en-GB" dirty="0" smtClean="0"/>
              <a:t> </a:t>
            </a:r>
            <a:r>
              <a:rPr lang="en-GB" dirty="0" err="1" smtClean="0"/>
              <a:t>dec.</a:t>
            </a:r>
            <a:r>
              <a:rPr lang="en-GB" dirty="0" smtClean="0"/>
              <a:t> </a:t>
            </a:r>
            <a:r>
              <a:rPr lang="en-GB" dirty="0" err="1" smtClean="0"/>
              <a:t>števila</a:t>
            </a:r>
            <a:r>
              <a:rPr lang="en-GB" dirty="0" smtClean="0"/>
              <a:t>, </a:t>
            </a:r>
            <a:r>
              <a:rPr lang="en-GB" dirty="0" err="1" smtClean="0"/>
              <a:t>nizi</a:t>
            </a:r>
            <a:r>
              <a:rPr lang="en-GB" dirty="0" smtClean="0"/>
              <a:t>, … </a:t>
            </a:r>
          </a:p>
          <a:p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397" y="3261280"/>
            <a:ext cx="7758664" cy="183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9991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i="1" dirty="0" smtClean="0"/>
              <a:t>ali je lahko slovar ključ?</a:t>
            </a:r>
            <a:endParaRPr lang="sl-SI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Ne, v </a:t>
            </a:r>
            <a:r>
              <a:rPr lang="en-GB" dirty="0" err="1" smtClean="0"/>
              <a:t>slovarju</a:t>
            </a:r>
            <a:r>
              <a:rPr lang="en-GB" dirty="0" smtClean="0"/>
              <a:t> je drug </a:t>
            </a:r>
            <a:r>
              <a:rPr lang="en-GB" dirty="0" err="1" smtClean="0"/>
              <a:t>slovar</a:t>
            </a:r>
            <a:r>
              <a:rPr lang="en-GB" dirty="0" smtClean="0"/>
              <a:t> </a:t>
            </a:r>
            <a:r>
              <a:rPr lang="en-GB" dirty="0" err="1" smtClean="0"/>
              <a:t>lahko</a:t>
            </a:r>
            <a:r>
              <a:rPr lang="en-GB" dirty="0" smtClean="0"/>
              <a:t> le </a:t>
            </a:r>
            <a:r>
              <a:rPr lang="en-GB" dirty="0" err="1" smtClean="0"/>
              <a:t>vrednost</a:t>
            </a:r>
            <a:r>
              <a:rPr lang="en-GB" dirty="0" smtClean="0"/>
              <a:t>. </a:t>
            </a:r>
          </a:p>
          <a:p>
            <a:r>
              <a:rPr lang="en-GB" dirty="0" smtClean="0"/>
              <a:t>V </a:t>
            </a:r>
            <a:r>
              <a:rPr lang="en-GB" dirty="0" err="1" smtClean="0"/>
              <a:t>praksi</a:t>
            </a:r>
            <a:r>
              <a:rPr lang="en-GB" dirty="0" smtClean="0"/>
              <a:t>: </a:t>
            </a:r>
            <a:r>
              <a:rPr lang="en-GB" dirty="0" err="1" smtClean="0"/>
              <a:t>ključi</a:t>
            </a:r>
            <a:r>
              <a:rPr lang="en-GB" dirty="0" smtClean="0"/>
              <a:t> so </a:t>
            </a:r>
            <a:r>
              <a:rPr lang="en-GB" dirty="0" err="1" smtClean="0"/>
              <a:t>lahko</a:t>
            </a:r>
            <a:r>
              <a:rPr lang="en-GB" dirty="0" smtClean="0"/>
              <a:t> </a:t>
            </a:r>
            <a:r>
              <a:rPr lang="en-GB" dirty="0" err="1" smtClean="0"/>
              <a:t>števila</a:t>
            </a:r>
            <a:r>
              <a:rPr lang="en-GB" dirty="0" smtClean="0"/>
              <a:t>, </a:t>
            </a:r>
            <a:r>
              <a:rPr lang="en-GB" dirty="0" err="1" smtClean="0"/>
              <a:t>nizi</a:t>
            </a:r>
            <a:r>
              <a:rPr lang="en-GB" dirty="0" smtClean="0"/>
              <a:t>, </a:t>
            </a:r>
            <a:r>
              <a:rPr lang="en-GB" dirty="0" err="1" smtClean="0"/>
              <a:t>nabori</a:t>
            </a:r>
            <a:r>
              <a:rPr lang="en-GB" dirty="0" smtClean="0"/>
              <a:t>, </a:t>
            </a:r>
            <a:r>
              <a:rPr lang="en-GB" dirty="0" err="1" smtClean="0"/>
              <a:t>logične</a:t>
            </a:r>
            <a:r>
              <a:rPr lang="en-GB" dirty="0" smtClean="0"/>
              <a:t> </a:t>
            </a:r>
            <a:r>
              <a:rPr lang="en-GB" dirty="0" err="1" smtClean="0"/>
              <a:t>vrednosti</a:t>
            </a:r>
            <a:r>
              <a:rPr lang="en-GB" dirty="0" smtClean="0"/>
              <a:t>, ne </a:t>
            </a:r>
            <a:r>
              <a:rPr lang="en-GB" dirty="0" err="1" smtClean="0"/>
              <a:t>morejo</a:t>
            </a:r>
            <a:r>
              <a:rPr lang="en-GB" dirty="0" smtClean="0"/>
              <a:t> pa </a:t>
            </a:r>
            <a:r>
              <a:rPr lang="en-GB" dirty="0" err="1" smtClean="0"/>
              <a:t>biti</a:t>
            </a:r>
            <a:r>
              <a:rPr lang="en-GB" dirty="0" smtClean="0"/>
              <a:t> </a:t>
            </a:r>
            <a:r>
              <a:rPr lang="en-GB" dirty="0" err="1" smtClean="0"/>
              <a:t>tabele</a:t>
            </a:r>
            <a:r>
              <a:rPr lang="en-GB" dirty="0" smtClean="0"/>
              <a:t>, </a:t>
            </a:r>
            <a:r>
              <a:rPr lang="en-GB" dirty="0" err="1" smtClean="0"/>
              <a:t>slovarji</a:t>
            </a:r>
            <a:r>
              <a:rPr lang="en-GB" dirty="0" smtClean="0"/>
              <a:t>, </a:t>
            </a:r>
            <a:r>
              <a:rPr lang="en-GB" dirty="0" err="1" smtClean="0"/>
              <a:t>množice</a:t>
            </a:r>
            <a:r>
              <a:rPr lang="en-GB" dirty="0" smtClean="0"/>
              <a:t> …</a:t>
            </a:r>
          </a:p>
          <a:p>
            <a:r>
              <a:rPr lang="en-GB" dirty="0" err="1" smtClean="0"/>
              <a:t>Vrednosti</a:t>
            </a:r>
            <a:r>
              <a:rPr lang="en-GB" dirty="0" smtClean="0"/>
              <a:t> pa so </a:t>
            </a:r>
            <a:r>
              <a:rPr lang="en-GB" dirty="0" err="1" smtClean="0"/>
              <a:t>lahko</a:t>
            </a:r>
            <a:r>
              <a:rPr lang="en-GB" dirty="0" smtClean="0"/>
              <a:t> </a:t>
            </a:r>
            <a:r>
              <a:rPr lang="en-GB" dirty="0" err="1" smtClean="0"/>
              <a:t>karkoli</a:t>
            </a:r>
            <a:r>
              <a:rPr lang="en-GB" dirty="0" smtClean="0"/>
              <a:t>: </a:t>
            </a:r>
            <a:r>
              <a:rPr lang="en-GB" dirty="0" err="1" smtClean="0"/>
              <a:t>števila</a:t>
            </a:r>
            <a:r>
              <a:rPr lang="en-GB" dirty="0" smtClean="0"/>
              <a:t>, </a:t>
            </a:r>
            <a:r>
              <a:rPr lang="en-GB" dirty="0" err="1" smtClean="0"/>
              <a:t>nizi</a:t>
            </a:r>
            <a:r>
              <a:rPr lang="en-GB" dirty="0" smtClean="0"/>
              <a:t>, </a:t>
            </a:r>
            <a:r>
              <a:rPr lang="en-GB" dirty="0" err="1" smtClean="0"/>
              <a:t>slovarji</a:t>
            </a:r>
            <a:r>
              <a:rPr lang="en-GB" dirty="0" smtClean="0"/>
              <a:t>, </a:t>
            </a:r>
            <a:r>
              <a:rPr lang="en-GB" dirty="0" err="1" smtClean="0"/>
              <a:t>množice</a:t>
            </a:r>
            <a:r>
              <a:rPr lang="en-GB" dirty="0" smtClean="0"/>
              <a:t>,  </a:t>
            </a:r>
            <a:r>
              <a:rPr lang="en-GB" dirty="0" err="1" smtClean="0"/>
              <a:t>tabele</a:t>
            </a:r>
            <a:r>
              <a:rPr lang="en-GB" dirty="0" smtClean="0"/>
              <a:t> …</a:t>
            </a:r>
            <a:endParaRPr lang="sl-SI" dirty="0" smtClean="0"/>
          </a:p>
          <a:p>
            <a:r>
              <a:rPr lang="en-GB" dirty="0" err="1" smtClean="0"/>
              <a:t>Uradni</a:t>
            </a:r>
            <a:r>
              <a:rPr lang="en-GB" dirty="0" smtClean="0"/>
              <a:t> </a:t>
            </a:r>
            <a:r>
              <a:rPr lang="en-GB" dirty="0" err="1" smtClean="0"/>
              <a:t>odgovor</a:t>
            </a:r>
            <a:r>
              <a:rPr lang="en-GB" dirty="0" smtClean="0"/>
              <a:t> je: </a:t>
            </a:r>
            <a:r>
              <a:rPr lang="en-GB" dirty="0" err="1" smtClean="0"/>
              <a:t>ključi</a:t>
            </a:r>
            <a:r>
              <a:rPr lang="en-GB" dirty="0" smtClean="0"/>
              <a:t> so </a:t>
            </a:r>
            <a:r>
              <a:rPr lang="en-GB" dirty="0" err="1" smtClean="0"/>
              <a:t>lahko</a:t>
            </a:r>
            <a:r>
              <a:rPr lang="en-GB" dirty="0" smtClean="0"/>
              <a:t> </a:t>
            </a:r>
            <a:r>
              <a:rPr lang="en-GB" dirty="0" err="1" smtClean="0"/>
              <a:t>tisti</a:t>
            </a:r>
            <a:r>
              <a:rPr lang="en-GB" dirty="0" smtClean="0"/>
              <a:t> </a:t>
            </a:r>
            <a:r>
              <a:rPr lang="en-GB" dirty="0" err="1" smtClean="0"/>
              <a:t>podatkovni</a:t>
            </a:r>
            <a:r>
              <a:rPr lang="en-GB" dirty="0" smtClean="0"/>
              <a:t> tipi, </a:t>
            </a:r>
            <a:r>
              <a:rPr lang="en-GB" dirty="0" err="1" smtClean="0"/>
              <a:t>ki</a:t>
            </a:r>
            <a:r>
              <a:rPr lang="en-GB" dirty="0" smtClean="0"/>
              <a:t> </a:t>
            </a:r>
            <a:r>
              <a:rPr lang="en-GB" dirty="0" err="1" smtClean="0"/>
              <a:t>jih</a:t>
            </a:r>
            <a:r>
              <a:rPr lang="en-GB" dirty="0" smtClean="0"/>
              <a:t> </a:t>
            </a:r>
            <a:r>
              <a:rPr lang="en-GB" dirty="0" err="1" smtClean="0"/>
              <a:t>lahko</a:t>
            </a:r>
            <a:r>
              <a:rPr lang="en-GB" dirty="0" smtClean="0"/>
              <a:t> "</a:t>
            </a:r>
            <a:r>
              <a:rPr lang="en-GB" dirty="0" err="1" smtClean="0"/>
              <a:t>zgostimo</a:t>
            </a:r>
            <a:r>
              <a:rPr lang="en-GB" dirty="0" smtClean="0"/>
              <a:t>" (so "</a:t>
            </a:r>
            <a:r>
              <a:rPr lang="en-GB" dirty="0" err="1" smtClean="0"/>
              <a:t>hashable</a:t>
            </a:r>
            <a:r>
              <a:rPr lang="en-GB" dirty="0" smtClean="0"/>
              <a:t>") </a:t>
            </a:r>
            <a:r>
              <a:rPr lang="en-GB" dirty="0" err="1" smtClean="0"/>
              <a:t>oziroma</a:t>
            </a:r>
            <a:r>
              <a:rPr lang="en-GB" dirty="0" smtClean="0"/>
              <a:t> </a:t>
            </a:r>
            <a:r>
              <a:rPr lang="en-GB" dirty="0" err="1" smtClean="0"/>
              <a:t>ključi</a:t>
            </a:r>
            <a:r>
              <a:rPr lang="en-GB" dirty="0" smtClean="0"/>
              <a:t> so </a:t>
            </a:r>
            <a:r>
              <a:rPr lang="en-GB" dirty="0" err="1" smtClean="0"/>
              <a:t>lahko</a:t>
            </a:r>
            <a:r>
              <a:rPr lang="en-GB" dirty="0" smtClean="0"/>
              <a:t> </a:t>
            </a:r>
            <a:r>
              <a:rPr lang="en-GB" dirty="0" err="1" smtClean="0"/>
              <a:t>vsi</a:t>
            </a:r>
            <a:r>
              <a:rPr lang="en-GB" dirty="0" smtClean="0"/>
              <a:t> </a:t>
            </a:r>
            <a:r>
              <a:rPr lang="en-GB" dirty="0" err="1" smtClean="0"/>
              <a:t>tisti</a:t>
            </a:r>
            <a:r>
              <a:rPr lang="en-GB" dirty="0" smtClean="0"/>
              <a:t> tipi, </a:t>
            </a:r>
            <a:r>
              <a:rPr lang="en-GB" dirty="0" err="1" smtClean="0"/>
              <a:t>ki</a:t>
            </a:r>
            <a:r>
              <a:rPr lang="en-GB" dirty="0"/>
              <a:t> </a:t>
            </a:r>
            <a:r>
              <a:rPr lang="en-GB" dirty="0" smtClean="0"/>
              <a:t>so </a:t>
            </a:r>
            <a:r>
              <a:rPr lang="en-GB" dirty="0" err="1" smtClean="0"/>
              <a:t>nespremenljivi</a:t>
            </a:r>
            <a:r>
              <a:rPr lang="en-GB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050935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Iz</a:t>
            </a:r>
            <a:r>
              <a:rPr lang="en-GB" dirty="0" smtClean="0"/>
              <a:t> </a:t>
            </a:r>
            <a:r>
              <a:rPr lang="en-GB" dirty="0" err="1" smtClean="0"/>
              <a:t>kviza</a:t>
            </a:r>
            <a:endParaRPr lang="sl-S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Množice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194255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554087" y="1577621"/>
            <a:ext cx="7458075" cy="264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168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1776412"/>
            <a:ext cx="830580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96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100" y="1903365"/>
            <a:ext cx="7448450" cy="271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165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Get, </a:t>
            </a:r>
            <a:r>
              <a:rPr lang="en-US" dirty="0" err="1" smtClean="0"/>
              <a:t>ko</a:t>
            </a:r>
            <a:r>
              <a:rPr lang="en-US" dirty="0" smtClean="0"/>
              <a:t> </a:t>
            </a:r>
            <a:r>
              <a:rPr lang="en-US" dirty="0" err="1" smtClean="0"/>
              <a:t>ključa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endParaRPr lang="sl-SI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4158" y="1612954"/>
            <a:ext cx="5565877" cy="27650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5270" y="4815317"/>
            <a:ext cx="285701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Lahko</a:t>
            </a:r>
            <a:r>
              <a:rPr lang="en-US" dirty="0" smtClean="0"/>
              <a:t> </a:t>
            </a:r>
            <a:r>
              <a:rPr lang="en-US" dirty="0" err="1" smtClean="0"/>
              <a:t>določimo</a:t>
            </a:r>
            <a:r>
              <a:rPr lang="en-US" dirty="0" smtClean="0"/>
              <a:t> </a:t>
            </a:r>
            <a:r>
              <a:rPr lang="en-US" dirty="0" err="1" smtClean="0"/>
              <a:t>vrednost</a:t>
            </a:r>
            <a:r>
              <a:rPr lang="en-US" dirty="0" smtClean="0"/>
              <a:t>, </a:t>
            </a:r>
            <a:r>
              <a:rPr lang="en-US" dirty="0" err="1" smtClean="0"/>
              <a:t>ki</a:t>
            </a:r>
            <a:r>
              <a:rPr lang="en-US" dirty="0" smtClean="0"/>
              <a:t> jo </a:t>
            </a:r>
            <a:r>
              <a:rPr lang="en-US" dirty="0" err="1" smtClean="0"/>
              <a:t>vrne</a:t>
            </a:r>
            <a:r>
              <a:rPr lang="en-US" dirty="0" smtClean="0"/>
              <a:t> </a:t>
            </a:r>
            <a:r>
              <a:rPr lang="en-US" dirty="0" err="1" smtClean="0"/>
              <a:t>namesto</a:t>
            </a:r>
            <a:r>
              <a:rPr lang="en-US" dirty="0" smtClean="0"/>
              <a:t> None</a:t>
            </a:r>
            <a:endParaRPr lang="sl-SI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504" y="5180516"/>
            <a:ext cx="541972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9246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Slovarji</a:t>
            </a:r>
            <a:endParaRPr lang="sl-S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84683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8171"/>
            <a:ext cx="11699548" cy="5372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1166" y="473530"/>
            <a:ext cx="7695754" cy="456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1007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891" y="1077686"/>
            <a:ext cx="9466366" cy="376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6787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731911" cy="69559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251" y="1038905"/>
            <a:ext cx="6181725" cy="1628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364" y="2752541"/>
            <a:ext cx="4416879" cy="10639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104" y="4083162"/>
            <a:ext cx="6038850" cy="1457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54" y="3316399"/>
            <a:ext cx="5734050" cy="1000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8933" y="1853292"/>
            <a:ext cx="571500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0871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763495"/>
            <a:ext cx="11654517" cy="518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3793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7" y="619193"/>
            <a:ext cx="11856584" cy="541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1432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40593" cy="54210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482" t="21108" r="2926" b="16097"/>
          <a:stretch/>
        </p:blipFill>
        <p:spPr>
          <a:xfrm>
            <a:off x="187778" y="5619070"/>
            <a:ext cx="8972551" cy="971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2651" y="5863998"/>
            <a:ext cx="8618807" cy="126954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4392651" y="4984297"/>
            <a:ext cx="1779549" cy="1134836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9446079" y="3967843"/>
            <a:ext cx="285750" cy="189615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-579" t="34573" r="772" b="38661"/>
          <a:stretch/>
        </p:blipFill>
        <p:spPr>
          <a:xfrm>
            <a:off x="-130631" y="882765"/>
            <a:ext cx="8832685" cy="922564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9446079" y="3930084"/>
            <a:ext cx="285750" cy="189615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086101" y="329634"/>
            <a:ext cx="530678" cy="68477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1053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34" y="110217"/>
            <a:ext cx="6391275" cy="3600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4608" y="767442"/>
            <a:ext cx="3476625" cy="1143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013" y="4351563"/>
            <a:ext cx="10275433" cy="97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3119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77" y="195943"/>
            <a:ext cx="4867275" cy="3771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8991" y="542920"/>
            <a:ext cx="5089752" cy="12450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3535" y="4439330"/>
            <a:ext cx="8529638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6085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33"/>
            <a:ext cx="6010275" cy="3838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312" y="3652836"/>
            <a:ext cx="8753475" cy="1724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6575" y="5650365"/>
            <a:ext cx="7898947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47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Uporaba</a:t>
            </a:r>
            <a:r>
              <a:rPr lang="en-US" dirty="0" smtClean="0"/>
              <a:t> get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777707" cy="2518756"/>
          </a:xfrm>
        </p:spPr>
        <p:txBody>
          <a:bodyPr/>
          <a:lstStyle/>
          <a:p>
            <a:pPr marL="0" indent="0">
              <a:buNone/>
            </a:pPr>
            <a:r>
              <a:rPr lang="sl-SI" sz="1600" dirty="0" smtClean="0">
                <a:latin typeface="Courier New" pitchFamily="49" charset="0"/>
                <a:cs typeface="Courier New" pitchFamily="49" charset="0"/>
              </a:rPr>
              <a:t>pogostosti = {}</a:t>
            </a:r>
          </a:p>
          <a:p>
            <a:pPr marL="0" indent="0">
              <a:buNone/>
            </a:pPr>
            <a:r>
              <a:rPr lang="sl-SI" sz="1600" dirty="0" smtClean="0">
                <a:latin typeface="Courier New" pitchFamily="49" charset="0"/>
                <a:cs typeface="Courier New" pitchFamily="49" charset="0"/>
              </a:rPr>
              <a:t>for </a:t>
            </a:r>
            <a:r>
              <a:rPr lang="sl-SI" sz="1600" dirty="0" err="1" smtClean="0">
                <a:latin typeface="Courier New" pitchFamily="49" charset="0"/>
                <a:cs typeface="Courier New" pitchFamily="49" charset="0"/>
              </a:rPr>
              <a:t>ts</a:t>
            </a:r>
            <a:r>
              <a:rPr lang="sl-SI" sz="1600" dirty="0" smtClean="0">
                <a:latin typeface="Courier New" pitchFamily="49" charset="0"/>
                <a:cs typeface="Courier New" pitchFamily="49" charset="0"/>
              </a:rPr>
              <a:t> in klici:</a:t>
            </a:r>
          </a:p>
          <a:p>
            <a:pPr marL="0" indent="0">
              <a:buNone/>
            </a:pPr>
            <a:r>
              <a:rPr lang="sl-SI" sz="1600" dirty="0" smtClean="0">
                <a:latin typeface="Courier New" pitchFamily="49" charset="0"/>
                <a:cs typeface="Courier New" pitchFamily="49" charset="0"/>
              </a:rPr>
              <a:t>    # smo na klic </a:t>
            </a:r>
            <a:r>
              <a:rPr lang="sl-SI" sz="1600" dirty="0" err="1" smtClean="0">
                <a:latin typeface="Courier New" pitchFamily="49" charset="0"/>
                <a:cs typeface="Courier New" pitchFamily="49" charset="0"/>
              </a:rPr>
              <a:t>ts</a:t>
            </a:r>
            <a:r>
              <a:rPr lang="sl-SI" sz="1600" dirty="0" smtClean="0">
                <a:latin typeface="Courier New" pitchFamily="49" charset="0"/>
                <a:cs typeface="Courier New" pitchFamily="49" charset="0"/>
              </a:rPr>
              <a:t> že naleteli?</a:t>
            </a:r>
          </a:p>
          <a:p>
            <a:pPr marL="0" indent="0">
              <a:buNone/>
            </a:pPr>
            <a:r>
              <a:rPr lang="sl-SI" sz="1600" dirty="0" smtClean="0">
                <a:latin typeface="Courier New" pitchFamily="49" charset="0"/>
                <a:cs typeface="Courier New" pitchFamily="49" charset="0"/>
              </a:rPr>
              <a:t>    </a:t>
            </a:r>
            <a:r>
              <a:rPr lang="sl-SI" sz="1600" dirty="0" err="1" smtClean="0">
                <a:latin typeface="Courier New" pitchFamily="49" charset="0"/>
                <a:cs typeface="Courier New" pitchFamily="49" charset="0"/>
              </a:rPr>
              <a:t>if</a:t>
            </a:r>
            <a:r>
              <a:rPr lang="sl-SI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sl-SI" sz="1600" dirty="0" err="1" smtClean="0">
                <a:latin typeface="Courier New" pitchFamily="49" charset="0"/>
                <a:cs typeface="Courier New" pitchFamily="49" charset="0"/>
              </a:rPr>
              <a:t>ts</a:t>
            </a:r>
            <a:r>
              <a:rPr lang="sl-SI" sz="1600" dirty="0" smtClean="0">
                <a:latin typeface="Courier New" pitchFamily="49" charset="0"/>
                <a:cs typeface="Courier New" pitchFamily="49" charset="0"/>
              </a:rPr>
              <a:t> in pogostosti:</a:t>
            </a:r>
          </a:p>
          <a:p>
            <a:pPr marL="0" indent="0">
              <a:buNone/>
            </a:pPr>
            <a:r>
              <a:rPr lang="sl-SI" sz="1600" dirty="0" smtClean="0">
                <a:latin typeface="Courier New" pitchFamily="49" charset="0"/>
                <a:cs typeface="Courier New" pitchFamily="49" charset="0"/>
              </a:rPr>
              <a:t>        pogostosti[</a:t>
            </a:r>
            <a:r>
              <a:rPr lang="sl-SI" sz="1600" dirty="0" err="1" smtClean="0">
                <a:latin typeface="Courier New" pitchFamily="49" charset="0"/>
                <a:cs typeface="Courier New" pitchFamily="49" charset="0"/>
              </a:rPr>
              <a:t>ts</a:t>
            </a:r>
            <a:r>
              <a:rPr lang="sl-SI" sz="1600" dirty="0" smtClean="0">
                <a:latin typeface="Courier New" pitchFamily="49" charset="0"/>
                <a:cs typeface="Courier New" pitchFamily="49" charset="0"/>
              </a:rPr>
              <a:t>] += 1</a:t>
            </a:r>
          </a:p>
          <a:p>
            <a:pPr marL="0" indent="0">
              <a:buNone/>
            </a:pPr>
            <a:r>
              <a:rPr lang="sl-SI" sz="1600" dirty="0" smtClean="0">
                <a:latin typeface="Courier New" pitchFamily="49" charset="0"/>
                <a:cs typeface="Courier New" pitchFamily="49" charset="0"/>
              </a:rPr>
              <a:t>    </a:t>
            </a:r>
            <a:r>
              <a:rPr lang="sl-SI" sz="1600" dirty="0" err="1" smtClean="0">
                <a:latin typeface="Courier New" pitchFamily="49" charset="0"/>
                <a:cs typeface="Courier New" pitchFamily="49" charset="0"/>
              </a:rPr>
              <a:t>else</a:t>
            </a:r>
            <a:r>
              <a:rPr lang="sl-SI" sz="1600" dirty="0" smtClean="0">
                <a:latin typeface="Courier New" pitchFamily="49" charset="0"/>
                <a:cs typeface="Courier New" pitchFamily="49" charset="0"/>
              </a:rPr>
              <a:t>: #nov klic, dodamo v slovar</a:t>
            </a:r>
          </a:p>
          <a:p>
            <a:pPr marL="0" indent="0">
              <a:buNone/>
            </a:pPr>
            <a:r>
              <a:rPr lang="sl-SI" sz="1600" dirty="0" smtClean="0">
                <a:latin typeface="Courier New" pitchFamily="49" charset="0"/>
                <a:cs typeface="Courier New" pitchFamily="49" charset="0"/>
              </a:rPr>
              <a:t>        pogostosti[</a:t>
            </a:r>
            <a:r>
              <a:rPr lang="sl-SI" sz="1600" dirty="0" err="1" smtClean="0">
                <a:latin typeface="Courier New" pitchFamily="49" charset="0"/>
                <a:cs typeface="Courier New" pitchFamily="49" charset="0"/>
              </a:rPr>
              <a:t>ts</a:t>
            </a:r>
            <a:r>
              <a:rPr lang="sl-SI" sz="1600" dirty="0" smtClean="0">
                <a:latin typeface="Courier New" pitchFamily="49" charset="0"/>
                <a:cs typeface="Courier New" pitchFamily="49" charset="0"/>
              </a:rPr>
              <a:t>] = 1</a:t>
            </a:r>
          </a:p>
          <a:p>
            <a:pPr marL="0" indent="0">
              <a:buNone/>
            </a:pPr>
            <a:endParaRPr lang="sl-SI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677803" y="4258793"/>
            <a:ext cx="4463750" cy="1576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1600" dirty="0" smtClean="0">
                <a:latin typeface="Courier New" pitchFamily="49" charset="0"/>
                <a:cs typeface="Courier New" pitchFamily="49" charset="0"/>
              </a:rPr>
              <a:t>pogostosti = </a:t>
            </a:r>
            <a:r>
              <a:rPr lang="sl-SI" sz="1600" dirty="0" err="1" smtClean="0">
                <a:latin typeface="Courier New" pitchFamily="49" charset="0"/>
                <a:cs typeface="Courier New" pitchFamily="49" charset="0"/>
              </a:rPr>
              <a:t>dict</a:t>
            </a:r>
            <a:r>
              <a:rPr lang="sl-SI" sz="1600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marL="0" indent="0">
              <a:buNone/>
            </a:pPr>
            <a:r>
              <a:rPr lang="sl-SI" sz="1600" dirty="0" smtClean="0">
                <a:latin typeface="Courier New" pitchFamily="49" charset="0"/>
                <a:cs typeface="Courier New" pitchFamily="49" charset="0"/>
              </a:rPr>
              <a:t>for </a:t>
            </a:r>
            <a:r>
              <a:rPr lang="sl-SI" sz="1600" dirty="0" err="1" smtClean="0">
                <a:latin typeface="Courier New" pitchFamily="49" charset="0"/>
                <a:cs typeface="Courier New" pitchFamily="49" charset="0"/>
              </a:rPr>
              <a:t>ts</a:t>
            </a:r>
            <a:r>
              <a:rPr lang="sl-SI" sz="1600" dirty="0" smtClean="0">
                <a:latin typeface="Courier New" pitchFamily="49" charset="0"/>
                <a:cs typeface="Courier New" pitchFamily="49" charset="0"/>
              </a:rPr>
              <a:t> in klici:</a:t>
            </a:r>
          </a:p>
          <a:p>
            <a:pPr marL="0" indent="0">
              <a:buNone/>
            </a:pPr>
            <a:r>
              <a:rPr lang="sl-SI" sz="1600" dirty="0" smtClean="0">
                <a:latin typeface="Courier New" pitchFamily="49" charset="0"/>
                <a:cs typeface="Courier New" pitchFamily="49" charset="0"/>
              </a:rPr>
              <a:t>    pogostosti[</a:t>
            </a:r>
            <a:r>
              <a:rPr lang="sl-SI" sz="1600" dirty="0" err="1" smtClean="0">
                <a:latin typeface="Courier New" pitchFamily="49" charset="0"/>
                <a:cs typeface="Courier New" pitchFamily="49" charset="0"/>
              </a:rPr>
              <a:t>ts</a:t>
            </a:r>
            <a:r>
              <a:rPr lang="sl-SI" sz="1600" dirty="0" smtClean="0">
                <a:latin typeface="Courier New" pitchFamily="49" charset="0"/>
                <a:cs typeface="Courier New" pitchFamily="49" charset="0"/>
              </a:rPr>
              <a:t>] = </a:t>
            </a:r>
          </a:p>
          <a:p>
            <a:pPr marL="0" indent="0">
              <a:buNone/>
            </a:pPr>
            <a:r>
              <a:rPr lang="sl-SI" sz="1600" dirty="0" smtClean="0">
                <a:latin typeface="Courier New" pitchFamily="49" charset="0"/>
                <a:cs typeface="Courier New" pitchFamily="49" charset="0"/>
              </a:rPr>
              <a:t>       1 + </a:t>
            </a:r>
            <a:r>
              <a:rPr lang="sl-SI" sz="1600" dirty="0" err="1" smtClean="0">
                <a:latin typeface="Courier New" pitchFamily="49" charset="0"/>
                <a:cs typeface="Courier New" pitchFamily="49" charset="0"/>
              </a:rPr>
              <a:t>pogostosti.get</a:t>
            </a:r>
            <a:r>
              <a:rPr lang="sl-SI" sz="16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sl-SI" sz="1600" dirty="0" err="1" smtClean="0">
                <a:latin typeface="Courier New" pitchFamily="49" charset="0"/>
                <a:cs typeface="Courier New" pitchFamily="49" charset="0"/>
              </a:rPr>
              <a:t>ts</a:t>
            </a:r>
            <a:r>
              <a:rPr lang="sl-SI" sz="1600" dirty="0" smtClean="0">
                <a:latin typeface="Courier New" pitchFamily="49" charset="0"/>
                <a:cs typeface="Courier New" pitchFamily="49" charset="0"/>
              </a:rPr>
              <a:t>,0)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l-SI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8566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355"/>
            <a:ext cx="5257800" cy="3800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3214" y="796115"/>
            <a:ext cx="5536065" cy="11714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2228" y="4526416"/>
            <a:ext cx="939233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1650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959" y="251733"/>
            <a:ext cx="6257925" cy="3562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0743" y="1025979"/>
            <a:ext cx="2286000" cy="838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5221" y="4483554"/>
            <a:ext cx="8921522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210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91" y="130628"/>
            <a:ext cx="6276975" cy="3771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8193" y="1462087"/>
            <a:ext cx="4876800" cy="619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577" y="4136572"/>
            <a:ext cx="10454367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634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994" y="473528"/>
            <a:ext cx="4962525" cy="26309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9519" y="910318"/>
            <a:ext cx="6715125" cy="628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992" y="4198484"/>
            <a:ext cx="11387137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0195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6" y="407534"/>
            <a:ext cx="8743685" cy="15110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77" y="3177947"/>
            <a:ext cx="11191875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5119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Razno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i="1" dirty="0" smtClean="0"/>
              <a:t>V primerjavi s tabelami in množicami, kako hitre so operacije na slovarjih? </a:t>
            </a:r>
            <a:endParaRPr lang="en-GB" i="1" dirty="0" smtClean="0"/>
          </a:p>
          <a:p>
            <a:r>
              <a:rPr lang="sl-SI" i="1" dirty="0" smtClean="0"/>
              <a:t>Zakaj je </a:t>
            </a:r>
            <a:r>
              <a:rPr lang="sl-SI" i="1" dirty="0" err="1" smtClean="0"/>
              <a:t>remove</a:t>
            </a:r>
            <a:r>
              <a:rPr lang="sl-SI" i="1" dirty="0" smtClean="0"/>
              <a:t> sploh implementiran, saj </a:t>
            </a:r>
            <a:r>
              <a:rPr lang="sl-SI" i="1" dirty="0" err="1" smtClean="0"/>
              <a:t>discard</a:t>
            </a:r>
            <a:r>
              <a:rPr lang="sl-SI" i="1" dirty="0" smtClean="0"/>
              <a:t> da vse ven, in ne da </a:t>
            </a:r>
            <a:r>
              <a:rPr lang="sl-SI" i="1" dirty="0" err="1" smtClean="0"/>
              <a:t>errorja</a:t>
            </a:r>
            <a:r>
              <a:rPr lang="sl-SI" i="1" dirty="0" smtClean="0"/>
              <a:t> kajne? (pri množicah, seveda)</a:t>
            </a:r>
            <a:endParaRPr lang="en-GB" i="1" dirty="0" smtClean="0"/>
          </a:p>
          <a:p>
            <a:r>
              <a:rPr lang="sl-SI" i="1" dirty="0" smtClean="0"/>
              <a:t>Ali so slovarji potem osnova za delo s podatkovnimi bazami, torej da nekako </a:t>
            </a:r>
            <a:r>
              <a:rPr lang="sl-SI" i="1" dirty="0" err="1" smtClean="0"/>
              <a:t>nek</a:t>
            </a:r>
            <a:r>
              <a:rPr lang="sl-SI" i="1" dirty="0" smtClean="0"/>
              <a:t> </a:t>
            </a:r>
            <a:r>
              <a:rPr lang="sl-SI" i="1" dirty="0" err="1" smtClean="0"/>
              <a:t>database</a:t>
            </a:r>
            <a:r>
              <a:rPr lang="sl-SI" i="1" dirty="0" smtClean="0"/>
              <a:t> prevedemo v </a:t>
            </a:r>
            <a:r>
              <a:rPr lang="sl-SI" i="1" dirty="0" err="1" smtClean="0"/>
              <a:t>py</a:t>
            </a:r>
            <a:r>
              <a:rPr lang="sl-SI" i="1" dirty="0" smtClean="0"/>
              <a:t> slovarje in se s tem naprej hecam.</a:t>
            </a:r>
            <a:endParaRPr lang="en-GB" i="1" dirty="0" smtClean="0"/>
          </a:p>
          <a:p>
            <a:r>
              <a:rPr lang="sl-SI" i="1" dirty="0" smtClean="0"/>
              <a:t>Ali obstaja način, da naredimo program, v katerega lahko uporabimo input, da doda vrednosti praznih ključev v nekem slovarju.</a:t>
            </a:r>
            <a:endParaRPr lang="en-GB" i="1" dirty="0" smtClean="0"/>
          </a:p>
          <a:p>
            <a:r>
              <a:rPr lang="en-GB" dirty="0" smtClean="0"/>
              <a:t>Z</a:t>
            </a:r>
            <a:r>
              <a:rPr lang="sl-SI" dirty="0" smtClean="0"/>
              <a:t>anima </a:t>
            </a:r>
            <a:r>
              <a:rPr lang="sl-SI" dirty="0"/>
              <a:t>me, če lahko za ključe uporabimo različne tipe... npr. en ključ je niz, drug je število in tretji nabor? </a:t>
            </a:r>
            <a:endParaRPr lang="en-GB" dirty="0" smtClean="0"/>
          </a:p>
          <a:p>
            <a:r>
              <a:rPr lang="sl-SI" dirty="0" smtClean="0"/>
              <a:t>Zanima </a:t>
            </a:r>
            <a:r>
              <a:rPr lang="sl-SI" dirty="0"/>
              <a:t>me primer programa, kjer bi uporabili pare iz slovarjev (ključ + vrednost). </a:t>
            </a:r>
            <a:endParaRPr lang="sl-SI" i="1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17109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/ </a:t>
            </a:r>
            <a:r>
              <a:rPr lang="en-US" dirty="0" err="1" smtClean="0"/>
              <a:t>funkcije</a:t>
            </a:r>
            <a:r>
              <a:rPr lang="en-US" dirty="0" smtClean="0"/>
              <a:t> / </a:t>
            </a:r>
            <a:r>
              <a:rPr lang="en-US" dirty="0" err="1" smtClean="0"/>
              <a:t>vračanje</a:t>
            </a:r>
            <a:r>
              <a:rPr lang="en-US" dirty="0" smtClean="0"/>
              <a:t> </a:t>
            </a:r>
            <a:r>
              <a:rPr lang="en-US" dirty="0" err="1" smtClean="0"/>
              <a:t>rezultatov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V</a:t>
            </a:r>
            <a:r>
              <a:rPr lang="sl-SI" i="1" dirty="0" smtClean="0"/>
              <a:t> katerem primeru funkcija </a:t>
            </a:r>
            <a:r>
              <a:rPr lang="sl-SI" i="1" dirty="0" err="1" smtClean="0"/>
              <a:t>sl.items</a:t>
            </a:r>
            <a:r>
              <a:rPr lang="sl-SI" i="1" dirty="0" smtClean="0"/>
              <a:t>() ne rabi posebej stati kot v primeru </a:t>
            </a:r>
            <a:r>
              <a:rPr lang="sl-SI" i="1" dirty="0" err="1" smtClean="0"/>
              <a:t>t.append</a:t>
            </a:r>
            <a:endParaRPr lang="en-US" i="1" dirty="0" smtClean="0"/>
          </a:p>
          <a:p>
            <a:pPr lvl="1"/>
            <a:r>
              <a:rPr lang="en-US" dirty="0" err="1" smtClean="0"/>
              <a:t>Metoda</a:t>
            </a:r>
            <a:r>
              <a:rPr lang="en-US" dirty="0" smtClean="0"/>
              <a:t> items </a:t>
            </a:r>
            <a:r>
              <a:rPr lang="en-US" b="1" dirty="0" err="1" smtClean="0">
                <a:solidFill>
                  <a:srgbClr val="FF0000"/>
                </a:solidFill>
              </a:rPr>
              <a:t>vrača</a:t>
            </a:r>
            <a:r>
              <a:rPr lang="en-US" dirty="0" smtClean="0"/>
              <a:t> </a:t>
            </a:r>
            <a:r>
              <a:rPr lang="en-US" dirty="0" err="1" smtClean="0"/>
              <a:t>rezultat</a:t>
            </a:r>
            <a:endParaRPr lang="en-US" dirty="0" smtClean="0"/>
          </a:p>
          <a:p>
            <a:pPr lvl="1"/>
            <a:r>
              <a:rPr lang="en-US" dirty="0" smtClean="0"/>
              <a:t>append </a:t>
            </a:r>
            <a:r>
              <a:rPr lang="en-US" b="1" dirty="0" err="1" smtClean="0">
                <a:solidFill>
                  <a:srgbClr val="FF0000"/>
                </a:solidFill>
              </a:rPr>
              <a:t>spremeni</a:t>
            </a:r>
            <a:r>
              <a:rPr lang="en-US" dirty="0" smtClean="0"/>
              <a:t> </a:t>
            </a:r>
            <a:r>
              <a:rPr lang="en-US" dirty="0" err="1" smtClean="0"/>
              <a:t>tabelo</a:t>
            </a:r>
            <a:r>
              <a:rPr lang="en-US" dirty="0" smtClean="0"/>
              <a:t> in </a:t>
            </a:r>
            <a:r>
              <a:rPr lang="en-US" b="1" dirty="0" smtClean="0">
                <a:solidFill>
                  <a:srgbClr val="FF0000"/>
                </a:solidFill>
              </a:rPr>
              <a:t>ne </a:t>
            </a:r>
            <a:r>
              <a:rPr lang="en-US" b="1" dirty="0" err="1" smtClean="0">
                <a:solidFill>
                  <a:srgbClr val="FF0000"/>
                </a:solidFill>
              </a:rPr>
              <a:t>vrača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nič</a:t>
            </a:r>
            <a:r>
              <a:rPr lang="en-US" dirty="0" smtClean="0"/>
              <a:t> (oz. </a:t>
            </a:r>
            <a:r>
              <a:rPr lang="en-US" dirty="0" err="1" smtClean="0"/>
              <a:t>vrne</a:t>
            </a:r>
            <a:r>
              <a:rPr lang="en-US" dirty="0" smtClean="0"/>
              <a:t> None)</a:t>
            </a:r>
          </a:p>
          <a:p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7509"/>
          <a:stretch/>
        </p:blipFill>
        <p:spPr>
          <a:xfrm>
            <a:off x="1732974" y="3511104"/>
            <a:ext cx="4071308" cy="30192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62634"/>
          <a:stretch/>
        </p:blipFill>
        <p:spPr>
          <a:xfrm>
            <a:off x="6420075" y="3511104"/>
            <a:ext cx="5016657" cy="22245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788439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Kako</a:t>
            </a:r>
            <a:r>
              <a:rPr lang="en-US" i="1" dirty="0" smtClean="0"/>
              <a:t> </a:t>
            </a:r>
            <a:r>
              <a:rPr lang="en-US" i="1" dirty="0" err="1" smtClean="0"/>
              <a:t>deluje</a:t>
            </a:r>
            <a:r>
              <a:rPr lang="en-US" i="1" dirty="0" smtClean="0"/>
              <a:t> </a:t>
            </a: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keys()</a:t>
            </a:r>
            <a:endParaRPr lang="sl-SI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Metoda</a:t>
            </a:r>
            <a:r>
              <a:rPr lang="en-US" sz="2400" dirty="0" smtClean="0"/>
              <a:t> keys </a:t>
            </a:r>
            <a:r>
              <a:rPr lang="en-US" sz="2400" dirty="0" err="1" smtClean="0"/>
              <a:t>vrne</a:t>
            </a:r>
            <a:r>
              <a:rPr lang="en-US" sz="2400" dirty="0" smtClean="0"/>
              <a:t> "</a:t>
            </a:r>
            <a:r>
              <a:rPr lang="en-US" sz="2400" dirty="0" err="1" smtClean="0"/>
              <a:t>stvar</a:t>
            </a:r>
            <a:r>
              <a:rPr lang="en-US" sz="2400" dirty="0" smtClean="0"/>
              <a:t>" (object), </a:t>
            </a:r>
            <a:r>
              <a:rPr lang="en-US" sz="2400" dirty="0" err="1" smtClean="0"/>
              <a:t>po</a:t>
            </a:r>
            <a:r>
              <a:rPr lang="en-US" sz="2400" dirty="0" smtClean="0"/>
              <a:t> </a:t>
            </a:r>
            <a:r>
              <a:rPr lang="en-US" sz="2400" dirty="0" err="1" smtClean="0"/>
              <a:t>katerem</a:t>
            </a:r>
            <a:r>
              <a:rPr lang="en-US" sz="2400" dirty="0" smtClean="0"/>
              <a:t> se </a:t>
            </a:r>
            <a:r>
              <a:rPr lang="en-US" sz="2400" dirty="0" err="1" smtClean="0"/>
              <a:t>lahko</a:t>
            </a:r>
            <a:r>
              <a:rPr lang="en-US" sz="2400" dirty="0" smtClean="0"/>
              <a:t> </a:t>
            </a:r>
            <a:r>
              <a:rPr lang="en-US" sz="2400" dirty="0" err="1" smtClean="0"/>
              <a:t>sprehajamo</a:t>
            </a:r>
            <a:r>
              <a:rPr lang="en-US" sz="2400" dirty="0" smtClean="0"/>
              <a:t> z </a:t>
            </a:r>
            <a:r>
              <a:rPr lang="en-US" sz="2400" dirty="0" err="1" smtClean="0"/>
              <a:t>zanko</a:t>
            </a:r>
            <a:r>
              <a:rPr lang="en-US" sz="2400" dirty="0" smtClean="0"/>
              <a:t> for. </a:t>
            </a:r>
            <a:r>
              <a:rPr lang="en-US" sz="2400" dirty="0" err="1" smtClean="0"/>
              <a:t>Pri</a:t>
            </a:r>
            <a:r>
              <a:rPr lang="en-US" sz="2400" dirty="0" smtClean="0"/>
              <a:t> tem </a:t>
            </a:r>
            <a:r>
              <a:rPr lang="en-US" sz="2400" dirty="0" err="1" smtClean="0"/>
              <a:t>dobivamo</a:t>
            </a:r>
            <a:r>
              <a:rPr lang="en-US" sz="2400" dirty="0" smtClean="0"/>
              <a:t> </a:t>
            </a:r>
            <a:r>
              <a:rPr lang="en-US" sz="2400" dirty="0" err="1" smtClean="0"/>
              <a:t>ključe</a:t>
            </a:r>
            <a:r>
              <a:rPr lang="en-US" sz="2400" dirty="0" smtClean="0"/>
              <a:t> </a:t>
            </a:r>
            <a:r>
              <a:rPr lang="en-US" sz="2400" dirty="0" err="1" smtClean="0"/>
              <a:t>slovarja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Če</a:t>
            </a:r>
            <a:r>
              <a:rPr lang="en-US" sz="2400" dirty="0" smtClean="0"/>
              <a:t> ta </a:t>
            </a:r>
            <a:r>
              <a:rPr lang="en-US" sz="2400" dirty="0" err="1" smtClean="0"/>
              <a:t>objekt</a:t>
            </a:r>
            <a:r>
              <a:rPr lang="en-US" sz="2400" dirty="0" smtClean="0"/>
              <a:t> </a:t>
            </a:r>
            <a:r>
              <a:rPr lang="en-US" sz="2400" dirty="0" err="1" smtClean="0"/>
              <a:t>uporabimo</a:t>
            </a:r>
            <a:r>
              <a:rPr lang="en-US" sz="2400" dirty="0" smtClean="0"/>
              <a:t> s </a:t>
            </a:r>
            <a:r>
              <a:rPr lang="en-US" sz="2400" dirty="0" err="1" smtClean="0"/>
              <a:t>funkcijo</a:t>
            </a:r>
            <a:r>
              <a:rPr lang="en-US" sz="2400" dirty="0" smtClean="0"/>
              <a:t> list, </a:t>
            </a:r>
            <a:r>
              <a:rPr lang="en-US" sz="2400" dirty="0" err="1" smtClean="0"/>
              <a:t>dobimo</a:t>
            </a:r>
            <a:r>
              <a:rPr lang="en-US" sz="2400" dirty="0" smtClean="0"/>
              <a:t> </a:t>
            </a:r>
            <a:r>
              <a:rPr lang="en-US" sz="2400" dirty="0" err="1" smtClean="0"/>
              <a:t>tabelo</a:t>
            </a:r>
            <a:r>
              <a:rPr lang="en-US" sz="2400" dirty="0" smtClean="0"/>
              <a:t> </a:t>
            </a:r>
            <a:r>
              <a:rPr lang="en-US" sz="2400" dirty="0" err="1" smtClean="0"/>
              <a:t>ključev</a:t>
            </a:r>
            <a:endParaRPr lang="sl-SI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2951" y="2287962"/>
            <a:ext cx="2290878" cy="22942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067" y="5328832"/>
            <a:ext cx="2059097" cy="146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78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slovarja</a:t>
            </a:r>
            <a:r>
              <a:rPr lang="en-US" dirty="0" smtClean="0"/>
              <a:t> v </a:t>
            </a:r>
            <a:r>
              <a:rPr lang="en-US" dirty="0" err="1" smtClean="0"/>
              <a:t>tabelo</a:t>
            </a:r>
            <a:r>
              <a:rPr lang="en-US" dirty="0" smtClean="0"/>
              <a:t> 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i="1" dirty="0" smtClean="0"/>
              <a:t>Ali lahko slovar nekako pretvoriš v tabele in s tem spreminjaš njegov vrstni red? </a:t>
            </a:r>
            <a:endParaRPr lang="en-US" i="1" dirty="0" smtClean="0"/>
          </a:p>
          <a:p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7152" y="2517050"/>
            <a:ext cx="3598836" cy="27823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8904" y="2468901"/>
            <a:ext cx="2917328" cy="252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38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Zanka</a:t>
            </a:r>
            <a:r>
              <a:rPr lang="en-US" dirty="0" smtClean="0"/>
              <a:t> for in </a:t>
            </a:r>
            <a:r>
              <a:rPr lang="en-US" dirty="0" err="1" smtClean="0"/>
              <a:t>slovar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i="1" dirty="0" smtClean="0"/>
              <a:t>Kdaj je v praksi bolj smiselno uporabiti ' for t in </a:t>
            </a:r>
            <a:r>
              <a:rPr lang="sl-SI" i="1" dirty="0" err="1" smtClean="0"/>
              <a:t>nekSlovar</a:t>
            </a:r>
            <a:r>
              <a:rPr lang="sl-SI" i="1" dirty="0" smtClean="0"/>
              <a:t>: print(t) ' in kdaj ' </a:t>
            </a:r>
            <a:r>
              <a:rPr lang="sl-SI" i="1" dirty="0" err="1" smtClean="0"/>
              <a:t>slovar.keys</a:t>
            </a:r>
            <a:r>
              <a:rPr lang="sl-SI" i="1" dirty="0" smtClean="0"/>
              <a:t>( ) '. Enako za ' </a:t>
            </a:r>
            <a:r>
              <a:rPr lang="sl-SI" i="1" dirty="0" err="1" smtClean="0"/>
              <a:t>slovar.values</a:t>
            </a:r>
            <a:r>
              <a:rPr lang="sl-SI" i="1" dirty="0" smtClean="0"/>
              <a:t>( ) '.</a:t>
            </a:r>
            <a:endParaRPr lang="en-US" i="1" dirty="0" smtClean="0"/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 t in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nek_slovar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   </a:t>
            </a:r>
            <a:r>
              <a:rPr lang="en-US" dirty="0" smtClean="0"/>
              <a:t>je </a:t>
            </a:r>
            <a:r>
              <a:rPr lang="en-US" dirty="0" err="1" smtClean="0"/>
              <a:t>povsem</a:t>
            </a:r>
            <a:r>
              <a:rPr lang="en-US" dirty="0" smtClean="0"/>
              <a:t> </a:t>
            </a:r>
            <a:r>
              <a:rPr lang="en-US" dirty="0" err="1" smtClean="0"/>
              <a:t>ekvivalentno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 t in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nek_slovar.keys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r>
              <a:rPr lang="en-US" dirty="0" err="1" smtClean="0">
                <a:cs typeface="Courier New" panose="02070309020205020404" pitchFamily="49" charset="0"/>
              </a:rPr>
              <a:t>Pri</a:t>
            </a:r>
            <a:r>
              <a:rPr lang="en-US" dirty="0" smtClean="0">
                <a:cs typeface="Courier New" panose="02070309020205020404" pitchFamily="49" charset="0"/>
              </a:rPr>
              <a:t> </a:t>
            </a:r>
            <a:r>
              <a:rPr lang="sl-SI" dirty="0" err="1" smtClean="0"/>
              <a:t>slovar.values</a:t>
            </a:r>
            <a:r>
              <a:rPr lang="sl-SI" dirty="0" smtClean="0"/>
              <a:t>( ) </a:t>
            </a:r>
            <a:r>
              <a:rPr lang="en-US" dirty="0" smtClean="0"/>
              <a:t>pa bi </a:t>
            </a:r>
            <a:r>
              <a:rPr lang="en-US" dirty="0" err="1" smtClean="0"/>
              <a:t>morali</a:t>
            </a:r>
            <a:r>
              <a:rPr lang="en-US" dirty="0" smtClean="0"/>
              <a:t> </a:t>
            </a:r>
            <a:r>
              <a:rPr lang="en-US" dirty="0" err="1" smtClean="0"/>
              <a:t>namesto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 v in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nek_slovar.values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():  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 smtClean="0"/>
              <a:t>napisati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in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nek_slovar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v =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nek_slovar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[k]</a:t>
            </a:r>
          </a:p>
          <a:p>
            <a:endParaRPr lang="sl-SI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966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Iteracija</a:t>
            </a:r>
            <a:r>
              <a:rPr lang="en-US" dirty="0" smtClean="0"/>
              <a:t> </a:t>
            </a:r>
            <a:r>
              <a:rPr lang="en-US" dirty="0" err="1" smtClean="0"/>
              <a:t>preko</a:t>
            </a:r>
            <a:r>
              <a:rPr lang="en-US" dirty="0" smtClean="0"/>
              <a:t> </a:t>
            </a:r>
            <a:r>
              <a:rPr lang="en-US" dirty="0" err="1" smtClean="0"/>
              <a:t>slovarja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i="1" dirty="0" smtClean="0"/>
              <a:t>Kako bi lahko še drugače </a:t>
            </a:r>
            <a:r>
              <a:rPr lang="sl-SI" i="1" dirty="0" err="1" smtClean="0"/>
              <a:t>iteriral</a:t>
            </a:r>
            <a:r>
              <a:rPr lang="sl-SI" i="1" dirty="0" smtClean="0"/>
              <a:t> skozi ključe slovarja kot, da najprej naredim tabelo z elementi slovarja in </a:t>
            </a:r>
            <a:r>
              <a:rPr lang="sl-SI" i="1" dirty="0" err="1" smtClean="0"/>
              <a:t>iteriral</a:t>
            </a:r>
            <a:r>
              <a:rPr lang="sl-SI" i="1" dirty="0" smtClean="0"/>
              <a:t> skozi tabelo? </a:t>
            </a:r>
            <a:endParaRPr lang="en-US" i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151" y="3114002"/>
            <a:ext cx="3921112" cy="1211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24" y="4797559"/>
            <a:ext cx="4076659" cy="8166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4324" y="3636444"/>
            <a:ext cx="4448175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657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48616D55D14F4AA13757E6A82672C0" ma:contentTypeVersion="10" ma:contentTypeDescription="Create a new document." ma:contentTypeScope="" ma:versionID="0ad18dcf8530b9871f6d35a06712895b">
  <xsd:schema xmlns:xsd="http://www.w3.org/2001/XMLSchema" xmlns:xs="http://www.w3.org/2001/XMLSchema" xmlns:p="http://schemas.microsoft.com/office/2006/metadata/properties" xmlns:ns3="b7f4e004-abe9-45a1-ae09-574555d5a044" targetNamespace="http://schemas.microsoft.com/office/2006/metadata/properties" ma:root="true" ma:fieldsID="da3c5650124b88a4015722410beffa79" ns3:_="">
    <xsd:import namespace="b7f4e004-abe9-45a1-ae09-574555d5a04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f4e004-abe9-45a1-ae09-574555d5a0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3A37F6E-6254-4C65-85DF-DA2C09EA85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f4e004-abe9-45a1-ae09-574555d5a0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6C0F44B-5F9B-4795-B1A6-574AC7EE5E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3EBE29-D0EA-4F91-B674-44F840312B52}">
  <ds:schemaRefs>
    <ds:schemaRef ds:uri="http://purl.org/dc/elements/1.1/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b7f4e004-abe9-45a1-ae09-574555d5a044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1053</Words>
  <Application>Microsoft Office PowerPoint</Application>
  <PresentationFormat>Widescreen</PresentationFormat>
  <Paragraphs>124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Calibri</vt:lpstr>
      <vt:lpstr>Calibri Light</vt:lpstr>
      <vt:lpstr>Courier New</vt:lpstr>
      <vt:lpstr>Office Theme</vt:lpstr>
      <vt:lpstr>O slovarjih (in množicah in še čem (eval, …))</vt:lpstr>
      <vt:lpstr>Get</vt:lpstr>
      <vt:lpstr>Get, ko ključa ni</vt:lpstr>
      <vt:lpstr>Uporaba get</vt:lpstr>
      <vt:lpstr>Metode / funkcije / vračanje rezultatov</vt:lpstr>
      <vt:lpstr>Kako deluje keys()</vt:lpstr>
      <vt:lpstr>Iz slovarja v tabelo </vt:lpstr>
      <vt:lpstr>Zanka for in slovar</vt:lpstr>
      <vt:lpstr>Iteracija preko slovarja</vt:lpstr>
      <vt:lpstr>dict(), set(), {}</vt:lpstr>
      <vt:lpstr>add in update</vt:lpstr>
      <vt:lpstr>update</vt:lpstr>
      <vt:lpstr>Ali lahko v slovarju, key-je razvrstimo po vrstnem redu ali pa abecedi?</vt:lpstr>
      <vt:lpstr>Vrstni red</vt:lpstr>
      <vt:lpstr>Kot alternativa .update() ali lahko seštevaš slovarje?</vt:lpstr>
      <vt:lpstr>Ali lahko funkciji min in max uporabljamo pri slovarjih?</vt:lpstr>
      <vt:lpstr>Kako bi pretvorili dva seznama v slovar?</vt:lpstr>
      <vt:lpstr>Can we add more than one value to a kljuc in a slovar? Could we have a kljuc: valjue1, value2, and so on… Is there another way to do it without using a table?</vt:lpstr>
      <vt:lpstr>Zakaj so v videu slovarji nad I med ključi in : presledki, če smo v videu slovarji 2 del, rekli, da med njimi ni presledkov</vt:lpstr>
      <vt:lpstr>Branje slovarja</vt:lpstr>
      <vt:lpstr>eval()</vt:lpstr>
      <vt:lpstr>else pri for (pa tudi pri while)</vt:lpstr>
      <vt:lpstr>How does the “if tab” pogoj work</vt:lpstr>
      <vt:lpstr>ali lahko iz slovarja blokovsko mečemo elemente ven tako kot pri nizih [1:3](primer)? ali je odgovor ne ker elementi v slovarju niso fiksni?</vt:lpstr>
      <vt:lpstr>ali je lahko slovar ključ?</vt:lpstr>
      <vt:lpstr>Iz kviza</vt:lpstr>
      <vt:lpstr>PowerPoint Presentation</vt:lpstr>
      <vt:lpstr>PowerPoint Presentation</vt:lpstr>
      <vt:lpstr>PowerPoint Presentation</vt:lpstr>
      <vt:lpstr>Slovarji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Razno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slovarjih (in množicah)</dc:title>
  <dc:creator>Matija Lokar</dc:creator>
  <cp:lastModifiedBy>Matija Lokar</cp:lastModifiedBy>
  <cp:revision>21</cp:revision>
  <dcterms:created xsi:type="dcterms:W3CDTF">2022-01-04T07:33:01Z</dcterms:created>
  <dcterms:modified xsi:type="dcterms:W3CDTF">2022-01-04T10:30:12Z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0x010100CE48616D55D14F4AA13757E6A82672C0</vt:lpwstr>
  </property>
</Properties>
</file>