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401" r:id="rId4"/>
    <p:sldId id="402" r:id="rId5"/>
    <p:sldId id="403" r:id="rId6"/>
    <p:sldId id="404" r:id="rId7"/>
    <p:sldId id="405" r:id="rId8"/>
    <p:sldId id="406" r:id="rId9"/>
    <p:sldId id="407" r:id="rId10"/>
    <p:sldId id="408" r:id="rId11"/>
    <p:sldId id="397" r:id="rId12"/>
    <p:sldId id="396" r:id="rId13"/>
    <p:sldId id="393" r:id="rId14"/>
    <p:sldId id="378" r:id="rId15"/>
    <p:sldId id="398" r:id="rId16"/>
    <p:sldId id="379" r:id="rId17"/>
    <p:sldId id="275" r:id="rId18"/>
    <p:sldId id="394" r:id="rId19"/>
    <p:sldId id="395" r:id="rId20"/>
    <p:sldId id="383" r:id="rId21"/>
    <p:sldId id="391" r:id="rId22"/>
    <p:sldId id="392" r:id="rId23"/>
    <p:sldId id="318" r:id="rId24"/>
    <p:sldId id="399" r:id="rId25"/>
    <p:sldId id="319" r:id="rId26"/>
    <p:sldId id="336" r:id="rId27"/>
    <p:sldId id="385" r:id="rId28"/>
    <p:sldId id="400" r:id="rId29"/>
  </p:sldIdLst>
  <p:sldSz cx="9144000" cy="6858000" type="screen4x3"/>
  <p:notesSz cx="7315200" cy="9601200"/>
  <p:custDataLst>
    <p:tags r:id="rId32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903" autoAdjust="0"/>
    <p:restoredTop sz="94682" autoAdjust="0"/>
  </p:normalViewPr>
  <p:slideViewPr>
    <p:cSldViewPr>
      <p:cViewPr varScale="1">
        <p:scale>
          <a:sx n="85" d="100"/>
          <a:sy n="85" d="100"/>
        </p:scale>
        <p:origin x="56" y="16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0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0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0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E41F27E2-3EBD-4962-8611-FAF123E14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18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B24432C-A638-44EE-B7CD-52C8120730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455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5B085DE-2695-49D8-B422-D4110F58C9C3}" type="slidenum">
              <a:rPr lang="en-GB" smtClean="0">
                <a:latin typeface="Times New Roman" pitchFamily="18" charset="0"/>
              </a:rPr>
              <a:pPr eaLnBrk="1" hangingPunct="1"/>
              <a:t>10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908319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A60F19E-D283-4E79-AEE5-EF928606F0C0}" type="slidenum">
              <a:rPr lang="en-GB" smtClean="0">
                <a:latin typeface="Times New Roman" pitchFamily="18" charset="0"/>
              </a:rPr>
              <a:pPr eaLnBrk="1" hangingPunct="1"/>
              <a:t>14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585575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A60F19E-D283-4E79-AEE5-EF928606F0C0}" type="slidenum">
              <a:rPr lang="en-GB" smtClean="0">
                <a:latin typeface="Times New Roman" pitchFamily="18" charset="0"/>
              </a:rPr>
              <a:pPr eaLnBrk="1" hangingPunct="1"/>
              <a:t>15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56539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DBE297D-5784-4163-A962-757B97822C40}" type="slidenum">
              <a:rPr lang="en-GB" smtClean="0">
                <a:latin typeface="Times New Roman" pitchFamily="18" charset="0"/>
              </a:rPr>
              <a:pPr eaLnBrk="1" hangingPunct="1"/>
              <a:t>16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38188"/>
            <a:ext cx="4821237" cy="3616325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573588"/>
            <a:ext cx="5370513" cy="4283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57859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896BA41-EBD7-4BAC-8247-A796DEBF4C69}" type="slidenum">
              <a:rPr lang="en-GB" smtClean="0">
                <a:latin typeface="Times New Roman" pitchFamily="18" charset="0"/>
              </a:rPr>
              <a:pPr eaLnBrk="1" hangingPunct="1"/>
              <a:t>17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38188"/>
            <a:ext cx="4821237" cy="3616325"/>
          </a:xfrm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573588"/>
            <a:ext cx="5370513" cy="42830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44350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DIRI 2006/7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03BE5-A7D6-4525-8AF1-08261CF1F2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4840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DIRI 2006/7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429EC-AC90-430C-8690-2FB1CCB64D8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1657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DIRI 2006/7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112F8-7CA7-49B5-9725-0D8D9A68C1A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8664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0C795-71CA-4621-B22A-20441CBF8E6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683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DIRI 2006/7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647F1-C299-468B-8022-0F72632AD82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1962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DIRI 2006/7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DBA75-403B-4CF5-806E-28B3870B99B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7041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DIRI 2006/7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1EA19-334A-489F-A03D-9DEC62CEB5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373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DIRI 2006/7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0739D-BB5C-47C9-BD60-BEFF2E08BF3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876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DIRI 2006/7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276D1-3B19-4FEF-9A26-7067299276B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306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DIRI 2006/7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2446D-ECEB-40B6-AA08-048188C756E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520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DIRI 2006/7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55E98-3E9B-477A-A361-A074E33A3E3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985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creativecommons.org/licenses/by-nc-sa/2.5/si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sl-SI"/>
              <a:t>DIRI 2006/7</a:t>
            </a: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5D43AA8-D897-4F52-9F0E-4F0C223C632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5129" name="Picture 10" descr="Creative Commons License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9" descr="CC.gif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8" y="3424238"/>
            <a:ext cx="95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0" descr="CC.gif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6630988"/>
            <a:ext cx="642938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bldLvl="5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33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33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33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33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33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Prostorska in časovna zahtevnost</a:t>
            </a:r>
            <a:endParaRPr lang="en-GB" smtClean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8437" name="Date Placeholder 6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21ADBA1-D757-446C-A666-0BA22DE3B97C}" type="slidenum">
              <a:rPr lang="sl-SI" smtClean="0"/>
              <a:pPr eaLnBrk="1" hangingPunct="1"/>
              <a:t>1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Merjenje časa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Na računalniku A algoritem X reši problem velikosti n v treh minutah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Isti program, a z 10x več podatki, izvedemo na istem računalniku. Kaj lahko napovemo glede časa izvajanja? 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Isti program z istimi podatki izvedemo na 1000x hitrejšem računalniku. Kaj lahko napovemo glede časa izvajanja?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Na računalniku B algoritem Y reši isti problem velikosti n v dveh minutah. Je računalnik B hitrejši od računalnika A? Je algoritem X slabši od algoritma Y?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Na računalniku A izvedemo algoritem X na n podatkih. Izvajanje traja dve uri. Na računalniku A izvedemo algoritem Y na n podatkih. Izvajanje traja dve uri in pol. Je algoritem X boljši od algoritma Y? Kaj se bo zgodilo, če zgodbo ponovimo na problemu s 100x več podatki?</a:t>
            </a:r>
          </a:p>
          <a:p>
            <a:pPr eaLnBrk="1" hangingPunct="1">
              <a:lnSpc>
                <a:spcPct val="80000"/>
              </a:lnSpc>
            </a:pPr>
            <a:endParaRPr lang="sl-SI" sz="2000" dirty="0" smtClean="0"/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Z merjenjem časa v splošnem ne izvemo (nujno) kaj dosti!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No, kot matematiki seveda znamo tudi iz tega potegniti kaj „pametnega“</a:t>
            </a:r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F713A7D-9B87-4C1C-9847-2387BE2419BF}" type="slidenum">
              <a:rPr lang="sl-SI" smtClean="0"/>
              <a:pPr eaLnBrk="1" hangingPunct="1"/>
              <a:t>10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261124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Analiza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endParaRPr lang="sl-SI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Proces</a:t>
            </a:r>
            <a:r>
              <a:rPr lang="en-US" dirty="0"/>
              <a:t> </a:t>
            </a:r>
            <a:r>
              <a:rPr lang="en-US" dirty="0" err="1" smtClean="0"/>
              <a:t>določanja</a:t>
            </a:r>
            <a:r>
              <a:rPr lang="en-US" dirty="0" smtClean="0"/>
              <a:t>, </a:t>
            </a:r>
            <a:r>
              <a:rPr lang="en-US" dirty="0" err="1" smtClean="0"/>
              <a:t>kako</a:t>
            </a:r>
            <a:r>
              <a:rPr lang="en-US" dirty="0" smtClean="0"/>
              <a:t> “</a:t>
            </a:r>
            <a:r>
              <a:rPr lang="en-US" dirty="0" err="1" smtClean="0"/>
              <a:t>sredstva</a:t>
            </a:r>
            <a:r>
              <a:rPr lang="en-US" dirty="0" smtClean="0"/>
              <a:t>” </a:t>
            </a:r>
            <a:r>
              <a:rPr lang="en-US" dirty="0" err="1" smtClean="0"/>
              <a:t>rastejo</a:t>
            </a:r>
            <a:r>
              <a:rPr lang="en-US" dirty="0" smtClean="0"/>
              <a:t>,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raste</a:t>
            </a:r>
            <a:r>
              <a:rPr lang="en-US" dirty="0" smtClean="0"/>
              <a:t> </a:t>
            </a:r>
            <a:r>
              <a:rPr lang="en-US" dirty="0" err="1" smtClean="0"/>
              <a:t>velikost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3118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Časovna</a:t>
            </a:r>
            <a:r>
              <a:rPr lang="en-US" dirty="0" smtClean="0"/>
              <a:t> </a:t>
            </a:r>
            <a:r>
              <a:rPr lang="en-US" dirty="0" err="1" smtClean="0"/>
              <a:t>zahtevnost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Čas</a:t>
            </a:r>
            <a:r>
              <a:rPr lang="en-US" dirty="0" smtClean="0"/>
              <a:t> </a:t>
            </a:r>
            <a:r>
              <a:rPr lang="en-US" dirty="0" err="1" smtClean="0"/>
              <a:t>izvajanja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Število</a:t>
            </a:r>
            <a:r>
              <a:rPr lang="en-US" dirty="0" smtClean="0"/>
              <a:t> </a:t>
            </a:r>
            <a:r>
              <a:rPr lang="en-US" dirty="0" err="1" smtClean="0"/>
              <a:t>vrstic</a:t>
            </a:r>
            <a:r>
              <a:rPr lang="en-US" dirty="0" smtClean="0"/>
              <a:t> </a:t>
            </a:r>
            <a:r>
              <a:rPr lang="en-US" dirty="0" err="1" smtClean="0"/>
              <a:t>programa</a:t>
            </a:r>
            <a:r>
              <a:rPr lang="en-US" dirty="0" smtClean="0"/>
              <a:t>?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262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Časovna zahtevnost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Kaj sploh je to?</a:t>
            </a:r>
          </a:p>
          <a:p>
            <a:r>
              <a:rPr lang="sl-SI" dirty="0" smtClean="0"/>
              <a:t>Funkcija</a:t>
            </a:r>
          </a:p>
          <a:p>
            <a:pPr lvl="1"/>
            <a:r>
              <a:rPr lang="sl-SI" dirty="0" smtClean="0"/>
              <a:t>Kaj je funkcija?</a:t>
            </a:r>
          </a:p>
          <a:p>
            <a:r>
              <a:rPr lang="sl-SI" dirty="0" smtClean="0"/>
              <a:t>T(n)</a:t>
            </a:r>
          </a:p>
          <a:p>
            <a:pPr lvl="1"/>
            <a:r>
              <a:rPr lang="sl-SI" dirty="0" smtClean="0"/>
              <a:t>Število karakterističnih operacij v odvisnosti od velikosti problema</a:t>
            </a:r>
            <a:endParaRPr lang="sl-SI" dirty="0"/>
          </a:p>
          <a:p>
            <a:r>
              <a:rPr lang="sl-SI" dirty="0" smtClean="0"/>
              <a:t>Kaj je karakteristična operacija?</a:t>
            </a:r>
          </a:p>
          <a:p>
            <a:r>
              <a:rPr lang="sl-SI" dirty="0" smtClean="0"/>
              <a:t>Kaj je velikost problema?</a:t>
            </a:r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5329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Prostorska in časovna zahtevnost</a:t>
            </a:r>
          </a:p>
        </p:txBody>
      </p:sp>
      <p:sp>
        <p:nvSpPr>
          <p:cNvPr id="608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količina</a:t>
            </a:r>
            <a:r>
              <a:rPr lang="en-US" sz="2000" dirty="0" smtClean="0"/>
              <a:t> </a:t>
            </a:r>
            <a:r>
              <a:rPr lang="en-US" sz="2000" dirty="0" err="1" smtClean="0"/>
              <a:t>sredstev</a:t>
            </a:r>
            <a:r>
              <a:rPr lang="en-US" sz="2000" dirty="0" smtClean="0"/>
              <a:t>, </a:t>
            </a:r>
            <a:r>
              <a:rPr lang="en-US" sz="2000" dirty="0" err="1" smtClean="0"/>
              <a:t>ki</a:t>
            </a:r>
            <a:r>
              <a:rPr lang="en-US" sz="2000" dirty="0" smtClean="0"/>
              <a:t> </a:t>
            </a:r>
            <a:r>
              <a:rPr lang="en-US" sz="2000" dirty="0" err="1" smtClean="0"/>
              <a:t>jih</a:t>
            </a:r>
            <a:r>
              <a:rPr lang="en-US" sz="2000" dirty="0" smtClean="0"/>
              <a:t> </a:t>
            </a:r>
            <a:r>
              <a:rPr lang="en-US" sz="2000" dirty="0" err="1" smtClean="0"/>
              <a:t>potrebujemo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rešitev</a:t>
            </a:r>
            <a:r>
              <a:rPr lang="en-US" sz="2000" dirty="0" smtClean="0"/>
              <a:t> </a:t>
            </a:r>
            <a:r>
              <a:rPr lang="en-US" sz="2000" dirty="0" err="1" smtClean="0"/>
              <a:t>problema</a:t>
            </a:r>
            <a:endParaRPr lang="sl-SI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sl-SI" sz="1800" dirty="0" smtClean="0"/>
              <a:t>Časovna: Število karakterističnih operacij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800" dirty="0" smtClean="0"/>
              <a:t>Prostorska: Število dodatnih spremenljivk (če smo natančnejši – število zlogov pomnilnika)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odvisnost</a:t>
            </a:r>
            <a:r>
              <a:rPr lang="en-US" sz="2000" dirty="0" smtClean="0"/>
              <a:t> od </a:t>
            </a:r>
            <a:r>
              <a:rPr lang="en-US" sz="2000" dirty="0" err="1" smtClean="0"/>
              <a:t>obsežnosti</a:t>
            </a:r>
            <a:r>
              <a:rPr lang="en-US" sz="2000" dirty="0" smtClean="0"/>
              <a:t> (</a:t>
            </a:r>
            <a:r>
              <a:rPr lang="en-US" sz="2000" dirty="0" err="1" smtClean="0"/>
              <a:t>velikosti</a:t>
            </a:r>
            <a:r>
              <a:rPr lang="en-US" sz="2000" dirty="0" smtClean="0"/>
              <a:t>) </a:t>
            </a:r>
            <a:r>
              <a:rPr lang="en-US" sz="2000" dirty="0" err="1" smtClean="0"/>
              <a:t>problema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kaj</a:t>
            </a:r>
            <a:r>
              <a:rPr lang="en-US" sz="2000" dirty="0" smtClean="0"/>
              <a:t> </a:t>
            </a:r>
            <a:r>
              <a:rPr lang="en-US" sz="2000" dirty="0" err="1" smtClean="0"/>
              <a:t>meriti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pogosto</a:t>
            </a:r>
            <a:r>
              <a:rPr lang="en-US" sz="2000" dirty="0" smtClean="0"/>
              <a:t> le </a:t>
            </a:r>
            <a:r>
              <a:rPr lang="en-US" sz="2000" dirty="0" err="1" smtClean="0"/>
              <a:t>ocenimo</a:t>
            </a:r>
            <a:r>
              <a:rPr lang="en-US" sz="2000" dirty="0" smtClean="0"/>
              <a:t> </a:t>
            </a:r>
            <a:r>
              <a:rPr lang="en-US" sz="2000" dirty="0" err="1" smtClean="0"/>
              <a:t>zahtevnost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Stopnja</a:t>
            </a:r>
            <a:r>
              <a:rPr lang="en-US" sz="2000" dirty="0" smtClean="0"/>
              <a:t> </a:t>
            </a:r>
            <a:r>
              <a:rPr lang="en-US" sz="2000" dirty="0" err="1" smtClean="0"/>
              <a:t>rasti</a:t>
            </a:r>
            <a:r>
              <a:rPr lang="en-US" sz="2000" dirty="0" smtClean="0"/>
              <a:t> (rate of growth) </a:t>
            </a:r>
            <a:endParaRPr lang="sl-SI" sz="2000" dirty="0" smtClean="0"/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B07D30A-B0CF-4EBF-BEDE-5829BC82D23D}" type="slidenum">
              <a:rPr lang="sl-SI" smtClean="0"/>
              <a:pPr eaLnBrk="1" hangingPunct="1"/>
              <a:t>14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825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Stopnja</a:t>
            </a:r>
            <a:r>
              <a:rPr lang="en-US" dirty="0" smtClean="0"/>
              <a:t> </a:t>
            </a:r>
            <a:r>
              <a:rPr lang="en-US" dirty="0" err="1" smtClean="0"/>
              <a:t>rasti</a:t>
            </a:r>
            <a:endParaRPr lang="en-US" dirty="0" smtClean="0"/>
          </a:p>
        </p:txBody>
      </p:sp>
      <p:sp>
        <p:nvSpPr>
          <p:cNvPr id="608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err="1" smtClean="0"/>
              <a:t>Kupujemo</a:t>
            </a:r>
            <a:r>
              <a:rPr lang="en-US" sz="2000" dirty="0" smtClean="0"/>
              <a:t> </a:t>
            </a:r>
            <a:r>
              <a:rPr lang="en-US" sz="2000" dirty="0" err="1" smtClean="0"/>
              <a:t>obleko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400" dirty="0" smtClean="0"/>
              <a:t>In </a:t>
            </a:r>
            <a:r>
              <a:rPr lang="en-US" sz="1400" dirty="0" err="1" smtClean="0"/>
              <a:t>kravato</a:t>
            </a:r>
            <a:r>
              <a:rPr lang="en-US" sz="1400" dirty="0" smtClean="0"/>
              <a:t> </a:t>
            </a:r>
            <a:endParaRPr lang="en-US" sz="1400" dirty="0"/>
          </a:p>
          <a:p>
            <a:pPr lvl="1" eaLnBrk="1" hangingPunct="1">
              <a:lnSpc>
                <a:spcPct val="80000"/>
              </a:lnSpc>
            </a:pPr>
            <a:r>
              <a:rPr lang="en-US" sz="1400" dirty="0" err="1" smtClean="0"/>
              <a:t>Stroški</a:t>
            </a:r>
            <a:r>
              <a:rPr lang="en-US" sz="14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en-US" sz="16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Zanima nas rast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/>
              <a:t>Kaj se zgodi, če velikost reševanega problema </a:t>
            </a:r>
            <a:r>
              <a:rPr lang="sl-SI" sz="1600" dirty="0" smtClean="0"/>
              <a:t>povečujemo</a:t>
            </a:r>
            <a:endParaRPr lang="sl-SI" sz="1600" dirty="0"/>
          </a:p>
          <a:p>
            <a:pPr lvl="1" eaLnBrk="1" hangingPunct="1">
              <a:lnSpc>
                <a:spcPct val="80000"/>
              </a:lnSpc>
            </a:pPr>
            <a:r>
              <a:rPr lang="en-US" sz="1600" dirty="0" err="1" smtClean="0"/>
              <a:t>Zanemarimo</a:t>
            </a:r>
            <a:r>
              <a:rPr lang="en-US" sz="1600" dirty="0" smtClean="0"/>
              <a:t> “</a:t>
            </a:r>
            <a:r>
              <a:rPr lang="en-US" sz="1600" dirty="0" err="1" smtClean="0"/>
              <a:t>nepomembne</a:t>
            </a:r>
            <a:r>
              <a:rPr lang="en-US" sz="1600" dirty="0" smtClean="0"/>
              <a:t>” dele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500" dirty="0" smtClean="0"/>
              <a:t> n</a:t>
            </a:r>
            <a:r>
              <a:rPr lang="en-US" sz="1500" baseline="30000" dirty="0" smtClean="0"/>
              <a:t>4</a:t>
            </a:r>
            <a:r>
              <a:rPr lang="sl-SI" sz="1500" dirty="0" smtClean="0"/>
              <a:t> </a:t>
            </a:r>
            <a:r>
              <a:rPr lang="en-US" sz="1500" dirty="0" smtClean="0"/>
              <a:t>+ 2</a:t>
            </a:r>
            <a:r>
              <a:rPr lang="sl-SI" sz="1500" dirty="0" smtClean="0"/>
              <a:t>n</a:t>
            </a:r>
            <a:r>
              <a:rPr lang="sl-SI" sz="1500" baseline="30000" dirty="0" smtClean="0"/>
              <a:t>2</a:t>
            </a:r>
            <a:r>
              <a:rPr lang="sl-SI" sz="1500" dirty="0" smtClean="0"/>
              <a:t> </a:t>
            </a:r>
            <a:r>
              <a:rPr lang="sl-SI" sz="1500" dirty="0"/>
              <a:t>- </a:t>
            </a:r>
            <a:r>
              <a:rPr lang="sl-SI" sz="1500" dirty="0" smtClean="0"/>
              <a:t>50n </a:t>
            </a:r>
            <a:r>
              <a:rPr lang="sl-SI" sz="1500" dirty="0"/>
              <a:t>+ </a:t>
            </a:r>
            <a:r>
              <a:rPr lang="sl-SI" sz="1500" dirty="0" smtClean="0"/>
              <a:t>1</a:t>
            </a:r>
            <a:r>
              <a:rPr lang="en-US" sz="1500" dirty="0" smtClean="0"/>
              <a:t>00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500" dirty="0"/>
              <a:t> n</a:t>
            </a:r>
            <a:r>
              <a:rPr lang="en-US" sz="1500" baseline="30000" dirty="0"/>
              <a:t>4</a:t>
            </a:r>
            <a:r>
              <a:rPr lang="sl-SI" sz="1500" dirty="0"/>
              <a:t> </a:t>
            </a:r>
            <a:endParaRPr lang="en-US" sz="1100" dirty="0"/>
          </a:p>
          <a:p>
            <a:pPr eaLnBrk="1" hangingPunct="1">
              <a:lnSpc>
                <a:spcPct val="80000"/>
              </a:lnSpc>
            </a:pPr>
            <a:endParaRPr lang="sl-SI" sz="1600" dirty="0" smtClean="0"/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T1(n) = 5n</a:t>
            </a:r>
            <a:r>
              <a:rPr lang="sl-SI" sz="2000" baseline="30000" dirty="0" smtClean="0"/>
              <a:t>2</a:t>
            </a:r>
            <a:r>
              <a:rPr lang="sl-SI" sz="2000" dirty="0" smtClean="0"/>
              <a:t> – 2n + 20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T2(n) = n</a:t>
            </a:r>
            <a:r>
              <a:rPr lang="sl-SI" sz="2000" baseline="30000" dirty="0" smtClean="0"/>
              <a:t>2</a:t>
            </a:r>
            <a:r>
              <a:rPr lang="sl-SI" sz="2000" dirty="0" smtClean="0"/>
              <a:t>/100 + 5n + 20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T3(n) = 1000000 n</a:t>
            </a:r>
            <a:r>
              <a:rPr lang="sl-SI" sz="2000" baseline="30000" dirty="0" smtClean="0"/>
              <a:t>2</a:t>
            </a:r>
            <a:r>
              <a:rPr lang="sl-SI" sz="2000" dirty="0" smtClean="0"/>
              <a:t> - 5000n + 1</a:t>
            </a:r>
          </a:p>
          <a:p>
            <a:pPr eaLnBrk="1" hangingPunct="1">
              <a:lnSpc>
                <a:spcPct val="80000"/>
              </a:lnSpc>
            </a:pPr>
            <a:r>
              <a:rPr lang="sl-SI" sz="2000" dirty="0" smtClean="0"/>
              <a:t>ZA dovolj velike n se T1, T2, T3 obnašajo podobno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enako rastejo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kot  n</a:t>
            </a:r>
            <a:r>
              <a:rPr lang="sl-SI" sz="1600" baseline="30000" dirty="0" smtClean="0"/>
              <a:t>2</a:t>
            </a:r>
            <a:endParaRPr lang="sl-SI" sz="1600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red </a:t>
            </a:r>
            <a:r>
              <a:rPr lang="en-US" sz="1800" dirty="0" err="1" smtClean="0"/>
              <a:t>velikosti</a:t>
            </a:r>
            <a:r>
              <a:rPr lang="sl-SI" sz="18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O notacija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O(n</a:t>
            </a:r>
            <a:r>
              <a:rPr lang="sl-SI" sz="1600" baseline="30000" dirty="0" smtClean="0"/>
              <a:t>2</a:t>
            </a:r>
            <a:r>
              <a:rPr lang="sl-SI" sz="1600" dirty="0" smtClean="0"/>
              <a:t>)</a:t>
            </a:r>
            <a:endParaRPr lang="en-US" sz="1600" dirty="0" smtClean="0"/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B07D30A-B0CF-4EBF-BEDE-5829BC82D23D}" type="slidenum">
              <a:rPr lang="sl-SI" smtClean="0"/>
              <a:pPr eaLnBrk="1" hangingPunct="1"/>
              <a:t>15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22353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2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825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249238"/>
            <a:ext cx="7556500" cy="425450"/>
          </a:xfrm>
        </p:spPr>
        <p:txBody>
          <a:bodyPr/>
          <a:lstStyle/>
          <a:p>
            <a:pPr eaLnBrk="1" hangingPunct="1"/>
            <a:r>
              <a:rPr lang="en-US" i="1" smtClean="0"/>
              <a:t>O</a:t>
            </a:r>
            <a:r>
              <a:rPr lang="en-US" smtClean="0"/>
              <a:t>-nota</a:t>
            </a:r>
            <a:r>
              <a:rPr lang="sl-SI" smtClean="0"/>
              <a:t>cija</a:t>
            </a:r>
            <a:endParaRPr lang="en-US" smtClean="0"/>
          </a:p>
        </p:txBody>
      </p:sp>
      <p:sp>
        <p:nvSpPr>
          <p:cNvPr id="61030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422400"/>
            <a:ext cx="8023225" cy="47164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dirty="0" smtClean="0"/>
              <a:t>A</a:t>
            </a:r>
            <a:r>
              <a:rPr lang="en-US" dirty="0" err="1" smtClean="0"/>
              <a:t>lgorit</a:t>
            </a:r>
            <a:r>
              <a:rPr lang="sl-SI" dirty="0" smtClean="0"/>
              <a:t>e</a:t>
            </a:r>
            <a:r>
              <a:rPr lang="en-US" dirty="0" smtClean="0"/>
              <a:t>m </a:t>
            </a:r>
            <a:r>
              <a:rPr lang="sl-SI" dirty="0" smtClean="0"/>
              <a:t>zahtevnosti </a:t>
            </a:r>
            <a:r>
              <a:rPr lang="en-US" i="1" dirty="0" smtClean="0"/>
              <a:t>O</a:t>
            </a:r>
            <a:r>
              <a:rPr lang="en-US" dirty="0" smtClean="0"/>
              <a:t>(log 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sl-SI" dirty="0" smtClean="0"/>
              <a:t>je </a:t>
            </a:r>
            <a:r>
              <a:rPr lang="sl-SI" b="1" dirty="0" smtClean="0"/>
              <a:t>boljši</a:t>
            </a:r>
            <a:r>
              <a:rPr lang="sl-SI" dirty="0" smtClean="0"/>
              <a:t> kot </a:t>
            </a:r>
            <a:r>
              <a:rPr lang="en-US" dirty="0" err="1" smtClean="0"/>
              <a:t>algorit</a:t>
            </a:r>
            <a:r>
              <a:rPr lang="sl-SI" dirty="0" smtClean="0"/>
              <a:t>e</a:t>
            </a:r>
            <a:r>
              <a:rPr lang="en-US" dirty="0" smtClean="0"/>
              <a:t>m</a:t>
            </a:r>
            <a:r>
              <a:rPr lang="sl-SI" dirty="0" smtClean="0"/>
              <a:t> zahtevnosti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sl-SI" i="1" baseline="30000" dirty="0" smtClean="0"/>
              <a:t>2</a:t>
            </a:r>
            <a:r>
              <a:rPr lang="en-US" dirty="0" smtClean="0"/>
              <a:t>)</a:t>
            </a:r>
            <a:r>
              <a:rPr lang="sl-SI" dirty="0" smtClean="0"/>
              <a:t>, ker je log n za vse vrednosti </a:t>
            </a:r>
            <a:r>
              <a:rPr lang="en-US" dirty="0" smtClean="0"/>
              <a:t>n</a:t>
            </a:r>
            <a:r>
              <a:rPr lang="sl-SI" dirty="0" smtClean="0"/>
              <a:t> od nekje naprej (od dovolj velikega n) zagotovo manj kot n</a:t>
            </a:r>
            <a:r>
              <a:rPr lang="sl-SI" baseline="30000" dirty="0" smtClean="0"/>
              <a:t>2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i="1" dirty="0" smtClean="0"/>
              <a:t>O</a:t>
            </a:r>
            <a:r>
              <a:rPr lang="en-US" dirty="0" smtClean="0"/>
              <a:t>(log 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sl-SI" dirty="0" smtClean="0"/>
              <a:t>pomeni počasnejšo rast kot</a:t>
            </a:r>
            <a:r>
              <a:rPr lang="en-US" dirty="0" smtClean="0"/>
              <a:t>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sl-SI" i="1" baseline="30000" dirty="0" smtClean="0"/>
              <a:t>2</a:t>
            </a:r>
            <a:r>
              <a:rPr lang="en-US" dirty="0" smtClean="0"/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Kompleksnost</a:t>
            </a:r>
            <a:r>
              <a:rPr lang="en-US" dirty="0" smtClean="0"/>
              <a:t>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</a:t>
            </a:r>
            <a:r>
              <a:rPr lang="sl-SI" dirty="0" smtClean="0"/>
              <a:t>pomeni </a:t>
            </a:r>
            <a:r>
              <a:rPr lang="en-US" dirty="0" smtClean="0"/>
              <a:t>“</a:t>
            </a:r>
            <a:r>
              <a:rPr lang="sl-SI" dirty="0" smtClean="0"/>
              <a:t>reda</a:t>
            </a:r>
            <a:r>
              <a:rPr lang="en-US" dirty="0" smtClean="0"/>
              <a:t> </a:t>
            </a:r>
            <a:r>
              <a:rPr lang="en-US" i="1" dirty="0" smtClean="0"/>
              <a:t>X</a:t>
            </a:r>
            <a:r>
              <a:rPr lang="en-US" dirty="0" smtClean="0"/>
              <a:t>”, </a:t>
            </a:r>
            <a:br>
              <a:rPr lang="en-US" dirty="0" smtClean="0"/>
            </a:br>
            <a:r>
              <a:rPr lang="sl-SI" dirty="0" smtClean="0"/>
              <a:t>t.j.</a:t>
            </a:r>
            <a:r>
              <a:rPr lang="en-US" dirty="0" smtClean="0"/>
              <a:t>, </a:t>
            </a:r>
            <a:r>
              <a:rPr lang="sl-SI" dirty="0" smtClean="0"/>
              <a:t>rast sorazmerno z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sl-SI" dirty="0" smtClean="0"/>
              <a:t>označuje red rasti, kjer zanemarimo počasneje rastoče člene in konstantne faktorje.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buFont typeface="Wingdings" pitchFamily="2" charset="2"/>
              <a:buNone/>
            </a:pPr>
            <a:r>
              <a:rPr lang="sl-SI" dirty="0" smtClean="0"/>
              <a:t> </a:t>
            </a:r>
            <a:endParaRPr lang="en-US" dirty="0" smtClean="0"/>
          </a:p>
        </p:txBody>
      </p:sp>
      <p:sp>
        <p:nvSpPr>
          <p:cNvPr id="2560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54D848D-F63E-4F48-A9D3-6AB8C340D744}" type="slidenum">
              <a:rPr lang="sl-SI" smtClean="0"/>
              <a:pPr eaLnBrk="1" hangingPunct="1"/>
              <a:t>16</a:t>
            </a:fld>
            <a:endParaRPr lang="sl-SI" smtClean="0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030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249238"/>
            <a:ext cx="7556500" cy="425450"/>
          </a:xfrm>
        </p:spPr>
        <p:txBody>
          <a:bodyPr/>
          <a:lstStyle/>
          <a:p>
            <a:pPr eaLnBrk="1" hangingPunct="1"/>
            <a:r>
              <a:rPr lang="en-US" i="1" smtClean="0"/>
              <a:t>O</a:t>
            </a:r>
            <a:r>
              <a:rPr lang="en-US" smtClean="0"/>
              <a:t>-notat</a:t>
            </a:r>
            <a:r>
              <a:rPr lang="sl-SI" smtClean="0"/>
              <a:t>acija</a:t>
            </a:r>
            <a:endParaRPr lang="en-US" smtClean="0"/>
          </a:p>
        </p:txBody>
      </p:sp>
      <p:sp>
        <p:nvSpPr>
          <p:cNvPr id="400387" name="Rectangle 3"/>
          <p:cNvSpPr>
            <a:spLocks noGrp="1" noChangeArrowheads="1"/>
          </p:cNvSpPr>
          <p:nvPr>
            <p:ph idx="1"/>
          </p:nvPr>
        </p:nvSpPr>
        <p:spPr>
          <a:xfrm>
            <a:off x="719138" y="1422400"/>
            <a:ext cx="8101012" cy="4716463"/>
          </a:xfrm>
        </p:spPr>
        <p:txBody>
          <a:bodyPr/>
          <a:lstStyle/>
          <a:p>
            <a:pPr eaLnBrk="1" hangingPunct="1">
              <a:tabLst>
                <a:tab pos="1905000" algn="l"/>
                <a:tab pos="4762500" algn="l"/>
              </a:tabLst>
            </a:pPr>
            <a:r>
              <a:rPr lang="sl-SI" sz="2400" smtClean="0"/>
              <a:t>Nekaj značilnih časovnih zahtevnosti</a:t>
            </a:r>
            <a:r>
              <a:rPr lang="en-US" sz="2400" smtClean="0"/>
              <a:t>:</a:t>
            </a:r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i="1" smtClean="0"/>
              <a:t>	O</a:t>
            </a:r>
            <a:r>
              <a:rPr lang="en-US" sz="2400" smtClean="0"/>
              <a:t>(1)	</a:t>
            </a:r>
            <a:r>
              <a:rPr lang="sl-SI" sz="2400" smtClean="0"/>
              <a:t>	</a:t>
            </a:r>
            <a:r>
              <a:rPr lang="sl-SI" sz="2400" b="1" smtClean="0"/>
              <a:t>ko</a:t>
            </a:r>
            <a:r>
              <a:rPr lang="en-US" sz="2400" b="1" smtClean="0"/>
              <a:t>nstant</a:t>
            </a:r>
            <a:r>
              <a:rPr lang="sl-SI" sz="2400" b="1" smtClean="0"/>
              <a:t>na</a:t>
            </a:r>
            <a:r>
              <a:rPr lang="en-US" sz="2400" i="1" smtClean="0"/>
              <a:t> </a:t>
            </a:r>
            <a:r>
              <a:rPr lang="sl-SI" sz="2400" i="1" smtClean="0"/>
              <a:t>ČZ</a:t>
            </a:r>
            <a:r>
              <a:rPr lang="en-US" sz="2400" smtClean="0"/>
              <a:t>	</a:t>
            </a:r>
            <a:endParaRPr lang="sl-SI" sz="2400" smtClean="0"/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(log </a:t>
            </a:r>
            <a:r>
              <a:rPr lang="en-US" sz="2400" i="1" smtClean="0"/>
              <a:t>n</a:t>
            </a:r>
            <a:r>
              <a:rPr lang="en-US" sz="2400" smtClean="0"/>
              <a:t>)	</a:t>
            </a:r>
            <a:r>
              <a:rPr lang="sl-SI" sz="2400" smtClean="0"/>
              <a:t>	</a:t>
            </a:r>
            <a:r>
              <a:rPr lang="en-US" sz="2400" b="1" smtClean="0"/>
              <a:t>logaritmi</a:t>
            </a:r>
            <a:r>
              <a:rPr lang="sl-SI" sz="2400" b="1" smtClean="0"/>
              <a:t>čna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endParaRPr lang="en-US" sz="2400" smtClean="0"/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</a:t>
            </a:r>
            <a:r>
              <a:rPr lang="en-US" sz="2400" i="1" smtClean="0"/>
              <a:t>n</a:t>
            </a:r>
            <a:r>
              <a:rPr lang="en-US" sz="2400" smtClean="0"/>
              <a:t>)	</a:t>
            </a:r>
            <a:r>
              <a:rPr lang="sl-SI" sz="2400" smtClean="0"/>
              <a:t>	</a:t>
            </a:r>
            <a:r>
              <a:rPr lang="en-US" sz="2400" b="1" smtClean="0"/>
              <a:t>linear</a:t>
            </a:r>
            <a:r>
              <a:rPr lang="sl-SI" sz="2400" b="1" smtClean="0"/>
              <a:t>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r>
              <a:rPr lang="en-US" sz="2400" smtClean="0"/>
              <a:t> 	</a:t>
            </a:r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</a:t>
            </a:r>
            <a:r>
              <a:rPr lang="en-US" sz="2400" i="1" smtClean="0"/>
              <a:t>n </a:t>
            </a:r>
            <a:r>
              <a:rPr lang="en-US" sz="2400" smtClean="0"/>
              <a:t>log </a:t>
            </a:r>
            <a:r>
              <a:rPr lang="en-US" sz="2400" i="1" smtClean="0"/>
              <a:t>n</a:t>
            </a:r>
            <a:r>
              <a:rPr lang="en-US" sz="2400" smtClean="0"/>
              <a:t>)	</a:t>
            </a:r>
            <a:r>
              <a:rPr lang="en-US" sz="2400" b="1" smtClean="0"/>
              <a:t>log linear</a:t>
            </a:r>
            <a:r>
              <a:rPr lang="sl-SI" sz="2400" b="1" smtClean="0"/>
              <a:t>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endParaRPr lang="en-US" sz="2400" smtClean="0"/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</a:t>
            </a:r>
            <a:r>
              <a:rPr lang="en-US" sz="2400" i="1" smtClean="0"/>
              <a:t>n</a:t>
            </a:r>
            <a:r>
              <a:rPr lang="en-US" sz="2400" baseline="30000" smtClean="0"/>
              <a:t>2</a:t>
            </a:r>
            <a:r>
              <a:rPr lang="en-US" sz="2400" smtClean="0"/>
              <a:t>)	</a:t>
            </a:r>
            <a:r>
              <a:rPr lang="sl-SI" sz="2400" smtClean="0"/>
              <a:t>	</a:t>
            </a:r>
            <a:r>
              <a:rPr lang="sl-SI" sz="2400" b="1" smtClean="0"/>
              <a:t>kva</a:t>
            </a:r>
            <a:r>
              <a:rPr lang="en-US" sz="2400" b="1" smtClean="0"/>
              <a:t>drati</a:t>
            </a:r>
            <a:r>
              <a:rPr lang="sl-SI" sz="2400" b="1" smtClean="0"/>
              <a:t>čna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r>
              <a:rPr lang="en-US" sz="2400" smtClean="0"/>
              <a:t>	</a:t>
            </a:r>
            <a:endParaRPr lang="sl-SI" sz="2400" smtClean="0"/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</a:t>
            </a:r>
            <a:r>
              <a:rPr lang="en-US" sz="2400" i="1" smtClean="0"/>
              <a:t>n</a:t>
            </a:r>
            <a:r>
              <a:rPr lang="en-US" sz="2400" baseline="30000" smtClean="0"/>
              <a:t>3</a:t>
            </a:r>
            <a:r>
              <a:rPr lang="en-US" sz="2400" smtClean="0"/>
              <a:t>)	</a:t>
            </a:r>
            <a:r>
              <a:rPr lang="sl-SI" sz="2400" smtClean="0"/>
              <a:t>	</a:t>
            </a:r>
            <a:r>
              <a:rPr lang="sl-SI" sz="2400" b="1" smtClean="0"/>
              <a:t>kubična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r>
              <a:rPr lang="en-US" sz="2400" smtClean="0"/>
              <a:t> 	</a:t>
            </a:r>
          </a:p>
          <a:p>
            <a:pPr eaLnBrk="1" hangingPunct="1">
              <a:spcBef>
                <a:spcPts val="900"/>
              </a:spcBef>
              <a:buFont typeface="Wingdings" pitchFamily="2" charset="2"/>
              <a:buNone/>
              <a:tabLst>
                <a:tab pos="1905000" algn="l"/>
                <a:tab pos="4762500" algn="l"/>
              </a:tabLst>
            </a:pPr>
            <a:r>
              <a:rPr lang="en-US" sz="2400" smtClean="0"/>
              <a:t>	</a:t>
            </a:r>
            <a:r>
              <a:rPr lang="en-US" sz="2400" i="1" smtClean="0"/>
              <a:t>O</a:t>
            </a:r>
            <a:r>
              <a:rPr lang="en-US" sz="2400" smtClean="0"/>
              <a:t>(2</a:t>
            </a:r>
            <a:r>
              <a:rPr lang="en-US" sz="2400" i="1" baseline="30000" smtClean="0"/>
              <a:t>n</a:t>
            </a:r>
            <a:r>
              <a:rPr lang="en-US" sz="2400" smtClean="0"/>
              <a:t>)	</a:t>
            </a:r>
            <a:r>
              <a:rPr lang="sl-SI" sz="2400" smtClean="0"/>
              <a:t>	</a:t>
            </a:r>
            <a:r>
              <a:rPr lang="en-US" sz="2400" b="1" smtClean="0"/>
              <a:t>e</a:t>
            </a:r>
            <a:r>
              <a:rPr lang="sl-SI" sz="2400" b="1" smtClean="0"/>
              <a:t>ks</a:t>
            </a:r>
            <a:r>
              <a:rPr lang="en-US" sz="2400" b="1" smtClean="0"/>
              <a:t>ponent</a:t>
            </a:r>
            <a:r>
              <a:rPr lang="sl-SI" sz="2400" b="1" smtClean="0"/>
              <a:t>na</a:t>
            </a:r>
            <a:r>
              <a:rPr lang="en-US" sz="2400" smtClean="0"/>
              <a:t> </a:t>
            </a:r>
            <a:r>
              <a:rPr lang="sl-SI" sz="2400" i="1" smtClean="0"/>
              <a:t>ČZ</a:t>
            </a:r>
            <a:r>
              <a:rPr lang="en-US" sz="2400" smtClean="0"/>
              <a:t> 	</a:t>
            </a:r>
          </a:p>
        </p:txBody>
      </p:sp>
      <p:sp>
        <p:nvSpPr>
          <p:cNvPr id="4096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096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36259F0-5C14-4901-BCF4-3B873F5C3A69}" type="slidenum">
              <a:rPr lang="sl-SI" smtClean="0"/>
              <a:pPr eaLnBrk="1" hangingPunct="1"/>
              <a:t>17</a:t>
            </a:fld>
            <a:endParaRPr lang="sl-SI" smtClean="0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162800" y="6619875"/>
            <a:ext cx="1981200" cy="476250"/>
          </a:xfrm>
        </p:spPr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18</a:t>
            </a:fld>
            <a:endParaRPr lang="sl-SI"/>
          </a:p>
        </p:txBody>
      </p:sp>
      <p:pic>
        <p:nvPicPr>
          <p:cNvPr id="5122" name="Picture 2" descr="https://cdn-images-1.medium.com/max/720/1*tXDAZzUr_Iijsc1kSTtzxA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772816"/>
            <a:ext cx="8064894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6479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2276D1-3B19-4FEF-9A26-7067299276BF}" type="slidenum">
              <a:rPr lang="sl-SI" smtClean="0"/>
              <a:pPr>
                <a:defRPr/>
              </a:pPr>
              <a:t>19</a:t>
            </a:fld>
            <a:endParaRPr lang="sl-SI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1"/>
            <a:ext cx="77046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749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Učinkovitost</a:t>
            </a:r>
            <a:endParaRPr lang="en-GB" smtClean="0"/>
          </a:p>
        </p:txBody>
      </p:sp>
      <p:sp>
        <p:nvSpPr>
          <p:cNvPr id="373765" name="Rectangle 5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374063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200" smtClean="0"/>
              <a:t>Za dani problem imamo več algoritmov – kateri je "najboljši"?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Koliko časa dani algoritem zahteva</a:t>
            </a:r>
            <a:r>
              <a:rPr lang="en-US" sz="2200" smtClean="0"/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Koliko prostora (pomnilnika) dani algoritem zahteva</a:t>
            </a:r>
            <a:r>
              <a:rPr lang="en-US" sz="2200" smtClean="0"/>
              <a:t>?</a:t>
            </a:r>
            <a:endParaRPr lang="sl-SI" sz="2200" smtClean="0"/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Zanima nas dodaten prostor (poleg tistega, ki ga potrebujemo za podatke in rezultat)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1900" smtClean="0"/>
              <a:t>Slednje tako ali tako potrebujejo vsi algoritmi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Čeprav pogosto zanemarjeno, pa je količina dodatnega pomnilnika pogosto zelo pomembna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1900" smtClean="0"/>
              <a:t>Največ računalnikov ima zelo omejen prostor (računalniki v hišnih napravah, avtomobilih, strojih ...)</a:t>
            </a:r>
            <a:endParaRPr lang="en-US" sz="1900" smtClean="0"/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V splošnem je tako časovna kot prostorska zahtevnost odvisna od podatkov za dani algoritem (tipično od "velikosti" vhodnih podatkov).</a:t>
            </a:r>
            <a:endParaRPr lang="en-US" sz="2200" smtClean="0"/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2CC23C3-A7B8-4216-BB1B-06E2D8EDF54D}" type="slidenum">
              <a:rPr lang="sl-SI" smtClean="0"/>
              <a:pPr eaLnBrk="1" hangingPunct="1"/>
              <a:t>2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37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Hitrost računalnika</a:t>
            </a:r>
            <a:endParaRPr lang="sl-SI" smtClean="0"/>
          </a:p>
        </p:txBody>
      </p:sp>
      <p:sp>
        <p:nvSpPr>
          <p:cNvPr id="410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57D90B0-E800-469F-982E-4B7DDDC575D0}" type="slidenum">
              <a:rPr lang="sl-SI" smtClean="0"/>
              <a:pPr eaLnBrk="1" hangingPunct="1"/>
              <a:t>20</a:t>
            </a:fld>
            <a:endParaRPr lang="sl-SI" smtClean="0"/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1222375" y="2211388"/>
          <a:ext cx="6670675" cy="412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Document" r:id="rId3" imgW="6890886" imgH="4163967" progId="Word.Document.8">
                  <p:embed/>
                </p:oleObj>
              </mc:Choice>
              <mc:Fallback>
                <p:oleObj name="Document" r:id="rId3" imgW="6890886" imgH="4163967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2211388"/>
                        <a:ext cx="6670675" cy="412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400" dirty="0" smtClean="0"/>
              <a:t>Iz članka J. </a:t>
            </a:r>
            <a:r>
              <a:rPr lang="sl-SI" sz="2400" dirty="0" err="1"/>
              <a:t>B</a:t>
            </a:r>
            <a:r>
              <a:rPr lang="sl-SI" sz="2400" dirty="0" err="1" smtClean="0"/>
              <a:t>entley</a:t>
            </a:r>
            <a:r>
              <a:rPr lang="sl-SI" sz="2400" dirty="0" smtClean="0"/>
              <a:t>, </a:t>
            </a:r>
            <a:r>
              <a:rPr lang="sl-SI" sz="2400" dirty="0" err="1" smtClean="0"/>
              <a:t>Algorithm</a:t>
            </a:r>
            <a:r>
              <a:rPr lang="sl-SI" sz="2400" dirty="0" smtClean="0"/>
              <a:t> </a:t>
            </a:r>
            <a:r>
              <a:rPr lang="sl-SI" sz="2400" dirty="0" err="1" smtClean="0"/>
              <a:t>design</a:t>
            </a:r>
            <a:r>
              <a:rPr lang="sl-SI" sz="2400" dirty="0" smtClean="0"/>
              <a:t> </a:t>
            </a:r>
            <a:r>
              <a:rPr lang="sl-SI" sz="2400" dirty="0" err="1" smtClean="0"/>
              <a:t>techniques</a:t>
            </a: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>CACM 27 (1984), 9, 865 - 871 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21</a:t>
            </a:fld>
            <a:endParaRPr lang="sl-SI"/>
          </a:p>
        </p:txBody>
      </p:sp>
      <p:grpSp>
        <p:nvGrpSpPr>
          <p:cNvPr id="7" name="Group 6"/>
          <p:cNvGrpSpPr/>
          <p:nvPr/>
        </p:nvGrpSpPr>
        <p:grpSpPr>
          <a:xfrm>
            <a:off x="144061" y="2060848"/>
            <a:ext cx="8511969" cy="2494912"/>
            <a:chOff x="144061" y="2060848"/>
            <a:chExt cx="8511969" cy="2494912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223" t="10682" r="31762" b="71958"/>
            <a:stretch/>
          </p:blipFill>
          <p:spPr bwMode="auto">
            <a:xfrm>
              <a:off x="144061" y="2060848"/>
              <a:ext cx="8511969" cy="2494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6" name="Straight Connector 5"/>
            <p:cNvCxnSpPr/>
            <p:nvPr/>
          </p:nvCxnSpPr>
          <p:spPr bwMode="auto">
            <a:xfrm>
              <a:off x="4139952" y="3140968"/>
              <a:ext cx="936104" cy="0"/>
            </a:xfrm>
            <a:prstGeom prst="line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>
              <a:off x="6011972" y="3140968"/>
              <a:ext cx="936104" cy="0"/>
            </a:xfrm>
            <a:prstGeom prst="line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8649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400" dirty="0" smtClean="0"/>
              <a:t>Iz članka J. </a:t>
            </a:r>
            <a:r>
              <a:rPr lang="sl-SI" sz="2400" dirty="0" err="1"/>
              <a:t>B</a:t>
            </a:r>
            <a:r>
              <a:rPr lang="sl-SI" sz="2400" dirty="0" err="1" smtClean="0"/>
              <a:t>entley</a:t>
            </a:r>
            <a:r>
              <a:rPr lang="sl-SI" sz="2400" dirty="0" smtClean="0"/>
              <a:t>, </a:t>
            </a:r>
            <a:r>
              <a:rPr lang="sl-SI" sz="2400" dirty="0" err="1" smtClean="0"/>
              <a:t>Algorithm</a:t>
            </a:r>
            <a:r>
              <a:rPr lang="sl-SI" sz="2400" dirty="0" smtClean="0"/>
              <a:t> </a:t>
            </a:r>
            <a:r>
              <a:rPr lang="sl-SI" sz="2400" dirty="0" err="1" smtClean="0"/>
              <a:t>design</a:t>
            </a:r>
            <a:r>
              <a:rPr lang="sl-SI" sz="2400" dirty="0" smtClean="0"/>
              <a:t> </a:t>
            </a:r>
            <a:r>
              <a:rPr lang="sl-SI" sz="2400" dirty="0" err="1" smtClean="0"/>
              <a:t>techniques</a:t>
            </a: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>CACM 27 (1984), 9, 865 - 871 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22</a:t>
            </a:fld>
            <a:endParaRPr lang="sl-SI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76" t="47888" r="34536" b="18023"/>
          <a:stretch/>
        </p:blipFill>
        <p:spPr bwMode="auto">
          <a:xfrm>
            <a:off x="443047" y="1412776"/>
            <a:ext cx="7604309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le 2"/>
          <p:cNvSpPr/>
          <p:nvPr/>
        </p:nvSpPr>
        <p:spPr bwMode="auto">
          <a:xfrm>
            <a:off x="2123728" y="3284984"/>
            <a:ext cx="1512168" cy="432048"/>
          </a:xfrm>
          <a:prstGeom prst="roundRect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30696" y="1412776"/>
            <a:ext cx="7604309" cy="4896544"/>
            <a:chOff x="430696" y="1412776"/>
            <a:chExt cx="7604309" cy="4896544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376" t="47888" r="34536" b="18023"/>
            <a:stretch/>
          </p:blipFill>
          <p:spPr bwMode="auto">
            <a:xfrm>
              <a:off x="430696" y="1412776"/>
              <a:ext cx="7604309" cy="4896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ounded Rectangle 7"/>
            <p:cNvSpPr/>
            <p:nvPr/>
          </p:nvSpPr>
          <p:spPr bwMode="auto">
            <a:xfrm>
              <a:off x="2111377" y="3284984"/>
              <a:ext cx="1512168" cy="432048"/>
            </a:xfrm>
            <a:prstGeom prst="roundRect">
              <a:avLst/>
            </a:prstGeom>
            <a:noFill/>
            <a:ln w="381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2771800" y="4653136"/>
              <a:ext cx="1224136" cy="432048"/>
            </a:xfrm>
            <a:prstGeom prst="roundRect">
              <a:avLst/>
            </a:prstGeom>
            <a:noFill/>
            <a:ln w="381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56808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Kaj nam pove časovna zahtevnost?</a:t>
            </a:r>
            <a:endParaRPr lang="en-US" smtClean="0"/>
          </a:p>
        </p:txBody>
      </p:sp>
      <p:sp>
        <p:nvSpPr>
          <p:cNvPr id="48538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Imamo algoritem, za katerega vemo, da je njegova časovna zahtevnost </a:t>
            </a:r>
            <a:r>
              <a:rPr lang="sl-SI" sz="1700" dirty="0" smtClean="0">
                <a:solidFill>
                  <a:srgbClr val="0070C0"/>
                </a:solidFill>
              </a:rPr>
              <a:t>O(n)</a:t>
            </a:r>
            <a:r>
              <a:rPr lang="sl-SI" sz="1700" dirty="0" smtClean="0"/>
              <a:t>.</a:t>
            </a:r>
            <a:endParaRPr lang="en-US" sz="1700" dirty="0" smtClean="0"/>
          </a:p>
          <a:p>
            <a:pPr eaLnBrk="1" hangingPunct="1">
              <a:lnSpc>
                <a:spcPct val="80000"/>
              </a:lnSpc>
            </a:pPr>
            <a:endParaRPr lang="sl-SI" sz="1700" dirty="0" smtClean="0"/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Imamo problem velikosti 100.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Koliko časa se bo izvajal na računalniku?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>
                <a:solidFill>
                  <a:schemeClr val="accent6"/>
                </a:solidFill>
              </a:rPr>
              <a:t>Ne vemo!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Denimo, da je to trajalo 5 sekund.</a:t>
            </a:r>
          </a:p>
          <a:p>
            <a:pPr eaLnBrk="1" hangingPunct="1">
              <a:lnSpc>
                <a:spcPct val="80000"/>
              </a:lnSpc>
            </a:pPr>
            <a:endParaRPr lang="en-US" sz="1700" dirty="0" smtClean="0"/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Vzemimo problem velikosti 300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Koliko časa se bo ta izvajal?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Ker je rast časa za ta algoritem linearna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3x večji problem - 3x dlje, torej cca 15 sekund</a:t>
            </a:r>
          </a:p>
          <a:p>
            <a:pPr eaLnBrk="1" hangingPunct="1">
              <a:lnSpc>
                <a:spcPct val="80000"/>
              </a:lnSpc>
            </a:pPr>
            <a:endParaRPr lang="en-US" sz="1700" dirty="0" smtClean="0"/>
          </a:p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Kaj pa problem velikosti 900?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Ker je rast časa za ta algoritem linearna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9x večji problem - 9x dlje, torej cca 45 sekund</a:t>
            </a:r>
            <a:endParaRPr lang="en-US" sz="1600" dirty="0" smtClean="0"/>
          </a:p>
          <a:p>
            <a:pPr lvl="1" eaLnBrk="1" hangingPunct="1">
              <a:lnSpc>
                <a:spcPct val="80000"/>
              </a:lnSpc>
            </a:pPr>
            <a:endParaRPr lang="en-US" sz="1600" dirty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Bo to res(</a:t>
            </a:r>
            <a:r>
              <a:rPr lang="en-US" sz="2000" dirty="0" err="1" smtClean="0"/>
              <a:t>nično</a:t>
            </a:r>
            <a:r>
              <a:rPr lang="en-US" sz="2000" dirty="0" smtClean="0"/>
              <a:t>) res?</a:t>
            </a:r>
          </a:p>
          <a:p>
            <a:pPr marL="858838" lvl="3" indent="-469900" eaLnBrk="1" hangingPunct="1">
              <a:lnSpc>
                <a:spcPct val="80000"/>
              </a:lnSpc>
            </a:pPr>
            <a:r>
              <a:rPr lang="sl-SI" sz="1400" dirty="0" smtClean="0"/>
              <a:t>ne </a:t>
            </a:r>
            <a:r>
              <a:rPr lang="sl-SI" sz="1400" dirty="0"/>
              <a:t>vemo, ali smo že dosegli tisto velikost problema, ko "zanemarjeni" členi (ki jih je "pojedla" O notacija) ne delajo "zgage</a:t>
            </a:r>
            <a:r>
              <a:rPr lang="sl-SI" sz="1400" dirty="0" smtClean="0"/>
              <a:t>")</a:t>
            </a:r>
            <a:endParaRPr lang="en-US" sz="1400" dirty="0" smtClean="0"/>
          </a:p>
          <a:p>
            <a:pPr marL="388938" lvl="3" indent="0" eaLnBrk="1" hangingPunct="1">
              <a:lnSpc>
                <a:spcPct val="80000"/>
              </a:lnSpc>
              <a:buNone/>
            </a:pPr>
            <a:endParaRPr lang="sl-SI" sz="1400" dirty="0"/>
          </a:p>
          <a:p>
            <a:pPr eaLnBrk="1" hangingPunct="1">
              <a:lnSpc>
                <a:spcPct val="80000"/>
              </a:lnSpc>
            </a:pPr>
            <a:endParaRPr lang="sl-SI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700" dirty="0" smtClean="0"/>
          </a:p>
        </p:txBody>
      </p:sp>
      <p:sp>
        <p:nvSpPr>
          <p:cNvPr id="4506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8D9CF45-058B-4130-B448-D964B67AB9CF}" type="slidenum">
              <a:rPr lang="sl-SI" smtClean="0"/>
              <a:pPr eaLnBrk="1" hangingPunct="1"/>
              <a:t>23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Kaj nam pove časovna zahtevnost?</a:t>
            </a:r>
            <a:endParaRPr lang="en-US" smtClean="0"/>
          </a:p>
        </p:txBody>
      </p:sp>
      <p:sp>
        <p:nvSpPr>
          <p:cNvPr id="48538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700" dirty="0" smtClean="0"/>
              <a:t>Imamo algoritem, za katerega vemo, da je njegova časovna zahtevnost </a:t>
            </a:r>
            <a:r>
              <a:rPr lang="sl-SI" sz="1700" dirty="0" smtClean="0">
                <a:solidFill>
                  <a:srgbClr val="0070C0"/>
                </a:solidFill>
              </a:rPr>
              <a:t>O(n)</a:t>
            </a:r>
            <a:r>
              <a:rPr lang="sl-SI" sz="17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US" sz="1700" dirty="0" smtClean="0"/>
          </a:p>
          <a:p>
            <a:pPr eaLnBrk="1" hangingPunct="1">
              <a:lnSpc>
                <a:spcPct val="80000"/>
              </a:lnSpc>
            </a:pPr>
            <a:r>
              <a:rPr lang="en-US" sz="1700" dirty="0" smtClean="0"/>
              <a:t>O </a:t>
            </a:r>
            <a:r>
              <a:rPr lang="en-US" sz="1700" dirty="0" err="1" smtClean="0"/>
              <a:t>času</a:t>
            </a:r>
            <a:r>
              <a:rPr lang="en-US" sz="1700" dirty="0" smtClean="0"/>
              <a:t> </a:t>
            </a:r>
            <a:r>
              <a:rPr lang="en-US" sz="1700" dirty="0" err="1" smtClean="0"/>
              <a:t>izvajanja</a:t>
            </a:r>
            <a:r>
              <a:rPr lang="en-US" sz="1700" dirty="0" smtClean="0"/>
              <a:t> </a:t>
            </a:r>
            <a:r>
              <a:rPr lang="en-US" sz="1700" dirty="0" err="1" smtClean="0"/>
              <a:t>za</a:t>
            </a:r>
            <a:r>
              <a:rPr lang="en-US" sz="1700" dirty="0" smtClean="0"/>
              <a:t> </a:t>
            </a:r>
            <a:r>
              <a:rPr lang="en-US" sz="1700" dirty="0" err="1" smtClean="0"/>
              <a:t>določeno</a:t>
            </a:r>
            <a:r>
              <a:rPr lang="en-US" sz="1700" dirty="0" smtClean="0"/>
              <a:t> </a:t>
            </a:r>
            <a:r>
              <a:rPr lang="en-US" sz="1700" dirty="0" err="1" smtClean="0"/>
              <a:t>velikost</a:t>
            </a:r>
            <a:r>
              <a:rPr lang="en-US" sz="1700" dirty="0" smtClean="0"/>
              <a:t> </a:t>
            </a:r>
            <a:r>
              <a:rPr lang="en-US" sz="1700" dirty="0" err="1" smtClean="0"/>
              <a:t>problema</a:t>
            </a:r>
            <a:r>
              <a:rPr lang="en-US" sz="1700" dirty="0" smtClean="0"/>
              <a:t> ne </a:t>
            </a:r>
            <a:r>
              <a:rPr lang="en-US" sz="1700" dirty="0" err="1" smtClean="0"/>
              <a:t>moremo</a:t>
            </a:r>
            <a:r>
              <a:rPr lang="en-US" sz="1700" dirty="0" smtClean="0"/>
              <a:t> </a:t>
            </a:r>
            <a:r>
              <a:rPr lang="en-US" sz="1700" dirty="0" err="1" smtClean="0"/>
              <a:t>napovedati</a:t>
            </a:r>
            <a:r>
              <a:rPr lang="en-US" sz="1700" dirty="0" smtClean="0"/>
              <a:t> </a:t>
            </a:r>
            <a:r>
              <a:rPr lang="en-US" sz="1700" dirty="0" err="1" smtClean="0"/>
              <a:t>nič</a:t>
            </a:r>
            <a:r>
              <a:rPr lang="en-US" sz="1700" dirty="0" smtClean="0"/>
              <a:t>!</a:t>
            </a:r>
          </a:p>
          <a:p>
            <a:pPr eaLnBrk="1" hangingPunct="1">
              <a:lnSpc>
                <a:spcPct val="80000"/>
              </a:lnSpc>
            </a:pPr>
            <a:endParaRPr lang="en-US" sz="1700" dirty="0" smtClean="0"/>
          </a:p>
          <a:p>
            <a:pPr eaLnBrk="1" hangingPunct="1">
              <a:lnSpc>
                <a:spcPct val="80000"/>
              </a:lnSpc>
            </a:pPr>
            <a:r>
              <a:rPr lang="en-US" sz="1700" b="1" dirty="0" smtClean="0"/>
              <a:t>A o</a:t>
            </a:r>
            <a:r>
              <a:rPr lang="sl-SI" sz="1700" b="1" dirty="0" smtClean="0"/>
              <a:t>d neke velikosti problema dalje vemo, da bomo </a:t>
            </a:r>
            <a:r>
              <a:rPr lang="sl-SI" sz="1700" b="1" dirty="0" smtClean="0">
                <a:solidFill>
                  <a:srgbClr val="FF0000"/>
                </a:solidFill>
              </a:rPr>
              <a:t>pri reševanju 5x večjega </a:t>
            </a:r>
            <a:r>
              <a:rPr lang="sl-SI" sz="1700" b="1" dirty="0" smtClean="0"/>
              <a:t>problema čakali na rešitev </a:t>
            </a:r>
            <a:r>
              <a:rPr lang="sl-SI" sz="1700" b="1" dirty="0" smtClean="0">
                <a:solidFill>
                  <a:srgbClr val="7030A0"/>
                </a:solidFill>
              </a:rPr>
              <a:t>približno 5x dlje</a:t>
            </a:r>
            <a:r>
              <a:rPr lang="sl-SI" sz="1700" b="1" dirty="0" smtClean="0"/>
              <a:t>.</a:t>
            </a:r>
            <a:endParaRPr lang="en-US" sz="1700" b="1" dirty="0" smtClean="0"/>
          </a:p>
        </p:txBody>
      </p:sp>
      <p:sp>
        <p:nvSpPr>
          <p:cNvPr id="4506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8D9CF45-058B-4130-B448-D964B67AB9CF}" type="slidenum">
              <a:rPr lang="sl-SI" smtClean="0"/>
              <a:pPr eaLnBrk="1" hangingPunct="1"/>
              <a:t>24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731473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Kaj nam torej pove časovna zahtevnost?</a:t>
            </a:r>
            <a:endParaRPr lang="en-US" sz="3000" smtClean="0"/>
          </a:p>
        </p:txBody>
      </p:sp>
      <p:sp>
        <p:nvSpPr>
          <p:cNvPr id="48640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2200" dirty="0" smtClean="0"/>
              <a:t>Imamo algoritem, za katerega vemo, da je njegova časovna zahtevnost O(n</a:t>
            </a:r>
            <a:r>
              <a:rPr lang="sl-SI" sz="2200" baseline="30000" dirty="0" smtClean="0"/>
              <a:t>2</a:t>
            </a:r>
            <a:r>
              <a:rPr lang="sl-SI" sz="2200" dirty="0" smtClean="0"/>
              <a:t>).</a:t>
            </a:r>
          </a:p>
          <a:p>
            <a:pPr eaLnBrk="1" hangingPunct="1"/>
            <a:r>
              <a:rPr lang="sl-SI" sz="2200" dirty="0" smtClean="0"/>
              <a:t>Imamo problem velikosti 100.</a:t>
            </a:r>
          </a:p>
          <a:p>
            <a:pPr eaLnBrk="1" hangingPunct="1"/>
            <a:r>
              <a:rPr lang="sl-SI" sz="2200" dirty="0" smtClean="0"/>
              <a:t>Koliko časa se bo izvajal na računalniku?</a:t>
            </a:r>
          </a:p>
          <a:p>
            <a:pPr lvl="1" eaLnBrk="1" hangingPunct="1"/>
            <a:r>
              <a:rPr lang="sl-SI" sz="2000" dirty="0" smtClean="0"/>
              <a:t>Ne vemo!</a:t>
            </a:r>
          </a:p>
          <a:p>
            <a:pPr lvl="1" eaLnBrk="1" hangingPunct="1"/>
            <a:r>
              <a:rPr lang="sl-SI" sz="2000" dirty="0" smtClean="0"/>
              <a:t>Denimo, da je to trajalo 5 sekund.</a:t>
            </a:r>
          </a:p>
          <a:p>
            <a:pPr eaLnBrk="1" hangingPunct="1"/>
            <a:r>
              <a:rPr lang="sl-SI" sz="2200" dirty="0" smtClean="0"/>
              <a:t>Vzemimo problem velikosti 300</a:t>
            </a:r>
          </a:p>
          <a:p>
            <a:pPr eaLnBrk="1" hangingPunct="1"/>
            <a:r>
              <a:rPr lang="sl-SI" sz="2200" dirty="0" smtClean="0"/>
              <a:t>Koliko časa se bo ta izvajal?</a:t>
            </a:r>
          </a:p>
          <a:p>
            <a:pPr lvl="1" eaLnBrk="1" hangingPunct="1"/>
            <a:r>
              <a:rPr lang="sl-SI" sz="2000" dirty="0" smtClean="0"/>
              <a:t>Ker je rast časa za ta algoritem </a:t>
            </a:r>
            <a:r>
              <a:rPr lang="sl-SI" sz="2000" dirty="0" err="1" smtClean="0"/>
              <a:t>kvadratična</a:t>
            </a:r>
            <a:endParaRPr lang="sl-SI" sz="2000" dirty="0" smtClean="0"/>
          </a:p>
          <a:p>
            <a:pPr lvl="1" eaLnBrk="1" hangingPunct="1"/>
            <a:r>
              <a:rPr lang="sl-SI" sz="2000" dirty="0" smtClean="0"/>
              <a:t>3x večji problem - 9x (32 x) dlje, torej cca 45 sekund</a:t>
            </a:r>
          </a:p>
          <a:p>
            <a:pPr eaLnBrk="1" hangingPunct="1"/>
            <a:r>
              <a:rPr lang="sl-SI" sz="2200" dirty="0" smtClean="0"/>
              <a:t>Kaj pa problem velikosti 1000?</a:t>
            </a:r>
          </a:p>
          <a:p>
            <a:pPr lvl="1" eaLnBrk="1" hangingPunct="1"/>
            <a:r>
              <a:rPr lang="sl-SI" sz="2000" dirty="0" smtClean="0"/>
              <a:t>Ker je rast časa za ta algoritem </a:t>
            </a:r>
            <a:r>
              <a:rPr lang="sl-SI" sz="2000" dirty="0" err="1" smtClean="0"/>
              <a:t>kvadratična</a:t>
            </a:r>
            <a:endParaRPr lang="sl-SI" sz="2000" dirty="0" smtClean="0"/>
          </a:p>
          <a:p>
            <a:pPr lvl="1" eaLnBrk="1" hangingPunct="1"/>
            <a:r>
              <a:rPr lang="sl-SI" sz="2000" dirty="0" smtClean="0"/>
              <a:t>10x večji problem - 100x dlje, torej cca 500 sekund</a:t>
            </a:r>
            <a:endParaRPr lang="en-US" sz="2000" dirty="0" smtClean="0"/>
          </a:p>
          <a:p>
            <a:pPr eaLnBrk="1" hangingPunct="1"/>
            <a:r>
              <a:rPr lang="en-US" sz="2400" dirty="0" err="1" smtClean="0">
                <a:solidFill>
                  <a:schemeClr val="accent6"/>
                </a:solidFill>
              </a:rPr>
              <a:t>Seveda</a:t>
            </a:r>
            <a:r>
              <a:rPr lang="en-US" sz="2400" dirty="0" smtClean="0">
                <a:solidFill>
                  <a:schemeClr val="accent6"/>
                </a:solidFill>
              </a:rPr>
              <a:t> je to le </a:t>
            </a:r>
            <a:r>
              <a:rPr lang="en-US" sz="2400" dirty="0" err="1" smtClean="0">
                <a:solidFill>
                  <a:schemeClr val="accent6"/>
                </a:solidFill>
              </a:rPr>
              <a:t>napoved</a:t>
            </a:r>
            <a:r>
              <a:rPr lang="en-US" sz="2400" dirty="0" smtClean="0">
                <a:solidFill>
                  <a:schemeClr val="accent6"/>
                </a:solidFill>
              </a:rPr>
              <a:t>!</a:t>
            </a:r>
            <a:endParaRPr lang="sl-SI" sz="2400" dirty="0" smtClean="0">
              <a:solidFill>
                <a:schemeClr val="accent6"/>
              </a:solidFill>
            </a:endParaRPr>
          </a:p>
          <a:p>
            <a:pPr eaLnBrk="1" hangingPunct="1"/>
            <a:endParaRPr lang="en-US" sz="2200" dirty="0" smtClean="0"/>
          </a:p>
        </p:txBody>
      </p:sp>
      <p:sp>
        <p:nvSpPr>
          <p:cNvPr id="4608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608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040EF2A-D4BE-4D72-970B-0365355482BC}" type="slidenum">
              <a:rPr lang="sl-SI" smtClean="0"/>
              <a:pPr eaLnBrk="1" hangingPunct="1"/>
              <a:t>25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6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6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6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6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6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6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6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6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64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64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6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6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64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64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64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64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864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864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864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864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864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864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640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640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Kaj nam pove časovna zahtevnost?</a:t>
            </a:r>
            <a:endParaRPr lang="en-US" smtClean="0"/>
          </a:p>
        </p:txBody>
      </p:sp>
      <p:sp>
        <p:nvSpPr>
          <p:cNvPr id="50381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700" smtClean="0"/>
              <a:t>Seveda smo pri obeh primerih HUDOOOO poenostavili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Dva algoritma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Dejanska čas. zahtevnost naj bo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/>
              <a:t>T1(n) = n – 95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500" smtClean="0"/>
              <a:t>T2(n) = n / 100 + 4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Oba O(n)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T1(100) = 5, T2(100) = 5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T1(300) = 205, T2(300) = 12 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T1(900) = 805, T2(900) = 13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T1(1800) = 1705, T2(1800) = 22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T1(3600) = 3505, T2(3600) = 40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T1(7200) = 7105, T2(7200) = 76</a:t>
            </a:r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T1(14400) = 14305, T2(14400) = 148</a:t>
            </a:r>
          </a:p>
          <a:p>
            <a:pPr eaLnBrk="1" hangingPunct="1">
              <a:lnSpc>
                <a:spcPct val="80000"/>
              </a:lnSpc>
            </a:pPr>
            <a:endParaRPr lang="sl-SI" sz="1700" smtClean="0"/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Če podvajamo velikost problema, se rast časa “umiri” pri podvojenem času</a:t>
            </a:r>
          </a:p>
          <a:p>
            <a:pPr eaLnBrk="1" hangingPunct="1">
              <a:lnSpc>
                <a:spcPct val="80000"/>
              </a:lnSpc>
            </a:pPr>
            <a:endParaRPr lang="sl-SI" sz="1700" smtClean="0"/>
          </a:p>
          <a:p>
            <a:pPr eaLnBrk="1" hangingPunct="1">
              <a:lnSpc>
                <a:spcPct val="80000"/>
              </a:lnSpc>
            </a:pPr>
            <a:r>
              <a:rPr lang="sl-SI" sz="1700" smtClean="0"/>
              <a:t>Pri časovni zahtevnosti nas zanima asimptotična RAST časa v odvisnosti od velikosti problema</a:t>
            </a:r>
          </a:p>
          <a:p>
            <a:pPr lvl="1" eaLnBrk="1" hangingPunct="1">
              <a:lnSpc>
                <a:spcPct val="80000"/>
              </a:lnSpc>
            </a:pPr>
            <a:endParaRPr lang="sl-SI" sz="1500" smtClean="0"/>
          </a:p>
          <a:p>
            <a:pPr eaLnBrk="1" hangingPunct="1">
              <a:lnSpc>
                <a:spcPct val="80000"/>
              </a:lnSpc>
            </a:pPr>
            <a:endParaRPr lang="en-US" sz="1700" smtClean="0"/>
          </a:p>
        </p:txBody>
      </p:sp>
      <p:sp>
        <p:nvSpPr>
          <p:cNvPr id="4710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710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E5FFCC0-A718-4A14-A552-01B653BDA54C}" type="slidenum">
              <a:rPr lang="sl-SI" smtClean="0"/>
              <a:pPr eaLnBrk="1" hangingPunct="1"/>
              <a:t>26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Prostorska zahtevnost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Celotna zgodba velja tudi za prostorsko zahtevnost</a:t>
            </a:r>
          </a:p>
          <a:p>
            <a:r>
              <a:rPr lang="sl-SI" smtClean="0"/>
              <a:t>Zanima nas količina dodatnega prostora (spremenljivk ...)</a:t>
            </a:r>
          </a:p>
          <a:p>
            <a:r>
              <a:rPr lang="sl-SI" smtClean="0"/>
              <a:t>Pogosto so problemi taki, da se, če želimo zmanjšati časovno zahtevnost, poveča prostorska zahtevnost in obratno. </a:t>
            </a:r>
          </a:p>
        </p:txBody>
      </p:sp>
      <p:sp>
        <p:nvSpPr>
          <p:cNvPr id="2765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3556BE0-E707-4411-8840-F5866FA7A3AE}" type="slidenum">
              <a:rPr lang="sl-SI" smtClean="0"/>
              <a:pPr eaLnBrk="1" hangingPunct="1"/>
              <a:t>27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6788868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Tri zahtevnosti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 smtClean="0"/>
              <a:t>Običajno so algoritmi taki, da se čas izvajanja lahko zelo razlikuje, če so podatki</a:t>
            </a:r>
          </a:p>
          <a:p>
            <a:pPr lvl="1"/>
            <a:r>
              <a:rPr lang="sl-SI" sz="1800" dirty="0" smtClean="0"/>
              <a:t>"idealni"</a:t>
            </a:r>
          </a:p>
          <a:p>
            <a:pPr lvl="1"/>
            <a:r>
              <a:rPr lang="sl-SI" sz="1800" dirty="0" smtClean="0"/>
              <a:t>"običajni"</a:t>
            </a:r>
          </a:p>
          <a:p>
            <a:pPr lvl="1"/>
            <a:r>
              <a:rPr lang="sl-SI" sz="1800" dirty="0" smtClean="0"/>
              <a:t>"zlobni"</a:t>
            </a:r>
          </a:p>
          <a:p>
            <a:r>
              <a:rPr lang="sl-SI" sz="2000" dirty="0" smtClean="0"/>
              <a:t>Npr. bisekcija</a:t>
            </a:r>
          </a:p>
          <a:p>
            <a:pPr lvl="1"/>
            <a:r>
              <a:rPr lang="sl-SI" sz="1800" dirty="0" smtClean="0"/>
              <a:t>Če iščemo ravno srednji podatek – idealni podatki – algoritem se takoj zaključi</a:t>
            </a:r>
          </a:p>
          <a:p>
            <a:pPr lvl="1"/>
            <a:r>
              <a:rPr lang="sl-SI" sz="1800" dirty="0" smtClean="0"/>
              <a:t>Če iščemo podatek, ki ga ni – "zlobni" podatki – največ dela</a:t>
            </a:r>
          </a:p>
          <a:p>
            <a:r>
              <a:rPr lang="sl-SI" sz="2000" dirty="0" smtClean="0"/>
              <a:t>Zato: časovna zahtevnost v najboljšem primeru, najslabšem primeru in pričakovana časovna zahtevnost</a:t>
            </a:r>
          </a:p>
          <a:p>
            <a:pPr lvl="1"/>
            <a:r>
              <a:rPr lang="sl-SI" sz="1600" dirty="0" smtClean="0"/>
              <a:t>Minimalna</a:t>
            </a:r>
          </a:p>
          <a:p>
            <a:pPr lvl="1"/>
            <a:r>
              <a:rPr lang="sl-SI" sz="1600" dirty="0" smtClean="0"/>
              <a:t>Pričakovana</a:t>
            </a:r>
          </a:p>
          <a:p>
            <a:pPr lvl="1"/>
            <a:r>
              <a:rPr lang="sl-SI" sz="1600" dirty="0" smtClean="0"/>
              <a:t>Maksimalna</a:t>
            </a:r>
          </a:p>
          <a:p>
            <a:pPr lvl="1"/>
            <a:endParaRPr lang="sl-SI" sz="1800" dirty="0" smtClean="0"/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CB299DE-CB1E-44F6-AC48-6FFED4362484}" type="slidenum">
              <a:rPr lang="sl-SI" smtClean="0"/>
              <a:pPr eaLnBrk="1" hangingPunct="1"/>
              <a:t>28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571078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Tekmovanje za najboljši algoritem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Vsak izdela algoritem za dani problem</a:t>
            </a:r>
          </a:p>
          <a:p>
            <a:r>
              <a:rPr lang="sl-SI" dirty="0" smtClean="0"/>
              <a:t>Pošlje mi izmerjene čase za različne podatke</a:t>
            </a:r>
          </a:p>
          <a:p>
            <a:r>
              <a:rPr lang="sl-SI" dirty="0" smtClean="0"/>
              <a:t>Kako narediti lestvico?</a:t>
            </a:r>
          </a:p>
          <a:p>
            <a:endParaRPr lang="sl-SI" dirty="0" smtClean="0"/>
          </a:p>
          <a:p>
            <a:endParaRPr lang="sl-SI" dirty="0"/>
          </a:p>
          <a:p>
            <a:r>
              <a:rPr lang="sl-SI" dirty="0" smtClean="0"/>
              <a:t>V </a:t>
            </a:r>
            <a:r>
              <a:rPr lang="sl-SI" dirty="0"/>
              <a:t>čem je (lahko) problem?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2360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Meritve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E647F1-C299-468B-8022-0F72632AD82A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07504" y="1556792"/>
          <a:ext cx="8856992" cy="27772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3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206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50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5356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27107"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s2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s3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s4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s5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s6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s7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s8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s9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s10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s11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s12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s13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s14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s15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s16</a:t>
                      </a:r>
                      <a:endParaRPr lang="sl-S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107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0,01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0,04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0,01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0,03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0,08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0,03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0,02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0,33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34,01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0,01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0,20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0,11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0,10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107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0,24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0,02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1,30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0,08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69,81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0,01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0,50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0,16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0,30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107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0,19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1,11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0,26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5,25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0,26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133,72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3,07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0,42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107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0,63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5,13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0,91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27,71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0,92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269,16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18,21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1,56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3,97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717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0,10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0,14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2,41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22,88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3,72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176,65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3,52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536,25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138,11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8,37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21,12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107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0,16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0,19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0,28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9,86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148,02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15,05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0,15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1308,39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14,44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1065,41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1074,10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48,64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76,83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957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0,36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0,46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0,39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0,40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39,59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1096,43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60,46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0,25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10968,28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60,82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2130,01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0,34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0,09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8454,89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254,57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320,21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0,74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0,93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0,75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0,80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158,84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8207,30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241,19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0,50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246,52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4266,33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0,34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2100,58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 dirty="0">
                          <a:effectLst/>
                        </a:rPr>
                        <a:t>1505,62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13" marR="7813" marT="7813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567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</a:t>
            </a:r>
            <a:r>
              <a:rPr lang="sl-SI" smtClean="0"/>
              <a:t>LAHKO SKLEPAMO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Kdo </a:t>
            </a:r>
            <a:r>
              <a:rPr lang="sl-SI" smtClean="0"/>
              <a:t>je napisal </a:t>
            </a:r>
            <a:r>
              <a:rPr lang="sl-SI" dirty="0" smtClean="0"/>
              <a:t>najboljši algoritem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2276D1-3B19-4FEF-9A26-7067299276BF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8885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Merjenje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Smiselno le, če izvajamo na ISTEM računalniku</a:t>
            </a:r>
          </a:p>
          <a:p>
            <a:r>
              <a:rPr lang="sl-SI" dirty="0" smtClean="0"/>
              <a:t>V istem prog. jeziku</a:t>
            </a:r>
          </a:p>
          <a:p>
            <a:r>
              <a:rPr lang="sl-SI" dirty="0" smtClean="0"/>
              <a:t>…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E20739D-BB5C-47C9-BD60-BEFF2E08BF32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3387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Razmerja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2276D1-3B19-4FEF-9A26-7067299276BF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07496" y="1700809"/>
          <a:ext cx="8929008" cy="22147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9605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16394"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0,5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2,7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3,9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2,7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2,5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1,5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394"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1,5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3,2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4,6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3,3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3,3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1,9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6,1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2,6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3,4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394"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2,5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1,5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1,7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1,8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3,3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4,6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3,5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5,3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3,5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5,9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3,7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3,9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394"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1,8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2,3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3,8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4,5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1,8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6,4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3,8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1,4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1,3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7,6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5,4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5,3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394"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1,8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1,9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6,5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7,4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3,2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7,8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5,8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3,6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394"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2,3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5,8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1,4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7,4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1,7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8,4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4,2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6,9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7,9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5,2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4,2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394"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1,9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7,5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4,1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2,0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5,9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3,7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>
                          <a:effectLst/>
                        </a:rPr>
                        <a:t>8,3</a:t>
                      </a:r>
                      <a:endParaRPr lang="sl-SI" sz="800" b="0" i="0" u="none" strike="noStrike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800" u="none" strike="noStrike" dirty="0">
                          <a:effectLst/>
                        </a:rPr>
                        <a:t>4,7</a:t>
                      </a:r>
                      <a:endParaRPr lang="sl-SI" sz="800" b="0" i="0" u="none" strike="noStrike" dirty="0">
                        <a:solidFill>
                          <a:srgbClr val="D9D9D9"/>
                        </a:solidFill>
                        <a:effectLst/>
                        <a:latin typeface="Calibri"/>
                      </a:endParaRPr>
                    </a:p>
                  </a:txBody>
                  <a:tcPr marL="6945" marR="6945" marT="694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362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Izboljšava?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Načeloma zadeva sedaj ni več odvisna od računalnika</a:t>
            </a:r>
          </a:p>
          <a:p>
            <a:r>
              <a:rPr lang="sl-SI" dirty="0" smtClean="0"/>
              <a:t>Predvidimo lahko rast</a:t>
            </a:r>
          </a:p>
          <a:p>
            <a:r>
              <a:rPr lang="sl-SI" dirty="0" smtClean="0"/>
              <a:t>Kaj se bo dogajalo kasneje</a:t>
            </a:r>
          </a:p>
          <a:p>
            <a:r>
              <a:rPr lang="sl-SI" dirty="0" smtClean="0"/>
              <a:t>Problem:</a:t>
            </a:r>
          </a:p>
          <a:p>
            <a:pPr lvl="1"/>
            <a:r>
              <a:rPr lang="sl-SI" dirty="0" smtClean="0"/>
              <a:t>Kaj pa, če so podatki drugačni?</a:t>
            </a:r>
            <a:endParaRPr lang="sl-S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E20739D-BB5C-47C9-BD60-BEFF2E08BF32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1718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Težave z merjenjem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Janezkov računalnik je hitrejši kot Frančkov</a:t>
            </a:r>
          </a:p>
          <a:p>
            <a:pPr lvl="1"/>
            <a:r>
              <a:rPr lang="sl-SI" dirty="0" smtClean="0"/>
              <a:t>Kako to upoštevati?</a:t>
            </a:r>
          </a:p>
          <a:p>
            <a:r>
              <a:rPr lang="sl-SI" dirty="0" smtClean="0"/>
              <a:t>Mickin algoritem je hitrejši pri 100 podatkih, </a:t>
            </a:r>
            <a:r>
              <a:rPr lang="sl-SI" dirty="0" err="1" smtClean="0"/>
              <a:t>Špelčin</a:t>
            </a:r>
            <a:r>
              <a:rPr lang="sl-SI" dirty="0" smtClean="0"/>
              <a:t> pa pri 1000</a:t>
            </a:r>
          </a:p>
          <a:p>
            <a:r>
              <a:rPr lang="sl-SI" dirty="0" smtClean="0"/>
              <a:t>Pri enem naboru 100 podatkov je Janezkov algoritem hitrejši od </a:t>
            </a:r>
            <a:r>
              <a:rPr lang="sl-SI" dirty="0" err="1" smtClean="0"/>
              <a:t>Špelčinega</a:t>
            </a:r>
            <a:r>
              <a:rPr lang="sl-SI" dirty="0" smtClean="0"/>
              <a:t>, pri drugem pa je obratno</a:t>
            </a:r>
          </a:p>
          <a:p>
            <a:r>
              <a:rPr lang="sl-SI" dirty="0" smtClean="0"/>
              <a:t>…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9C0C795-71CA-4621-B22A-20441CBF8E68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80909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3"/>
  <p:tag name="MMPROD_UIDATA" val="&lt;database version=&quot;7.0&quot;&gt;&lt;object type=&quot;1&quot; unique_id=&quot;10001&quot;&gt;&lt;object type=&quot;2&quot; unique_id=&quot;10189&quot;&gt;&lt;object type=&quot;3&quot; unique_id=&quot;10200&quot;&gt;&lt;property id=&quot;20148&quot; value=&quot;5&quot;/&gt;&lt;property id=&quot;20300&quot; value=&quot;Slide 1 - &amp;quot;Prostorska in časovna zahtevnost&amp;quot;&quot;/&gt;&lt;property id=&quot;20307&quot; value=&quot;256&quot;/&gt;&lt;/object&gt;&lt;object type=&quot;3&quot; unique_id=&quot;10201&quot;&gt;&lt;property id=&quot;20148&quot; value=&quot;5&quot;/&gt;&lt;property id=&quot;20300&quot; value=&quot;Slide 2 - &amp;quot;Učinkovitost&amp;quot;&quot;/&gt;&lt;property id=&quot;20307&quot; value=&quot;257&quot;/&gt;&lt;/object&gt;&lt;object type=&quot;3&quot; unique_id=&quot;10202&quot;&gt;&lt;property id=&quot;20148&quot; value=&quot;5&quot;/&gt;&lt;property id=&quot;20300&quot; value=&quot;Slide 5 - &amp;quot;Vpliv velikost problema&amp;quot;&quot;/&gt;&lt;property id=&quot;20307&quot; value=&quot;377&quot;/&gt;&lt;/object&gt;&lt;object type=&quot;3&quot; unique_id=&quot;10203&quot;&gt;&lt;property id=&quot;20148&quot; value=&quot;5&quot;/&gt;&lt;property id=&quot;20300&quot; value=&quot;Slide 8 - &amp;quot;Časovna učinkovitost: kako jo ugotoviti&amp;quot;&quot;/&gt;&lt;property id=&quot;20307&quot; value=&quot;375&quot;/&gt;&lt;/object&gt;&lt;object type=&quot;3&quot; unique_id=&quot;10204&quot;&gt;&lt;property id=&quot;20148&quot; value=&quot;5&quot;/&gt;&lt;property id=&quot;20300&quot; value=&quot;Slide 7 - &amp;quot;Merjenje časa&amp;quot;&quot;/&gt;&lt;property id=&quot;20307&quot; value=&quot;376&quot;/&gt;&lt;/object&gt;&lt;object type=&quot;3&quot; unique_id=&quot;10205&quot;&gt;&lt;property id=&quot;20148&quot; value=&quot;5&quot;/&gt;&lt;property id=&quot;20300&quot; value=&quot;Slide 9 - &amp;quot;Analiza časovne zahtevnosti&amp;quot;&quot;/&gt;&lt;property id=&quot;20307&quot; value=&quot;337&quot;/&gt;&lt;/object&gt;&lt;object type=&quot;3&quot; unique_id=&quot;10206&quot;&gt;&lt;property id=&quot;20148&quot; value=&quot;5&quot;/&gt;&lt;property id=&quot;20300&quot; value=&quot;Slide 10 - &amp;quot;Prostorska in časovna zahtevnost&amp;quot;&quot;/&gt;&lt;property id=&quot;20307&quot; value=&quot;378&quot;/&gt;&lt;/object&gt;&lt;object type=&quot;3&quot; unique_id=&quot;10207&quot;&gt;&lt;property id=&quot;20148&quot; value=&quot;5&quot;/&gt;&lt;property id=&quot;20300&quot; value=&quot;Slide 11 - &amp;quot;O-notacija&amp;quot;&quot;/&gt;&lt;property id=&quot;20307&quot; value=&quot;379&quot;/&gt;&lt;/object&gt;&lt;object type=&quot;3&quot; unique_id=&quot;10222&quot;&gt;&lt;property id=&quot;20148&quot; value=&quot;5&quot;/&gt;&lt;property id=&quot;20300&quot; value=&quot;Slide 12 - &amp;quot;O-notatacija&amp;quot;&quot;/&gt;&lt;property id=&quot;20307&quot; value=&quot;275&quot;/&gt;&lt;/object&gt;&lt;object type=&quot;3&quot; unique_id=&quot;10223&quot;&gt;&lt;property id=&quot;20148&quot; value=&quot;5&quot;/&gt;&lt;property id=&quot;20300&quot; value=&quot;Slide 14 - &amp;quot;Obsežnost nalog (predpostavimo, da je zahtevnost točno taka in ne le tega reda)&amp;quot;&quot;/&gt;&lt;property id=&quot;20307&quot; value=&quot;311&quot;/&gt;&lt;/object&gt;&lt;object type=&quot;3&quot; unique_id=&quot;10224&quot;&gt;&lt;property id=&quot;20148&quot; value=&quot;5&quot;/&gt;&lt;property id=&quot;20300&quot; value=&quot;Slide 15 - &amp;quot;Hitrost računalnika&amp;quot;&quot;/&gt;&lt;property id=&quot;20307&quot; value=&quot;312&quot;/&gt;&lt;/object&gt;&lt;object type=&quot;3&quot; unique_id=&quot;10225&quot;&gt;&lt;property id=&quot;20148&quot; value=&quot;5&quot;/&gt;&lt;property id=&quot;20300&quot; value=&quot;Slide 16 - &amp;quot;Hitrost računalnika&amp;quot;&quot;/&gt;&lt;property id=&quot;20307&quot; value=&quot;382&quot;/&gt;&lt;/object&gt;&lt;object type=&quot;3&quot; unique_id=&quot;10226&quot;&gt;&lt;property id=&quot;20148&quot; value=&quot;5&quot;/&gt;&lt;property id=&quot;20300&quot; value=&quot;Slide 17 - &amp;quot;Hitrost računalnika&amp;quot;&quot;/&gt;&lt;property id=&quot;20307&quot; value=&quot;383&quot;/&gt;&lt;/object&gt;&lt;object type=&quot;3&quot; unique_id=&quot;10227&quot;&gt;&lt;property id=&quot;20148&quot; value=&quot;5&quot;/&gt;&lt;property id=&quot;20300&quot; value=&quot;Slide 21 - &amp;quot;Ali eksponentni problemi obstajajo?&amp;quot;&quot;/&gt;&lt;property id=&quot;20307&quot; value=&quot;317&quot;/&gt;&lt;/object&gt;&lt;object type=&quot;3&quot; unique_id=&quot;10228&quot;&gt;&lt;property id=&quot;20148&quot; value=&quot;5&quot;/&gt;&lt;property id=&quot;20300&quot; value=&quot;Slide 22 - &amp;quot;Naivni pristop je običajno prenaiven!&amp;quot;&quot;/&gt;&lt;property id=&quot;20307&quot; value=&quot;334&quot;/&gt;&lt;/object&gt;&lt;object type=&quot;3&quot; unique_id=&quot;10229&quot;&gt;&lt;property id=&quot;20148&quot; value=&quot;5&quot;/&gt;&lt;property id=&quot;20300&quot; value=&quot;Slide 23 - &amp;quot;Naivni pristop je običajno prenaiven!&amp;quot;&quot;/&gt;&lt;property id=&quot;20307&quot; value=&quot;335&quot;/&gt;&lt;/object&gt;&lt;object type=&quot;3&quot; unique_id=&quot;10230&quot;&gt;&lt;property id=&quot;20148&quot; value=&quot;5&quot;/&gt;&lt;property id=&quot;20300&quot; value=&quot;Slide 24 - &amp;quot;Kaj nam pove časovna zahtevnost?&amp;quot;&quot;/&gt;&lt;property id=&quot;20307&quot; value=&quot;318&quot;/&gt;&lt;/object&gt;&lt;object type=&quot;3&quot; unique_id=&quot;10231&quot;&gt;&lt;property id=&quot;20148&quot; value=&quot;5&quot;/&gt;&lt;property id=&quot;20300&quot; value=&quot;Slide 25 - &amp;quot;Kaj nam torej pove časovna zahtevnost?&amp;quot;&quot;/&gt;&lt;property id=&quot;20307&quot; value=&quot;319&quot;/&gt;&lt;/object&gt;&lt;object type=&quot;3&quot; unique_id=&quot;10232&quot;&gt;&lt;property id=&quot;20148&quot; value=&quot;5&quot;/&gt;&lt;property id=&quot;20300&quot; value=&quot;Slide 26 - &amp;quot;Kaj nam pove časovna zahtevnost?&amp;quot;&quot;/&gt;&lt;property id=&quot;20307&quot; value=&quot;336&quot;/&gt;&lt;/object&gt;&lt;object type=&quot;3&quot; unique_id=&quot;10464&quot;&gt;&lt;property id=&quot;20148&quot; value=&quot;5&quot;/&gt;&lt;property id=&quot;20300&quot; value=&quot;Slide 27 - &amp;quot;Prostorska zahtevnost&amp;quot;&quot;/&gt;&lt;property id=&quot;20307&quot; value=&quot;385&quot;/&gt;&lt;/object&gt;&lt;object type=&quot;3&quot; unique_id=&quot;11416&quot;&gt;&lt;property id=&quot;20148&quot; value=&quot;5&quot;/&gt;&lt;property id=&quot;20300&quot; value=&quot;Slide 3 - &amp;quot;Časovna zahtevnost&amp;quot;&quot;/&gt;&lt;property id=&quot;20307&quot; value=&quot;386&quot;/&gt;&lt;/object&gt;&lt;object type=&quot;3&quot; unique_id=&quot;11417&quot;&gt;&lt;property id=&quot;20148&quot; value=&quot;5&quot;/&gt;&lt;property id=&quot;20300&quot; value=&quot;Slide 4 - &amp;quot;Težave z merjenjem&amp;quot;&quot;/&gt;&lt;property id=&quot;20307&quot; value=&quot;387&quot;/&gt;&lt;/object&gt;&lt;object type=&quot;3&quot; unique_id=&quot;11418&quot;&gt;&lt;property id=&quot;20148&quot; value=&quot;5&quot;/&gt;&lt;property id=&quot;20300&quot; value=&quot;Slide 6 - &amp;quot;Tri zahtevnosti&amp;quot;&quot;/&gt;&lt;property id=&quot;20307&quot; value=&quot;388&quot;/&gt;&lt;/object&gt;&lt;object type=&quot;3&quot; unique_id=&quot;11419&quot;&gt;&lt;property id=&quot;20148&quot; value=&quot;5&quot;/&gt;&lt;property id=&quot;20300&quot; value=&quot;Slide 13 - &amp;quot;Še enkrat o treh zahtevnostih&amp;quot;&quot;/&gt;&lt;property id=&quot;20307&quot; value=&quot;389&quot;/&gt;&lt;/object&gt;&lt;object type=&quot;3&quot; unique_id=&quot;11700&quot;&gt;&lt;property id=&quot;20148&quot; value=&quot;5&quot;/&gt;&lt;property id=&quot;20300&quot; value=&quot;Slide 18 - &amp;quot;Iz članka J. Bentley, Algorithm design techniques&amp;#x0D;&amp;#x0A;CACM 27 (1984), 9, 865 - 871 &amp;quot;&quot;/&gt;&lt;property id=&quot;20307&quot; value=&quot;390&quot;/&gt;&lt;/object&gt;&lt;object type=&quot;3&quot; unique_id=&quot;11701&quot;&gt;&lt;property id=&quot;20148&quot; value=&quot;5&quot;/&gt;&lt;property id=&quot;20300&quot; value=&quot;Slide 19 - &amp;quot;Iz članka J. Bentley, Algorithm design techniques&amp;#x0D;&amp;#x0A;CACM 27 (1984), 9, 865 - 871 &amp;quot;&quot;/&gt;&lt;property id=&quot;20307&quot; value=&quot;391&quot;/&gt;&lt;/object&gt;&lt;object type=&quot;3&quot; unique_id=&quot;11702&quot;&gt;&lt;property id=&quot;20148&quot; value=&quot;5&quot;/&gt;&lt;property id=&quot;20300&quot; value=&quot;Slide 20 - &amp;quot;Iz članka J. Bentley, Algorithm design techniques&amp;#x0D;&amp;#x0A;CACM 27 (1984), 9, 865 - 871 &amp;quot;&quot;/&gt;&lt;property id=&quot;20307&quot; value=&quot;392&quot;/&gt;&lt;/object&gt;&lt;/object&gt;&lt;object type=&quot;8&quot; unique_id=&quot;10277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PregledJava</Template>
  <TotalTime>2220</TotalTime>
  <Words>1606</Words>
  <Application>Microsoft Office PowerPoint</Application>
  <PresentationFormat>On-screen Show (4:3)</PresentationFormat>
  <Paragraphs>502</Paragraphs>
  <Slides>28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Calibri</vt:lpstr>
      <vt:lpstr>Times New Roman</vt:lpstr>
      <vt:lpstr>Verdana</vt:lpstr>
      <vt:lpstr>Wingdings</vt:lpstr>
      <vt:lpstr>1_Profile</vt:lpstr>
      <vt:lpstr>Document</vt:lpstr>
      <vt:lpstr>Prostorska in časovna zahtevnost</vt:lpstr>
      <vt:lpstr>Učinkovitost</vt:lpstr>
      <vt:lpstr>Tekmovanje za najboljši algoritem</vt:lpstr>
      <vt:lpstr>Meritve</vt:lpstr>
      <vt:lpstr>Kaj LAHKO SKLEPAMO</vt:lpstr>
      <vt:lpstr>Merjenje</vt:lpstr>
      <vt:lpstr>Razmerja</vt:lpstr>
      <vt:lpstr>Izboljšava?</vt:lpstr>
      <vt:lpstr>Težave z merjenjem</vt:lpstr>
      <vt:lpstr>Merjenje časa</vt:lpstr>
      <vt:lpstr>Analiza algoritma</vt:lpstr>
      <vt:lpstr>Časovna zahtevnost</vt:lpstr>
      <vt:lpstr>Časovna zahtevnost</vt:lpstr>
      <vt:lpstr>Prostorska in časovna zahtevnost</vt:lpstr>
      <vt:lpstr>Stopnja rasti</vt:lpstr>
      <vt:lpstr>O-notacija</vt:lpstr>
      <vt:lpstr>O-notatacija</vt:lpstr>
      <vt:lpstr>PowerPoint Presentation</vt:lpstr>
      <vt:lpstr>PowerPoint Presentation</vt:lpstr>
      <vt:lpstr>Hitrost računalnika</vt:lpstr>
      <vt:lpstr>Iz članka J. Bentley, Algorithm design techniques CACM 27 (1984), 9, 865 - 871 </vt:lpstr>
      <vt:lpstr>Iz članka J. Bentley, Algorithm design techniques CACM 27 (1984), 9, 865 - 871 </vt:lpstr>
      <vt:lpstr>Kaj nam pove časovna zahtevnost?</vt:lpstr>
      <vt:lpstr>Kaj nam pove časovna zahtevnost?</vt:lpstr>
      <vt:lpstr>Kaj nam torej pove časovna zahtevnost?</vt:lpstr>
      <vt:lpstr>Kaj nam pove časovna zahtevnost?</vt:lpstr>
      <vt:lpstr>Prostorska zahtevnost</vt:lpstr>
      <vt:lpstr>Tri zahtevnosti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 Lokar</cp:lastModifiedBy>
  <cp:revision>103</cp:revision>
  <dcterms:created xsi:type="dcterms:W3CDTF">2001-11-26T12:48:07Z</dcterms:created>
  <dcterms:modified xsi:type="dcterms:W3CDTF">2020-10-27T12:33:14Z</dcterms:modified>
</cp:coreProperties>
</file>