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3.xml" ContentType="application/vnd.openxmlformats-officedocument.them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14.xml" ContentType="application/vnd.openxmlformats-officedocument.theme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theme/theme15.xml" ContentType="application/vnd.openxmlformats-officedocument.theme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6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theme/theme17.xml" ContentType="application/vnd.openxmlformats-officedocument.theme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theme/theme18.xml" ContentType="application/vnd.openxmlformats-officedocument.theme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theme/theme19.xml" ContentType="application/vnd.openxmlformats-officedocument.theme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theme/theme20.xml" ContentType="application/vnd.openxmlformats-officedocument.theme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theme/theme21.xml" ContentType="application/vnd.openxmlformats-officedocument.theme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theme/theme22.xml" ContentType="application/vnd.openxmlformats-officedocument.theme+xml"/>
  <Override PartName="/ppt/theme/theme23.xml" ContentType="application/vnd.openxmlformats-officedocument.theme+xml"/>
  <Override PartName="/ppt/theme/theme2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8" r:id="rId1"/>
    <p:sldMasterId id="2147483699" r:id="rId2"/>
    <p:sldMasterId id="2147483700" r:id="rId3"/>
    <p:sldMasterId id="2147483701" r:id="rId4"/>
    <p:sldMasterId id="2147483746" r:id="rId5"/>
    <p:sldMasterId id="2147483758" r:id="rId6"/>
    <p:sldMasterId id="2147483770" r:id="rId7"/>
    <p:sldMasterId id="2147483782" r:id="rId8"/>
    <p:sldMasterId id="2147483794" r:id="rId9"/>
    <p:sldMasterId id="2147483806" r:id="rId10"/>
    <p:sldMasterId id="2147483818" r:id="rId11"/>
    <p:sldMasterId id="2147483830" r:id="rId12"/>
    <p:sldMasterId id="2147483842" r:id="rId13"/>
    <p:sldMasterId id="2147483854" r:id="rId14"/>
    <p:sldMasterId id="2147483866" r:id="rId15"/>
    <p:sldMasterId id="2147483878" r:id="rId16"/>
    <p:sldMasterId id="2147483890" r:id="rId17"/>
    <p:sldMasterId id="2147483902" r:id="rId18"/>
    <p:sldMasterId id="2147483914" r:id="rId19"/>
    <p:sldMasterId id="2147483926" r:id="rId20"/>
    <p:sldMasterId id="2147483938" r:id="rId21"/>
    <p:sldMasterId id="2147483950" r:id="rId22"/>
  </p:sldMasterIdLst>
  <p:notesMasterIdLst>
    <p:notesMasterId r:id="rId59"/>
  </p:notesMasterIdLst>
  <p:handoutMasterIdLst>
    <p:handoutMasterId r:id="rId60"/>
  </p:handoutMasterIdLst>
  <p:sldIdLst>
    <p:sldId id="256" r:id="rId23"/>
    <p:sldId id="257" r:id="rId24"/>
    <p:sldId id="261" r:id="rId25"/>
    <p:sldId id="302" r:id="rId26"/>
    <p:sldId id="260" r:id="rId27"/>
    <p:sldId id="265" r:id="rId28"/>
    <p:sldId id="264" r:id="rId29"/>
    <p:sldId id="322" r:id="rId30"/>
    <p:sldId id="314" r:id="rId31"/>
    <p:sldId id="315" r:id="rId32"/>
    <p:sldId id="316" r:id="rId33"/>
    <p:sldId id="317" r:id="rId34"/>
    <p:sldId id="319" r:id="rId35"/>
    <p:sldId id="320" r:id="rId36"/>
    <p:sldId id="318" r:id="rId37"/>
    <p:sldId id="266" r:id="rId38"/>
    <p:sldId id="267" r:id="rId39"/>
    <p:sldId id="321" r:id="rId40"/>
    <p:sldId id="272" r:id="rId41"/>
    <p:sldId id="306" r:id="rId42"/>
    <p:sldId id="290" r:id="rId43"/>
    <p:sldId id="307" r:id="rId44"/>
    <p:sldId id="308" r:id="rId45"/>
    <p:sldId id="309" r:id="rId46"/>
    <p:sldId id="313" r:id="rId47"/>
    <p:sldId id="310" r:id="rId48"/>
    <p:sldId id="311" r:id="rId49"/>
    <p:sldId id="312" r:id="rId50"/>
    <p:sldId id="323" r:id="rId51"/>
    <p:sldId id="324" r:id="rId52"/>
    <p:sldId id="325" r:id="rId53"/>
    <p:sldId id="326" r:id="rId54"/>
    <p:sldId id="327" r:id="rId55"/>
    <p:sldId id="328" r:id="rId56"/>
    <p:sldId id="329" r:id="rId57"/>
    <p:sldId id="330" r:id="rId58"/>
  </p:sldIdLst>
  <p:sldSz cx="9144000" cy="6858000" type="screen4x3"/>
  <p:notesSz cx="7099300" cy="10234613"/>
  <p:custDataLst>
    <p:tags r:id="rId61"/>
  </p:custDataLst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 autoAdjust="0"/>
    <p:restoredTop sz="94660"/>
  </p:normalViewPr>
  <p:slideViewPr>
    <p:cSldViewPr>
      <p:cViewPr varScale="1">
        <p:scale>
          <a:sx n="114" d="100"/>
          <a:sy n="114" d="100"/>
        </p:scale>
        <p:origin x="762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4.xml"/><Relationship Id="rId39" Type="http://schemas.openxmlformats.org/officeDocument/2006/relationships/slide" Target="slides/slide17.xml"/><Relationship Id="rId21" Type="http://schemas.openxmlformats.org/officeDocument/2006/relationships/slideMaster" Target="slideMasters/slideMaster21.xml"/><Relationship Id="rId34" Type="http://schemas.openxmlformats.org/officeDocument/2006/relationships/slide" Target="slides/slide12.xml"/><Relationship Id="rId42" Type="http://schemas.openxmlformats.org/officeDocument/2006/relationships/slide" Target="slides/slide20.xml"/><Relationship Id="rId47" Type="http://schemas.openxmlformats.org/officeDocument/2006/relationships/slide" Target="slides/slide25.xml"/><Relationship Id="rId50" Type="http://schemas.openxmlformats.org/officeDocument/2006/relationships/slide" Target="slides/slide28.xml"/><Relationship Id="rId55" Type="http://schemas.openxmlformats.org/officeDocument/2006/relationships/slide" Target="slides/slide33.xml"/><Relationship Id="rId63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Master" Target="slideMasters/slideMaster20.xml"/><Relationship Id="rId29" Type="http://schemas.openxmlformats.org/officeDocument/2006/relationships/slide" Target="slides/slide7.xml"/><Relationship Id="rId41" Type="http://schemas.openxmlformats.org/officeDocument/2006/relationships/slide" Target="slides/slide19.xml"/><Relationship Id="rId54" Type="http://schemas.openxmlformats.org/officeDocument/2006/relationships/slide" Target="slides/slide32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2.xml"/><Relationship Id="rId32" Type="http://schemas.openxmlformats.org/officeDocument/2006/relationships/slide" Target="slides/slide10.xml"/><Relationship Id="rId37" Type="http://schemas.openxmlformats.org/officeDocument/2006/relationships/slide" Target="slides/slide15.xml"/><Relationship Id="rId40" Type="http://schemas.openxmlformats.org/officeDocument/2006/relationships/slide" Target="slides/slide18.xml"/><Relationship Id="rId45" Type="http://schemas.openxmlformats.org/officeDocument/2006/relationships/slide" Target="slides/slide23.xml"/><Relationship Id="rId53" Type="http://schemas.openxmlformats.org/officeDocument/2006/relationships/slide" Target="slides/slide31.xml"/><Relationship Id="rId58" Type="http://schemas.openxmlformats.org/officeDocument/2006/relationships/slide" Target="slides/slide36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1.xml"/><Relationship Id="rId28" Type="http://schemas.openxmlformats.org/officeDocument/2006/relationships/slide" Target="slides/slide6.xml"/><Relationship Id="rId36" Type="http://schemas.openxmlformats.org/officeDocument/2006/relationships/slide" Target="slides/slide14.xml"/><Relationship Id="rId49" Type="http://schemas.openxmlformats.org/officeDocument/2006/relationships/slide" Target="slides/slide27.xml"/><Relationship Id="rId57" Type="http://schemas.openxmlformats.org/officeDocument/2006/relationships/slide" Target="slides/slide35.xml"/><Relationship Id="rId61" Type="http://schemas.openxmlformats.org/officeDocument/2006/relationships/tags" Target="tags/tag1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9.xml"/><Relationship Id="rId44" Type="http://schemas.openxmlformats.org/officeDocument/2006/relationships/slide" Target="slides/slide22.xml"/><Relationship Id="rId52" Type="http://schemas.openxmlformats.org/officeDocument/2006/relationships/slide" Target="slides/slide30.xml"/><Relationship Id="rId60" Type="http://schemas.openxmlformats.org/officeDocument/2006/relationships/handoutMaster" Target="handoutMasters/handoutMaster1.xml"/><Relationship Id="rId65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" Target="slides/slide5.xml"/><Relationship Id="rId30" Type="http://schemas.openxmlformats.org/officeDocument/2006/relationships/slide" Target="slides/slide8.xml"/><Relationship Id="rId35" Type="http://schemas.openxmlformats.org/officeDocument/2006/relationships/slide" Target="slides/slide13.xml"/><Relationship Id="rId43" Type="http://schemas.openxmlformats.org/officeDocument/2006/relationships/slide" Target="slides/slide21.xml"/><Relationship Id="rId48" Type="http://schemas.openxmlformats.org/officeDocument/2006/relationships/slide" Target="slides/slide26.xml"/><Relationship Id="rId56" Type="http://schemas.openxmlformats.org/officeDocument/2006/relationships/slide" Target="slides/slide34.xml"/><Relationship Id="rId64" Type="http://schemas.openxmlformats.org/officeDocument/2006/relationships/theme" Target="theme/theme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29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3.xml"/><Relationship Id="rId33" Type="http://schemas.openxmlformats.org/officeDocument/2006/relationships/slide" Target="slides/slide11.xml"/><Relationship Id="rId38" Type="http://schemas.openxmlformats.org/officeDocument/2006/relationships/slide" Target="slides/slide16.xml"/><Relationship Id="rId46" Type="http://schemas.openxmlformats.org/officeDocument/2006/relationships/slide" Target="slides/slide24.xml"/><Relationship Id="rId59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6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76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76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76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1BB2B9CE-16E3-4795-8C3D-4E8A8D0BF3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3551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58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01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150" y="4862513"/>
            <a:ext cx="5207000" cy="460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901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01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CFEAC044-2B5D-4862-919B-F41965B4741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398644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FA411E-1D0B-46E8-82F6-A1CD1337FE4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67E6D-AFB9-41A4-A1BC-CD13908C49F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ADF869-1AF7-4ED1-B732-CE746200A17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36583730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937505-C568-4654-B55B-4016725748C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39384910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CFAA9D-ACA8-46A3-B33A-35835849D209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8203019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A634B5-AC10-41D2-AFB6-C3D698D6FB2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53882641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677111-E781-4196-9BA3-24DFA26553C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66923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987FF0-54E7-4586-A877-D394441DF98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4886798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63443E-843D-44AE-BC6E-8F8B6C27A48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27005656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1533C1-DA74-42AD-BB53-5A218FF205F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61402383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B37100-8734-4F3E-AD92-18F8E7C850B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67200709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806A57-CA61-4AB0-B987-E5C8755BEEC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841833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038BE3-813B-4DB9-9DAF-49F6BD0B5F6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2DACEE-1E8D-48A9-83DE-B0C5185EB70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43027086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8E333C-18C8-45E3-9392-5162048C93A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17886504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866C43-0A67-4690-8119-E5D5B8720FD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8082339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45B585-8E65-4FEF-91A7-4E0D0623870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6635508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B9D13E-5EFE-455F-9154-761FB578690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83763059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6B7016-E74E-42E5-9A78-80EC172BD70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69025182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A03AF3-ADBC-4F1C-8E37-802ACF92591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9296507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9F7AB7-03A7-4E83-8D31-BD8EFCA404F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39794080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38783F-FF3A-4D3C-90DB-E1DC6EAFC55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18148042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B72838-56B4-41EA-8408-31023F3DBD2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474052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87464A-246C-4D0C-B088-93F14FD552F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DB7A01-0EB8-4DB4-8830-BAB3ECE2A6F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73620726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17DC64-2BFE-4287-8B4C-73B2556FD07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9154354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1F0F60-A860-488E-B609-9829471BC20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15820468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B60CF7-0B1A-4CDC-B399-A40CEAED072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11372352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9F8E1E-0805-4FBD-9EDB-74C5B83834D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82078470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539345-2461-41D7-87CF-B970B9D49ED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30800209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206FED-193E-4578-B6EE-5B8964C1C8E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23943259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91A432-0CD1-4595-B330-7FB4AF4DD939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19178985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E1EE44-DA88-4353-987B-E9214B6675D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9566075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A258FC-B08D-47A4-9230-23EB49F29EA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923329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9DED08-397B-4FD9-B01C-D24498A5585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3E3A58-3610-46C0-8797-FC88004E4409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40995993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ADFF7F-1CAF-43C2-9EE9-0568D6AC430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15649792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2777D5-20CA-49FE-BDD4-8B6D1BA3DE4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14678799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57E85B-DEAB-412C-8B6E-783445A97DB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97318004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91F6CE-F000-4AD5-8C4C-132F575B5FA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14829620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7D2AB5-2A1F-4978-AD2B-80D69E17B6C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80890130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76F645-4EFB-45C6-AE5D-F6EB1069C2D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45156408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9C004C-3B7F-4BE3-BB22-7C3FA5750FB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33755738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F29D8B-1E9A-4F53-AA8F-57EB31B49F2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28330216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5172A5-DD0C-43C8-BFE9-992D0E10100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979832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789532-C37A-4A47-8498-9FEBEDCADAC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841BE0-EADB-411C-A493-8228E66A289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01049517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EFD7BB-5AAD-4E48-9897-C77310DADEE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06955504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5D15C2-7CDD-44DA-8B50-413C9AE1A35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09162827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F53EAD-A542-43F4-BC30-05ABDC62EEE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49786763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97B0F9-4C8C-4811-A0A8-BB48DDE0F6E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86563815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F9321E-18CE-46BA-8F9A-AF4A9AE7B8A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0024015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88F4-F68D-477F-BD6F-34B5853DF579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87549866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33E04A-E531-424F-8DAF-853F4964378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01290932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FA03E7-3077-4D4E-9C2C-52E01D06C5A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45959229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0FA9D1-8014-4FA7-8DF2-75875DEB931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614465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F1D8FF-5DED-4F18-A1F6-5EC8FA6BBA6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9E0FFE-05F4-482F-B82A-5DB6B96B19A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09299248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58944B-6A05-48B5-A350-1C3FAF09C39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4137034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64AD7B-7B86-4740-A190-6003367EF08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38684377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D62004-F1CE-4382-9DC3-371F9AB0235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56737507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0F8537-54F1-4C71-990E-5E5333BC8B5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68941397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790B52-01FC-4DF2-88B1-1A1051E2BA3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5648346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5E5E76-0F56-4B47-BFDA-F9DB267F18A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14550827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028BCA-ACF8-4153-A600-4C9DEE62D83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28050814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BCFF4-427B-4111-BE60-2A541B59FC0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39590697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2BEBFD-0A13-4799-914E-D68198782A0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550230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495D78-696A-4253-9B6D-EAE6348D318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4B5CAA-DBEE-4D16-86BD-9772268EDD9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23985707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C48C18-B78B-4DCA-B779-A30B8D596E5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85651537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2507DF-1B86-4279-B2F5-915BE9059BC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82101821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3F6826-F05D-403D-8EC0-7798E65D453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67884061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2C6922-1652-4254-A8AC-23FE36E32BB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82982143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65D891-1637-447A-B200-13D9D1EEFE7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59825030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32B9B8-B51E-4453-A7D9-A3F68FFB700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60883012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6D1FDA-CDCC-4CC1-A8AF-2572E0AC30B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02499986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28ECE0-9735-4BF1-B135-EA43AEE1559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01419274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3D42FC-9EB5-43F7-92ED-C7AA68EE003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433458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19614A-CC50-4597-ABB9-FB2D487102B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1D203F-C23A-4F2D-A3C4-F18836FC4E6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79379258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ABBB6E-1575-4201-B507-EFEDE45941D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45897602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57797F-F207-454E-9E6D-FF230FFE202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56867933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41649A-FB00-40E1-A74D-2F33D014AFE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28942068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AAFBC8-26C5-4A97-B156-7AD7F2E6B83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33701711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7FE8B1-95F0-4C74-9560-9EBAF360D84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46150386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859C67-46A8-4FBA-B2A2-08EFED88979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4963919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6A1046-F119-4752-8A25-007BF96AB4F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49610184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300C0A-9443-4314-97FE-59C48C2A1ED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39287965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D2580C-872B-4BD7-88B5-61A88F39257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818012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C07706-DC2E-4A35-B134-8D4C876D048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EA8F1F-EE22-442A-B123-63155B40163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34465035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7A4FD3-481D-4EA0-A50F-B686CDDA7D1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60737998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8ADBDA-E704-47C9-B2F9-81A80C7D713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94797767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EADA50-8F30-4ED1-8821-B457749864E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50519293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9A4678-732D-4C24-BDD4-E8ABE62D97F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94740061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223CC7-DB95-46F5-96DD-A5E5A37B426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72657623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FA47ED-7E97-4D12-A279-C8098CD7C8E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75348488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D03B33-6194-4C99-95E6-A24770DF1C59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84756966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18AB65-5346-46C8-9236-C267B3DB45F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06108859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21FEAB-D1CA-4B19-B191-3BA59023E56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491346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1F6029-A084-4D9E-8010-62B624FF04E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1A3B7C-0C75-4C6B-BCF0-ACCF2404A87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93121691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DB2AD6-2195-458D-B49E-191610A0FF3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18080725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FBB51C-8D00-4E84-9413-7670E513C2E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81115703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799BB1-B6CE-41CB-9754-46024125499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55813170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92E3F4-3DA0-4048-A788-62682ABA878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47972727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48CEA7-5FF2-4C44-A48C-9823D31E3E2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06979663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17D934-97D4-4949-A5C8-56D9E989B51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51303815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FA29EC-C337-4484-9C95-CE9229932CF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86348190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CB2EF6-5A24-4B4F-97D5-B44099B91A7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25039884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3CCFE5-29F3-49AE-A953-050F6C4F79F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760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1635CF-FD10-420A-9808-2A170234AE5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4E252-8060-4090-BCAC-9C99DC595D8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A9850D-3E76-4277-A2F5-1FB6C901895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8289499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B89A95-6E19-44D1-AD17-76A70B53687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37433186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782238-7000-4233-A97E-233B29397D1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93465671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356279-7B94-47D2-B655-BFF2AB160E6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11888540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6638DB-1992-43DB-BC87-83AE77777C9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42270748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92B38A-B33E-47DA-843B-2DB73FFF071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9307650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140EBD-E892-4E95-A32C-6AD7867956E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99310626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219733-54FB-4423-8C70-807AA9A0D97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63336055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E9A722-6C5B-4F7E-AEF2-1B2747F6474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25102102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F49238-6841-44C2-8B6E-B158D1C4926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705650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AAD05B-5EB3-4320-8757-082DCC43847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CC2F4-5BEE-4EDE-959E-B8A9B95DB1C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97177791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17CC45-1898-4DE6-8488-2E7C43E7891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14102289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9A759F-3A54-4C80-8555-7C789864C76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28917147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D29B2F-C591-460D-B4D6-116D4DBE8C7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61178045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0C95EC-2A18-4C51-BDCF-7825B546C0F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06829486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EA22E5-DC75-4C06-A225-86A5E40E1C29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81365707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242AA4-1183-47A5-BF3A-1BF8E6EEDBF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40135166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C756EF-66F8-45CB-BAFD-5E66B6BC5AC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0168696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E5E6CF-745C-4ED2-9503-A564F52F415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60479751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DF1E34-553E-4788-9FAE-BE0DCE29BDC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735928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25EB7E-EECC-49FF-A1DE-AF9470C6333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8A1676-E9E5-4E84-A843-1700EACDFBB9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38392872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446CFA-EC1D-4070-BD83-3E0CCA4DDAE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86291055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731F33-4C17-4189-99A6-FFA5D5FD959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3250954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E83A25-6363-4723-88E5-BA97A89941E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84228088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35D5DF-BCCF-42A8-A249-CDAB3C967809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56821544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2561C3-0A25-47B4-84F7-958520A3758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88928063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29310D-93D5-4CC3-A288-63CE99BAC60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61125730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6014C9-7E21-41C4-975B-999EBF32D12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95434722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0EB508-DF54-40A0-940F-B22450A2FD49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9683486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BAF2F6-169F-45F5-8820-1269966984F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5179314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84DE8A-81BE-4A16-8980-809E4CFE68B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001D2F-94E8-40CF-B805-C505F6487CD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89169156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E74630-4B18-4673-8913-B95D1FFB77E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92773822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BF1B74-C3AB-4037-9098-4D52198B5F5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35135169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0C7502-277F-4F9B-9B30-6E93BE6D130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82823809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60D50E-169F-4B1B-9820-2B442F076B5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63142378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FF1B41-2FB3-464F-872B-96F74F6F552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63057021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C841EA-45CA-4802-B98E-F7A72ED70A9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69356023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BD0A20-2AAF-4BC2-B518-00D64E56723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37550958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0C6CEC-CCEA-4659-A4EE-FDF1021AC09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60971396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D4F5D5-D4A4-494E-9119-996E34FE540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454769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13C91D-13FE-481C-9FFD-7CFE070FFDB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A723C6-8D3F-47D0-9112-A09C41E3CE5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03584152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07CBB1-6730-442C-9212-F708C9B5703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64570477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759C59-9E8E-4384-9A03-FB4E6B19451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447787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5179D1-4439-4CDB-9F8A-3530965E228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826591-FAB7-4065-8C62-FF7797B6F22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EAB3F1-B390-40D1-BE38-697DFF3D087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10FA32-B30F-40B6-B3ED-86AF67BA177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E68216-7A69-40C1-8C75-CE15A9EFC0E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92C72D-B853-4340-98D1-CCC9527613F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814E50-3A01-4A12-A8DE-E3FD0FD89A3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DF0B84-D27F-4ED5-82B3-83D0B06938F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77CAB8-CBFB-4CDA-8336-B8C0B95401B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A6CE3E-4FCA-43E4-B393-05EC7CAFE10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4C8754-880F-47DB-9C39-768D3234416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A43489-87A5-4008-89DF-D895EC3BC92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4F815C-8A1D-4DB1-AB09-7172F1F1635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FADD9F-9E8E-485D-9B28-91260BDB9A5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AE8D42-FDB0-4F9A-8D59-AEE8E983E60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D7474D-827B-4CDD-ACA3-1E225C11F44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21DC01-C29E-44C5-8612-1C81D83D5F8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236C65-E428-490D-9B8D-46FE3F730A2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84AFA5-7558-4A4B-B24B-A7A7B42CB69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A5882B-B51A-4C1F-BD46-3B101D678B7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1A000E-5B69-47FD-93C1-21A601A3D75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B4CBBF-AE06-4230-A053-7E3C3598FE2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934A27-CA50-47CC-820F-E6583BA2E4F0}" type="datetimeFigureOut">
              <a:rPr lang="sl-SI"/>
              <a:pPr>
                <a:defRPr/>
              </a:pPr>
              <a:t>16. 10. 2017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FA411E-1D0B-46E8-82F6-A1CD1337FE44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4712362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D06894-1276-462E-9824-329D85A7A701}" type="datetimeFigureOut">
              <a:rPr lang="sl-SI"/>
              <a:pPr>
                <a:defRPr/>
              </a:pPr>
              <a:t>16. 10. 2017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1635CF-FD10-420A-9808-2A170234AE55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6197472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6D8288-D1C7-44D1-A278-6E7959EAF4D7}" type="datetimeFigureOut">
              <a:rPr lang="sl-SI"/>
              <a:pPr>
                <a:defRPr/>
              </a:pPr>
              <a:t>16. 10. 2017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92C72D-B853-4340-98D1-CCC9527613F0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59496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6BA4DE-6496-4EB6-BCF8-4BD64CC0C615}" type="datetimeFigureOut">
              <a:rPr lang="sl-SI"/>
              <a:pPr>
                <a:defRPr/>
              </a:pPr>
              <a:t>16. 10. 2017</a:t>
            </a:fld>
            <a:endParaRPr lang="sl-SI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21DC01-C29E-44C5-8612-1C81D83D5F83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0090433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029F32-2B2C-4DEA-BC7F-DC5A756AF467}" type="datetimeFigureOut">
              <a:rPr lang="sl-SI"/>
              <a:pPr>
                <a:defRPr/>
              </a:pPr>
              <a:t>16. 10. 2017</a:t>
            </a:fld>
            <a:endParaRPr lang="sl-SI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5EA353-3D96-4BE1-AD48-51B78EF543F7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51762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5EA353-3D96-4BE1-AD48-51B78EF543F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791E9E-9F95-467C-BE4A-C21A935D84FC}" type="datetimeFigureOut">
              <a:rPr lang="sl-SI"/>
              <a:pPr>
                <a:defRPr/>
              </a:pPr>
              <a:t>16. 10. 2017</a:t>
            </a:fld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D30039-E7ED-4E63-85D4-3D4FB2B7F8A0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6290691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957CC9-C7CF-42F7-8C40-D2933DEDAA2F}" type="datetimeFigureOut">
              <a:rPr lang="sl-SI"/>
              <a:pPr>
                <a:defRPr/>
              </a:pPr>
              <a:t>16. 10. 2017</a:t>
            </a:fld>
            <a:endParaRPr lang="sl-SI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78FB97-AB6D-459C-A07C-3FA3D040EB97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8182934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4931AB-718F-4B1A-B092-C285C49E013C}" type="datetimeFigureOut">
              <a:rPr lang="sl-SI"/>
              <a:pPr>
                <a:defRPr/>
              </a:pPr>
              <a:t>16. 10. 2017</a:t>
            </a:fld>
            <a:endParaRPr lang="sl-SI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08346B-69C1-4D33-800B-57D617BCEE83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1524881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1B3D8A-AF25-4653-93C4-D43A35DA7DE0}" type="datetimeFigureOut">
              <a:rPr lang="sl-SI"/>
              <a:pPr>
                <a:defRPr/>
              </a:pPr>
              <a:t>16. 10. 2017</a:t>
            </a:fld>
            <a:endParaRPr lang="sl-SI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89F9A3-5488-4C97-8495-5826DDC93571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8856931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0BDFF7-04E2-4FB5-B6ED-5D4F06B0AAEA}" type="datetimeFigureOut">
              <a:rPr lang="sl-SI"/>
              <a:pPr>
                <a:defRPr/>
              </a:pPr>
              <a:t>16. 10. 2017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167E6D-AFB9-41A4-A1BC-CD13908C49FA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8856346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0BFFA3-F003-4D75-8DD0-602CC8C0F696}" type="datetimeFigureOut">
              <a:rPr lang="sl-SI"/>
              <a:pPr>
                <a:defRPr/>
              </a:pPr>
              <a:t>16. 10. 2017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038BE3-813B-4DB9-9DAF-49F6BD0B5F65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5847892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1A7284-FFCF-4042-8F19-0F3AF6BBACC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1988937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AB4B5C-9547-4735-A9ED-D5362495236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8042771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6CD5D1-4A3E-4CC2-B481-DB5D2801BC6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8505840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5AFD69-BFBD-431D-B197-0A0564EACEC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16656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D30039-E7ED-4E63-85D4-3D4FB2B7F8A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059393-2A6C-447B-BA63-4B43685CF25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8728890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3612DA-C33B-414C-A20C-1F212DB7804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1971020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04A819-93FA-4F4C-BBA0-2EB3F452A0E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0058314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CC38AF-E183-43B4-A6DC-3D03AF2F092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0255968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DA86F5-C230-4E56-9AD4-05990335B89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0094602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962204-F75A-42F2-8A8C-ECD3A073DFA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8113260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7147D5-C9CB-4435-8A7E-0971473148A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6486358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0F971B-202D-4C23-A9E8-8AE8A65BE95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3609958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5AFA65-5FFF-4FB8-9107-3FC98EAFC6A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1428279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4AB965-AA39-4C6D-9809-1191FCF7DF6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526595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78FB97-AB6D-459C-A07C-3FA3D040EB9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871BAD-D761-49A5-90D3-2F6FF4C8B2E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105618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4F617A-99A8-4238-BBD8-4EC8BA544BA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3993277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D73D97-F073-4309-A830-18213E6EF94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9878824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F8C13E-09A2-4FFE-AA9B-7655E6F4610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2331423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66BD72-5C54-4C0E-98CF-363F724EE0D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9086058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ED0AFC-5901-4708-A56E-C19D1B32BDB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6146571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2F6EF5-8041-47B7-BF96-A9774280EB4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9914016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F6FAC0-7AF7-40C6-B2AB-CA78D1C6B53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3829620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57CE8A-77E5-41EE-AA10-A1F4B60D88F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0512713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A8FF61-EB16-4116-B476-670BC36AA12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1021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08346B-69C1-4D33-800B-57D617BCEE8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E7E89D-2741-45B1-BC4D-40387179648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2454152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1E3382-6DD7-4716-8617-46B708A34F0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9073504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CCED17-0A75-4306-9C7D-01AFD3088B9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1136752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1DE9D2-8790-4022-86B9-20995FFD223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4325084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A721E8-DEBA-4C06-B5BE-DB53EDAC6DF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2860645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AF88DF-D45D-4CA5-A7BC-7F008B3174A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5615570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CC807C-19B4-4186-BAD8-E27781F54D2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6120371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EE4B86-CA14-417E-AA53-C242B312437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384664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C855D7-2E8A-4E38-A848-D8360F9C7A8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7078315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D40B4B-ED8C-4708-80FF-1E62E45DF5D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516671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89F9A3-5488-4C97-8495-5826DDC9357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816F14-24F2-43BE-BAFA-F7E2EF2F555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2325081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7DFE47-8837-47D5-87DF-DD1E65C8CB7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0391026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F4AEEA-EBC3-478E-BE91-18049D910F5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8234807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F0883B-3051-4E59-906B-97745A27026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5282141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8C6D85-0A7A-4419-B353-7F1240DDDFF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6922050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F43423-82AC-4505-88A8-76FC7F8BFA9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58249181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CF7C69-594E-4127-BD60-32881BAA74C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4125959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497F4E-301D-4E66-B286-C24F785187C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67564949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1CD1AA-715E-4409-B434-DE8D6DCCCA7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8693711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4F7D23-38E3-4C70-8734-DBF9F5E97C5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28202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Relationship Id="rId14" Type="http://schemas.openxmlformats.org/officeDocument/2006/relationships/image" Target="../media/image2.pn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Relationship Id="rId14" Type="http://schemas.openxmlformats.org/officeDocument/2006/relationships/image" Target="../media/image2.png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Relationship Id="rId14" Type="http://schemas.openxmlformats.org/officeDocument/2006/relationships/image" Target="../media/image2.png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Relationship Id="rId14" Type="http://schemas.openxmlformats.org/officeDocument/2006/relationships/image" Target="../media/image2.png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Relationship Id="rId14" Type="http://schemas.openxmlformats.org/officeDocument/2006/relationships/image" Target="../media/image2.png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61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56.xml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59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Relationship Id="rId14" Type="http://schemas.openxmlformats.org/officeDocument/2006/relationships/image" Target="../media/image2.png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3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68.xml"/><Relationship Id="rId7" Type="http://schemas.openxmlformats.org/officeDocument/2006/relationships/slideLayout" Target="../slideLayouts/slideLayout172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67.xml"/><Relationship Id="rId1" Type="http://schemas.openxmlformats.org/officeDocument/2006/relationships/slideLayout" Target="../slideLayouts/slideLayout166.xml"/><Relationship Id="rId6" Type="http://schemas.openxmlformats.org/officeDocument/2006/relationships/slideLayout" Target="../slideLayouts/slideLayout171.xml"/><Relationship Id="rId11" Type="http://schemas.openxmlformats.org/officeDocument/2006/relationships/slideLayout" Target="../slideLayouts/slideLayout176.xml"/><Relationship Id="rId5" Type="http://schemas.openxmlformats.org/officeDocument/2006/relationships/slideLayout" Target="../slideLayouts/slideLayout170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75.xml"/><Relationship Id="rId4" Type="http://schemas.openxmlformats.org/officeDocument/2006/relationships/slideLayout" Target="../slideLayouts/slideLayout169.xml"/><Relationship Id="rId9" Type="http://schemas.openxmlformats.org/officeDocument/2006/relationships/slideLayout" Target="../slideLayouts/slideLayout174.xml"/><Relationship Id="rId14" Type="http://schemas.openxmlformats.org/officeDocument/2006/relationships/image" Target="../media/image2.png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78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Relationship Id="rId14" Type="http://schemas.openxmlformats.org/officeDocument/2006/relationships/image" Target="../media/image2.png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5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90.xml"/><Relationship Id="rId7" Type="http://schemas.openxmlformats.org/officeDocument/2006/relationships/slideLayout" Target="../slideLayouts/slideLayout194.xml"/><Relationship Id="rId12" Type="http://schemas.openxmlformats.org/officeDocument/2006/relationships/theme" Target="../theme/theme18.xml"/><Relationship Id="rId2" Type="http://schemas.openxmlformats.org/officeDocument/2006/relationships/slideLayout" Target="../slideLayouts/slideLayout189.xml"/><Relationship Id="rId1" Type="http://schemas.openxmlformats.org/officeDocument/2006/relationships/slideLayout" Target="../slideLayouts/slideLayout188.xml"/><Relationship Id="rId6" Type="http://schemas.openxmlformats.org/officeDocument/2006/relationships/slideLayout" Target="../slideLayouts/slideLayout193.xml"/><Relationship Id="rId11" Type="http://schemas.openxmlformats.org/officeDocument/2006/relationships/slideLayout" Target="../slideLayouts/slideLayout198.xml"/><Relationship Id="rId5" Type="http://schemas.openxmlformats.org/officeDocument/2006/relationships/slideLayout" Target="../slideLayouts/slideLayout192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97.xml"/><Relationship Id="rId4" Type="http://schemas.openxmlformats.org/officeDocument/2006/relationships/slideLayout" Target="../slideLayouts/slideLayout191.xml"/><Relationship Id="rId9" Type="http://schemas.openxmlformats.org/officeDocument/2006/relationships/slideLayout" Target="../slideLayouts/slideLayout196.xml"/><Relationship Id="rId14" Type="http://schemas.openxmlformats.org/officeDocument/2006/relationships/image" Target="../media/image2.png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6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201.xml"/><Relationship Id="rId7" Type="http://schemas.openxmlformats.org/officeDocument/2006/relationships/slideLayout" Target="../slideLayouts/slideLayout205.xml"/><Relationship Id="rId12" Type="http://schemas.openxmlformats.org/officeDocument/2006/relationships/theme" Target="../theme/theme19.xml"/><Relationship Id="rId2" Type="http://schemas.openxmlformats.org/officeDocument/2006/relationships/slideLayout" Target="../slideLayouts/slideLayout200.xml"/><Relationship Id="rId1" Type="http://schemas.openxmlformats.org/officeDocument/2006/relationships/slideLayout" Target="../slideLayouts/slideLayout199.xml"/><Relationship Id="rId6" Type="http://schemas.openxmlformats.org/officeDocument/2006/relationships/slideLayout" Target="../slideLayouts/slideLayout204.xml"/><Relationship Id="rId11" Type="http://schemas.openxmlformats.org/officeDocument/2006/relationships/slideLayout" Target="../slideLayouts/slideLayout209.xml"/><Relationship Id="rId5" Type="http://schemas.openxmlformats.org/officeDocument/2006/relationships/slideLayout" Target="../slideLayouts/slideLayout203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08.xml"/><Relationship Id="rId4" Type="http://schemas.openxmlformats.org/officeDocument/2006/relationships/slideLayout" Target="../slideLayouts/slideLayout202.xml"/><Relationship Id="rId9" Type="http://schemas.openxmlformats.org/officeDocument/2006/relationships/slideLayout" Target="../slideLayouts/slideLayout207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7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212.xml"/><Relationship Id="rId7" Type="http://schemas.openxmlformats.org/officeDocument/2006/relationships/slideLayout" Target="../slideLayouts/slideLayout216.xml"/><Relationship Id="rId12" Type="http://schemas.openxmlformats.org/officeDocument/2006/relationships/theme" Target="../theme/theme20.xml"/><Relationship Id="rId2" Type="http://schemas.openxmlformats.org/officeDocument/2006/relationships/slideLayout" Target="../slideLayouts/slideLayout211.xml"/><Relationship Id="rId1" Type="http://schemas.openxmlformats.org/officeDocument/2006/relationships/slideLayout" Target="../slideLayouts/slideLayout210.xml"/><Relationship Id="rId6" Type="http://schemas.openxmlformats.org/officeDocument/2006/relationships/slideLayout" Target="../slideLayouts/slideLayout215.xml"/><Relationship Id="rId11" Type="http://schemas.openxmlformats.org/officeDocument/2006/relationships/slideLayout" Target="../slideLayouts/slideLayout220.xml"/><Relationship Id="rId5" Type="http://schemas.openxmlformats.org/officeDocument/2006/relationships/slideLayout" Target="../slideLayouts/slideLayout214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9.xml"/><Relationship Id="rId4" Type="http://schemas.openxmlformats.org/officeDocument/2006/relationships/slideLayout" Target="../slideLayouts/slideLayout213.xml"/><Relationship Id="rId9" Type="http://schemas.openxmlformats.org/officeDocument/2006/relationships/slideLayout" Target="../slideLayouts/slideLayout218.xml"/><Relationship Id="rId14" Type="http://schemas.openxmlformats.org/officeDocument/2006/relationships/image" Target="../media/image2.png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8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223.xml"/><Relationship Id="rId7" Type="http://schemas.openxmlformats.org/officeDocument/2006/relationships/slideLayout" Target="../slideLayouts/slideLayout227.xml"/><Relationship Id="rId12" Type="http://schemas.openxmlformats.org/officeDocument/2006/relationships/theme" Target="../theme/theme21.xml"/><Relationship Id="rId2" Type="http://schemas.openxmlformats.org/officeDocument/2006/relationships/slideLayout" Target="../slideLayouts/slideLayout222.xml"/><Relationship Id="rId1" Type="http://schemas.openxmlformats.org/officeDocument/2006/relationships/slideLayout" Target="../slideLayouts/slideLayout221.xml"/><Relationship Id="rId6" Type="http://schemas.openxmlformats.org/officeDocument/2006/relationships/slideLayout" Target="../slideLayouts/slideLayout226.xml"/><Relationship Id="rId11" Type="http://schemas.openxmlformats.org/officeDocument/2006/relationships/slideLayout" Target="../slideLayouts/slideLayout231.xml"/><Relationship Id="rId5" Type="http://schemas.openxmlformats.org/officeDocument/2006/relationships/slideLayout" Target="../slideLayouts/slideLayout22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30.xml"/><Relationship Id="rId4" Type="http://schemas.openxmlformats.org/officeDocument/2006/relationships/slideLayout" Target="../slideLayouts/slideLayout224.xml"/><Relationship Id="rId9" Type="http://schemas.openxmlformats.org/officeDocument/2006/relationships/slideLayout" Target="../slideLayouts/slideLayout229.xml"/><Relationship Id="rId14" Type="http://schemas.openxmlformats.org/officeDocument/2006/relationships/image" Target="../media/image2.png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234.xml"/><Relationship Id="rId7" Type="http://schemas.openxmlformats.org/officeDocument/2006/relationships/slideLayout" Target="../slideLayouts/slideLayout238.xml"/><Relationship Id="rId12" Type="http://schemas.openxmlformats.org/officeDocument/2006/relationships/theme" Target="../theme/theme22.xml"/><Relationship Id="rId2" Type="http://schemas.openxmlformats.org/officeDocument/2006/relationships/slideLayout" Target="../slideLayouts/slideLayout233.xml"/><Relationship Id="rId1" Type="http://schemas.openxmlformats.org/officeDocument/2006/relationships/slideLayout" Target="../slideLayouts/slideLayout232.xml"/><Relationship Id="rId6" Type="http://schemas.openxmlformats.org/officeDocument/2006/relationships/slideLayout" Target="../slideLayouts/slideLayout237.xml"/><Relationship Id="rId11" Type="http://schemas.openxmlformats.org/officeDocument/2006/relationships/slideLayout" Target="../slideLayouts/slideLayout242.xml"/><Relationship Id="rId5" Type="http://schemas.openxmlformats.org/officeDocument/2006/relationships/slideLayout" Target="../slideLayouts/slideLayout23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41.xml"/><Relationship Id="rId4" Type="http://schemas.openxmlformats.org/officeDocument/2006/relationships/slideLayout" Target="../slideLayouts/slideLayout235.xml"/><Relationship Id="rId9" Type="http://schemas.openxmlformats.org/officeDocument/2006/relationships/slideLayout" Target="../slideLayouts/slideLayout24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image" Target="../media/image2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image" Target="../media/image2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Relationship Id="rId14" Type="http://schemas.openxmlformats.org/officeDocument/2006/relationships/image" Target="../media/image2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D:\temp\Untitled-1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D:\temp\flag_2colors [Converted]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7" descr="D:\temp\ess-barvni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  <p:sp>
        <p:nvSpPr>
          <p:cNvPr id="1031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 w="34925" cap="rnd">
            <a:noFill/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 w="31750" cap="rnd">
            <a:noFill/>
            <a:prstDash val="sysDot"/>
            <a:round/>
            <a:headEnd/>
            <a:tailEnd/>
          </a:ln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11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ln w="12700" cap="rnd"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A5B0AF0F-1FDE-4AB8-8047-B3B0F78E4AC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24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rgbClr val="984807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>
          <a:solidFill>
            <a:srgbClr val="E46C0A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4925" cap="rnd">
                <a:solidFill>
                  <a:srgbClr val="000000"/>
                </a:solidFill>
                <a:prstDash val="sysDash"/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31750" cap="rnd">
                <a:solidFill>
                  <a:srgbClr val="000000"/>
                </a:solidFill>
                <a:prstDash val="sysDot"/>
                <a:round/>
                <a:headEnd/>
                <a:tailEnd/>
              </a14:hiddenLine>
            </a:ext>
          </a:extLst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C48B9A2A-F93D-4573-AD62-02DBAE30839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  <p:pic>
        <p:nvPicPr>
          <p:cNvPr id="5125" name="Picture 6" descr="D:\temp\Untitled-1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3" descr="D:\temp\flag_2colors [Converted]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7" descr="D:\temp\ess-barvni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7" r:id="rId1"/>
    <p:sldLayoutId id="2147483808" r:id="rId2"/>
    <p:sldLayoutId id="2147483809" r:id="rId3"/>
    <p:sldLayoutId id="2147483810" r:id="rId4"/>
    <p:sldLayoutId id="2147483811" r:id="rId5"/>
    <p:sldLayoutId id="2147483812" r:id="rId6"/>
    <p:sldLayoutId id="2147483813" r:id="rId7"/>
    <p:sldLayoutId id="2147483814" r:id="rId8"/>
    <p:sldLayoutId id="2147483815" r:id="rId9"/>
    <p:sldLayoutId id="2147483816" r:id="rId10"/>
    <p:sldLayoutId id="2147483817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6" descr="D:\temp\Untitled-1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 descr="D:\temp\flag_2colors [Converted]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7" descr="D:\temp\ess-barvni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  <p:sp>
        <p:nvSpPr>
          <p:cNvPr id="6151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4925" cap="rnd">
                <a:solidFill>
                  <a:srgbClr val="000000"/>
                </a:solidFill>
                <a:prstDash val="sysDash"/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31750" cap="rnd">
                <a:solidFill>
                  <a:srgbClr val="000000"/>
                </a:solidFill>
                <a:prstDash val="sysDot"/>
                <a:round/>
                <a:headEnd/>
                <a:tailEnd/>
              </a14:hiddenLine>
            </a:ext>
          </a:extLst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ln w="12700" cap="rnd"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944394A4-934A-432E-A638-B1028815F93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9" r:id="rId1"/>
    <p:sldLayoutId id="2147483820" r:id="rId2"/>
    <p:sldLayoutId id="2147483821" r:id="rId3"/>
    <p:sldLayoutId id="2147483822" r:id="rId4"/>
    <p:sldLayoutId id="2147483823" r:id="rId5"/>
    <p:sldLayoutId id="2147483824" r:id="rId6"/>
    <p:sldLayoutId id="2147483825" r:id="rId7"/>
    <p:sldLayoutId id="2147483826" r:id="rId8"/>
    <p:sldLayoutId id="2147483827" r:id="rId9"/>
    <p:sldLayoutId id="2147483828" r:id="rId10"/>
    <p:sldLayoutId id="214748382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6" descr="D:\temp\Untitled-1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 descr="D:\temp\flag_2colors [Converted]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7" descr="D:\temp\ess-barvni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  <p:sp>
        <p:nvSpPr>
          <p:cNvPr id="7175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4925" cap="rnd">
                <a:solidFill>
                  <a:srgbClr val="000000"/>
                </a:solidFill>
                <a:prstDash val="sysDash"/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31750" cap="rnd">
                <a:solidFill>
                  <a:srgbClr val="000000"/>
                </a:solidFill>
                <a:prstDash val="sysDot"/>
                <a:round/>
                <a:headEnd/>
                <a:tailEnd/>
              </a14:hiddenLine>
            </a:ext>
          </a:extLst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ln w="12700" cap="rnd"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423D48CD-5671-482C-8ADA-784A8039EFD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1" r:id="rId1"/>
    <p:sldLayoutId id="2147483832" r:id="rId2"/>
    <p:sldLayoutId id="2147483833" r:id="rId3"/>
    <p:sldLayoutId id="2147483834" r:id="rId4"/>
    <p:sldLayoutId id="2147483835" r:id="rId5"/>
    <p:sldLayoutId id="2147483836" r:id="rId6"/>
    <p:sldLayoutId id="2147483837" r:id="rId7"/>
    <p:sldLayoutId id="2147483838" r:id="rId8"/>
    <p:sldLayoutId id="2147483839" r:id="rId9"/>
    <p:sldLayoutId id="2147483840" r:id="rId10"/>
    <p:sldLayoutId id="2147483841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4925" cap="rnd">
                <a:solidFill>
                  <a:srgbClr val="000000"/>
                </a:solidFill>
                <a:prstDash val="sysDash"/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31750" cap="rnd">
                <a:solidFill>
                  <a:srgbClr val="000000"/>
                </a:solidFill>
                <a:prstDash val="sysDot"/>
                <a:round/>
                <a:headEnd/>
                <a:tailEnd/>
              </a14:hiddenLine>
            </a:ext>
          </a:extLst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19016AB5-A6C0-47A5-96E3-5F543CB25B7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  <p:pic>
        <p:nvPicPr>
          <p:cNvPr id="8197" name="Picture 6" descr="D:\temp\Untitled-1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3" descr="D:\temp\flag_2colors [Converted]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7" descr="D:\temp\ess-barvni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3" r:id="rId1"/>
    <p:sldLayoutId id="2147483844" r:id="rId2"/>
    <p:sldLayoutId id="2147483845" r:id="rId3"/>
    <p:sldLayoutId id="2147483846" r:id="rId4"/>
    <p:sldLayoutId id="2147483847" r:id="rId5"/>
    <p:sldLayoutId id="2147483848" r:id="rId6"/>
    <p:sldLayoutId id="2147483849" r:id="rId7"/>
    <p:sldLayoutId id="2147483850" r:id="rId8"/>
    <p:sldLayoutId id="2147483851" r:id="rId9"/>
    <p:sldLayoutId id="2147483852" r:id="rId10"/>
    <p:sldLayoutId id="2147483853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6" descr="D:\temp\Untitled-1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 descr="D:\temp\flag_2colors [Converted]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7" descr="D:\temp\ess-barvni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  <p:sp>
        <p:nvSpPr>
          <p:cNvPr id="9223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4925" cap="rnd">
                <a:solidFill>
                  <a:srgbClr val="000000"/>
                </a:solidFill>
                <a:prstDash val="sysDash"/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31750" cap="rnd">
                <a:solidFill>
                  <a:srgbClr val="000000"/>
                </a:solidFill>
                <a:prstDash val="sysDot"/>
                <a:round/>
                <a:headEnd/>
                <a:tailEnd/>
              </a14:hiddenLine>
            </a:ext>
          </a:extLst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ln w="12700" cap="rnd"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8AFF635A-6E23-4F20-BAF9-EC5CA689D47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5" r:id="rId1"/>
    <p:sldLayoutId id="2147483856" r:id="rId2"/>
    <p:sldLayoutId id="2147483857" r:id="rId3"/>
    <p:sldLayoutId id="2147483858" r:id="rId4"/>
    <p:sldLayoutId id="2147483859" r:id="rId5"/>
    <p:sldLayoutId id="2147483860" r:id="rId6"/>
    <p:sldLayoutId id="2147483861" r:id="rId7"/>
    <p:sldLayoutId id="2147483862" r:id="rId8"/>
    <p:sldLayoutId id="2147483863" r:id="rId9"/>
    <p:sldLayoutId id="2147483864" r:id="rId10"/>
    <p:sldLayoutId id="2147483865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6" descr="D:\temp\Untitled-1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 descr="D:\temp\flag_2colors [Converted]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7" descr="D:\temp\ess-barvni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  <p:sp>
        <p:nvSpPr>
          <p:cNvPr id="10247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4925" cap="rnd">
                <a:solidFill>
                  <a:srgbClr val="000000"/>
                </a:solidFill>
                <a:prstDash val="sysDash"/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31750" cap="rnd">
                <a:solidFill>
                  <a:srgbClr val="000000"/>
                </a:solidFill>
                <a:prstDash val="sysDot"/>
                <a:round/>
                <a:headEnd/>
                <a:tailEnd/>
              </a14:hiddenLine>
            </a:ext>
          </a:extLst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ln w="12700" cap="rnd"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77488040-EE1A-44EC-9808-2E059DFCB2D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7" r:id="rId1"/>
    <p:sldLayoutId id="2147483868" r:id="rId2"/>
    <p:sldLayoutId id="2147483869" r:id="rId3"/>
    <p:sldLayoutId id="2147483870" r:id="rId4"/>
    <p:sldLayoutId id="2147483871" r:id="rId5"/>
    <p:sldLayoutId id="2147483872" r:id="rId6"/>
    <p:sldLayoutId id="2147483873" r:id="rId7"/>
    <p:sldLayoutId id="2147483874" r:id="rId8"/>
    <p:sldLayoutId id="2147483875" r:id="rId9"/>
    <p:sldLayoutId id="2147483876" r:id="rId10"/>
    <p:sldLayoutId id="2147483877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4925" cap="rnd">
                <a:solidFill>
                  <a:srgbClr val="000000"/>
                </a:solidFill>
                <a:prstDash val="sysDash"/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31750" cap="rnd">
                <a:solidFill>
                  <a:srgbClr val="000000"/>
                </a:solidFill>
                <a:prstDash val="sysDot"/>
                <a:round/>
                <a:headEnd/>
                <a:tailEnd/>
              </a14:hiddenLine>
            </a:ext>
          </a:extLst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9B848314-748D-4A14-A343-EF12C83EA20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  <p:pic>
        <p:nvPicPr>
          <p:cNvPr id="11269" name="Picture 6" descr="D:\temp\Untitled-1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3" descr="D:\temp\flag_2colors [Converted]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Picture 7" descr="D:\temp\ess-barvni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9" r:id="rId1"/>
    <p:sldLayoutId id="2147483880" r:id="rId2"/>
    <p:sldLayoutId id="2147483881" r:id="rId3"/>
    <p:sldLayoutId id="2147483882" r:id="rId4"/>
    <p:sldLayoutId id="2147483883" r:id="rId5"/>
    <p:sldLayoutId id="2147483884" r:id="rId6"/>
    <p:sldLayoutId id="2147483885" r:id="rId7"/>
    <p:sldLayoutId id="2147483886" r:id="rId8"/>
    <p:sldLayoutId id="2147483887" r:id="rId9"/>
    <p:sldLayoutId id="2147483888" r:id="rId10"/>
    <p:sldLayoutId id="214748388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6" descr="D:\temp\Untitled-1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 descr="D:\temp\flag_2colors [Converted]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7" descr="D:\temp\ess-barvni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  <p:sp>
        <p:nvSpPr>
          <p:cNvPr id="12295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4925" cap="rnd">
                <a:solidFill>
                  <a:srgbClr val="000000"/>
                </a:solidFill>
                <a:prstDash val="sysDash"/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31750" cap="rnd">
                <a:solidFill>
                  <a:srgbClr val="000000"/>
                </a:solidFill>
                <a:prstDash val="sysDot"/>
                <a:round/>
                <a:headEnd/>
                <a:tailEnd/>
              </a14:hiddenLine>
            </a:ext>
          </a:extLst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ln w="12700" cap="rnd"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8F3B0CA4-EDA6-4AC6-8542-38F6B9D4CBC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1" r:id="rId1"/>
    <p:sldLayoutId id="2147483892" r:id="rId2"/>
    <p:sldLayoutId id="2147483893" r:id="rId3"/>
    <p:sldLayoutId id="2147483894" r:id="rId4"/>
    <p:sldLayoutId id="2147483895" r:id="rId5"/>
    <p:sldLayoutId id="2147483896" r:id="rId6"/>
    <p:sldLayoutId id="2147483897" r:id="rId7"/>
    <p:sldLayoutId id="2147483898" r:id="rId8"/>
    <p:sldLayoutId id="2147483899" r:id="rId9"/>
    <p:sldLayoutId id="2147483900" r:id="rId10"/>
    <p:sldLayoutId id="2147483901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6" descr="D:\temp\Untitled-1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 descr="D:\temp\flag_2colors [Converted]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7" descr="D:\temp\ess-barvni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  <p:sp>
        <p:nvSpPr>
          <p:cNvPr id="13319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4925" cap="rnd">
                <a:solidFill>
                  <a:srgbClr val="000000"/>
                </a:solidFill>
                <a:prstDash val="sysDash"/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31750" cap="rnd">
                <a:solidFill>
                  <a:srgbClr val="000000"/>
                </a:solidFill>
                <a:prstDash val="sysDot"/>
                <a:round/>
                <a:headEnd/>
                <a:tailEnd/>
              </a14:hiddenLine>
            </a:ext>
          </a:extLst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ln w="12700" cap="rnd"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B6DDD87F-364B-4A61-A41E-D940F963559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3" r:id="rId1"/>
    <p:sldLayoutId id="2147483904" r:id="rId2"/>
    <p:sldLayoutId id="2147483905" r:id="rId3"/>
    <p:sldLayoutId id="2147483906" r:id="rId4"/>
    <p:sldLayoutId id="2147483907" r:id="rId5"/>
    <p:sldLayoutId id="2147483908" r:id="rId6"/>
    <p:sldLayoutId id="2147483909" r:id="rId7"/>
    <p:sldLayoutId id="2147483910" r:id="rId8"/>
    <p:sldLayoutId id="2147483911" r:id="rId9"/>
    <p:sldLayoutId id="2147483912" r:id="rId10"/>
    <p:sldLayoutId id="2147483913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6" descr="D:\temp\Untitled-1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 descr="D:\temp\flag_2colors [Converted]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7" descr="D:\temp\ess-barvni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  <p:sp>
        <p:nvSpPr>
          <p:cNvPr id="15367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4925" cap="rnd">
                <a:solidFill>
                  <a:srgbClr val="000000"/>
                </a:solidFill>
                <a:prstDash val="sysDash"/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31750" cap="rnd">
                <a:solidFill>
                  <a:srgbClr val="000000"/>
                </a:solidFill>
                <a:prstDash val="sysDot"/>
                <a:round/>
                <a:headEnd/>
                <a:tailEnd/>
              </a14:hiddenLine>
            </a:ext>
          </a:extLst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11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ln w="12700" cap="rnd"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1B584AE2-A70F-42A2-B29D-1BC68C3FC35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5" r:id="rId1"/>
    <p:sldLayoutId id="2147483916" r:id="rId2"/>
    <p:sldLayoutId id="2147483917" r:id="rId3"/>
    <p:sldLayoutId id="2147483918" r:id="rId4"/>
    <p:sldLayoutId id="2147483919" r:id="rId5"/>
    <p:sldLayoutId id="2147483920" r:id="rId6"/>
    <p:sldLayoutId id="2147483921" r:id="rId7"/>
    <p:sldLayoutId id="2147483922" r:id="rId8"/>
    <p:sldLayoutId id="2147483923" r:id="rId9"/>
    <p:sldLayoutId id="2147483924" r:id="rId10"/>
    <p:sldLayoutId id="2147483925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 w="34925" cap="rnd">
            <a:noFill/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 w="31750" cap="rnd">
            <a:noFill/>
            <a:prstDash val="sysDot"/>
            <a:round/>
            <a:headEnd/>
            <a:tailEnd/>
          </a:ln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7465C13C-9E49-41B8-90CF-EED8DA5D87F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  <p:pic>
        <p:nvPicPr>
          <p:cNvPr id="2053" name="Picture 6" descr="D:\temp\Untitled-1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3" descr="D:\temp\flag_2colors [Converted]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7" descr="D:\temp\ess-barvni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4925" cap="rnd">
                <a:solidFill>
                  <a:srgbClr val="000000"/>
                </a:solidFill>
                <a:prstDash val="sysDash"/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31750" cap="rnd">
                <a:solidFill>
                  <a:srgbClr val="000000"/>
                </a:solidFill>
                <a:prstDash val="sysDot"/>
                <a:round/>
                <a:headEnd/>
                <a:tailEnd/>
              </a14:hiddenLine>
            </a:ext>
          </a:extLst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2E744135-4BC7-4BF5-BAB8-F895FABBB9F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  <p:pic>
        <p:nvPicPr>
          <p:cNvPr id="16389" name="Picture 6" descr="D:\temp\Untitled-1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3" descr="D:\temp\flag_2colors [Converted]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Picture 7" descr="D:\temp\ess-barvni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7" r:id="rId1"/>
    <p:sldLayoutId id="2147483928" r:id="rId2"/>
    <p:sldLayoutId id="2147483929" r:id="rId3"/>
    <p:sldLayoutId id="2147483930" r:id="rId4"/>
    <p:sldLayoutId id="2147483931" r:id="rId5"/>
    <p:sldLayoutId id="2147483932" r:id="rId6"/>
    <p:sldLayoutId id="2147483933" r:id="rId7"/>
    <p:sldLayoutId id="2147483934" r:id="rId8"/>
    <p:sldLayoutId id="2147483935" r:id="rId9"/>
    <p:sldLayoutId id="2147483936" r:id="rId10"/>
    <p:sldLayoutId id="2147483937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6" descr="D:\temp\Untitled-1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3" descr="D:\temp\flag_2colors [Converted]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7" descr="D:\temp\ess-barvni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  <p:sp>
        <p:nvSpPr>
          <p:cNvPr id="17415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4925" cap="rnd">
                <a:solidFill>
                  <a:srgbClr val="000000"/>
                </a:solidFill>
                <a:prstDash val="sysDash"/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31750" cap="rnd">
                <a:solidFill>
                  <a:srgbClr val="000000"/>
                </a:solidFill>
                <a:prstDash val="sysDot"/>
                <a:round/>
                <a:headEnd/>
                <a:tailEnd/>
              </a14:hiddenLine>
            </a:ext>
          </a:extLst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ln w="12700" cap="rnd"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711D2088-0A3A-4FC7-B97E-9A22BFC3129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9" r:id="rId1"/>
    <p:sldLayoutId id="2147483940" r:id="rId2"/>
    <p:sldLayoutId id="2147483941" r:id="rId3"/>
    <p:sldLayoutId id="2147483942" r:id="rId4"/>
    <p:sldLayoutId id="2147483943" r:id="rId5"/>
    <p:sldLayoutId id="2147483944" r:id="rId6"/>
    <p:sldLayoutId id="2147483945" r:id="rId7"/>
    <p:sldLayoutId id="2147483946" r:id="rId8"/>
    <p:sldLayoutId id="2147483947" r:id="rId9"/>
    <p:sldLayoutId id="2147483948" r:id="rId10"/>
    <p:sldLayoutId id="214748394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6" descr="D:\temp\Untitled-1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3" descr="D:\temp\flag_2colors [Converted]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7" descr="D:\temp\ess-barvni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  <p:sp>
        <p:nvSpPr>
          <p:cNvPr id="18439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4925" cap="rnd">
                <a:solidFill>
                  <a:srgbClr val="000000"/>
                </a:solidFill>
                <a:prstDash val="sysDash"/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31750" cap="rnd">
                <a:solidFill>
                  <a:srgbClr val="000000"/>
                </a:solidFill>
                <a:prstDash val="sysDot"/>
                <a:round/>
                <a:headEnd/>
                <a:tailEnd/>
              </a14:hiddenLine>
            </a:ext>
          </a:extLst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ln w="12700" cap="rnd"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1581BB8C-1942-438C-9324-033E77D0AA0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1" r:id="rId1"/>
    <p:sldLayoutId id="2147483952" r:id="rId2"/>
    <p:sldLayoutId id="2147483953" r:id="rId3"/>
    <p:sldLayoutId id="2147483954" r:id="rId4"/>
    <p:sldLayoutId id="2147483955" r:id="rId5"/>
    <p:sldLayoutId id="2147483956" r:id="rId6"/>
    <p:sldLayoutId id="2147483957" r:id="rId7"/>
    <p:sldLayoutId id="2147483958" r:id="rId8"/>
    <p:sldLayoutId id="2147483959" r:id="rId9"/>
    <p:sldLayoutId id="2147483960" r:id="rId10"/>
    <p:sldLayoutId id="2147483961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6" descr="D:\temp\Untitled-1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 descr="D:\temp\flag_2colors [Converted]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7" descr="D:\temp\ess-barvni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  <p:sp>
        <p:nvSpPr>
          <p:cNvPr id="3079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 w="34925" cap="rnd">
            <a:noFill/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 w="31750" cap="rnd">
            <a:noFill/>
            <a:prstDash val="sysDot"/>
            <a:round/>
            <a:headEnd/>
            <a:tailEnd/>
          </a:ln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ln w="12700" cap="rnd"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F9E53232-B256-44FF-9CE9-E108070EA2D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6" descr="D:\temp\Untitled-1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 descr="D:\temp\flag_2colors [Converted]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7" descr="D:\temp\ess-barvni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  <p:sp>
        <p:nvSpPr>
          <p:cNvPr id="4103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 w="34925" cap="rnd">
            <a:noFill/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 w="31750" cap="rnd">
            <a:noFill/>
            <a:prstDash val="sysDot"/>
            <a:round/>
            <a:headEnd/>
            <a:tailEnd/>
          </a:ln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ln w="12700" cap="rnd"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D80B08CF-DBAC-459B-A07F-5A2EB8D447E9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E8662F1-02C3-4FB5-A704-A4B4CF1E04E7}" type="datetimeFigureOut">
              <a:rPr lang="sl-SI"/>
              <a:pPr>
                <a:defRPr/>
              </a:pPr>
              <a:t>16. 10. 2017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5B0AF0F-1FDE-4AB8-8047-B3B0F78E4AC2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>
        <p:tmplLst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D:\temp\Untitled-1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D:\temp\flag_2colors [Converted]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7" descr="D:\temp\ess-barvni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  <p:sp>
        <p:nvSpPr>
          <p:cNvPr id="1031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4925" cap="rnd">
                <a:solidFill>
                  <a:srgbClr val="000000"/>
                </a:solidFill>
                <a:prstDash val="sysDash"/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31750" cap="rnd">
                <a:solidFill>
                  <a:srgbClr val="000000"/>
                </a:solidFill>
                <a:prstDash val="sysDot"/>
                <a:round/>
                <a:headEnd/>
                <a:tailEnd/>
              </a14:hiddenLine>
            </a:ext>
          </a:extLst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11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ln w="12700" cap="rnd"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AD0F8CF3-8765-499C-8E4B-F495251EC9F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  <p:sldLayoutId id="214748376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4925" cap="rnd">
                <a:solidFill>
                  <a:srgbClr val="000000"/>
                </a:solidFill>
                <a:prstDash val="sysDash"/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31750" cap="rnd">
                <a:solidFill>
                  <a:srgbClr val="000000"/>
                </a:solidFill>
                <a:prstDash val="sysDot"/>
                <a:round/>
                <a:headEnd/>
                <a:tailEnd/>
              </a14:hiddenLine>
            </a:ext>
          </a:extLst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08118C49-46E8-4CC4-91E3-1A39BFC943F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  <p:pic>
        <p:nvPicPr>
          <p:cNvPr id="2053" name="Picture 6" descr="D:\temp\Untitled-1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3" descr="D:\temp\flag_2colors [Converted]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 descr="D:\temp\ess-barvni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6" descr="D:\temp\Untitled-1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D:\temp\flag_2colors [Converted]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7" descr="D:\temp\ess-barvni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  <p:sp>
        <p:nvSpPr>
          <p:cNvPr id="3079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4925" cap="rnd">
                <a:solidFill>
                  <a:srgbClr val="000000"/>
                </a:solidFill>
                <a:prstDash val="sysDash"/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31750" cap="rnd">
                <a:solidFill>
                  <a:srgbClr val="000000"/>
                </a:solidFill>
                <a:prstDash val="sysDot"/>
                <a:round/>
                <a:headEnd/>
                <a:tailEnd/>
              </a14:hiddenLine>
            </a:ext>
          </a:extLst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ln w="12700" cap="rnd"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FDEF2682-6F2F-4ACF-9CC7-5F7B1686F58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6" descr="D:\temp\Untitled-1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 descr="D:\temp\flag_2colors [Converted]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7" descr="D:\temp\ess-barvni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  <p:sp>
        <p:nvSpPr>
          <p:cNvPr id="4103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4925" cap="rnd">
                <a:solidFill>
                  <a:srgbClr val="000000"/>
                </a:solidFill>
                <a:prstDash val="sysDash"/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31750" cap="rnd">
                <a:solidFill>
                  <a:srgbClr val="000000"/>
                </a:solidFill>
                <a:prstDash val="sysDot"/>
                <a:round/>
                <a:headEnd/>
                <a:tailEnd/>
              </a14:hiddenLine>
            </a:ext>
          </a:extLst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ln w="12700" cap="rnd"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E2DE3E41-F126-497F-82B1-3EFC421DFB7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microsoft.com/en-us/dotnet/csharp/programming-guide/xmldoc/recommended-tags-for-documentation-comments" TargetMode="External"/><Relationship Id="rId1" Type="http://schemas.openxmlformats.org/officeDocument/2006/relationships/slideLayout" Target="../slideLayouts/slideLayout4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sl-SI" smtClean="0"/>
              <a:t>Metode</a:t>
            </a:r>
            <a:endParaRPr lang="en-GB" smtClean="0"/>
          </a:p>
        </p:txBody>
      </p:sp>
      <p:sp>
        <p:nvSpPr>
          <p:cNvPr id="512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122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F9AA6763-14CA-48FD-BA82-E73CC41B42B9}" type="slidenum">
              <a:rPr lang="sl-SI" smtClean="0"/>
              <a:pPr/>
              <a:t>1</a:t>
            </a:fld>
            <a:endParaRPr lang="sl-SI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Komentiranje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1635CF-FD10-420A-9808-2A170234AE55}" type="slidenum">
              <a:rPr lang="sl-SI" smtClean="0"/>
              <a:pPr>
                <a:defRPr/>
              </a:pPr>
              <a:t>10</a:t>
            </a:fld>
            <a:endParaRPr lang="sl-SI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1844824"/>
            <a:ext cx="5143500" cy="14001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5736" y="3933056"/>
            <a:ext cx="6097332" cy="532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887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Če slučajno ne dela …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D30039-E7ED-4E63-85D4-3D4FB2B7F8A0}" type="slidenum">
              <a:rPr lang="sl-SI" smtClean="0"/>
              <a:pPr>
                <a:defRPr/>
              </a:pPr>
              <a:t>11</a:t>
            </a:fld>
            <a:endParaRPr lang="sl-SI"/>
          </a:p>
        </p:txBody>
      </p:sp>
      <p:pic>
        <p:nvPicPr>
          <p:cNvPr id="1026" name="Picture 2" descr="pictured descrip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420888"/>
            <a:ext cx="5553075" cy="2028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20766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&lt;</a:t>
            </a:r>
            <a:r>
              <a:rPr lang="en-US" dirty="0" err="1"/>
              <a:t>param</a:t>
            </a:r>
            <a:r>
              <a:rPr lang="en-US" dirty="0" smtClean="0"/>
              <a:t>&gt;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param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name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="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imeP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"&gt;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opis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&lt;/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param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&gt;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D30039-E7ED-4E63-85D4-3D4FB2B7F8A0}" type="slidenum">
              <a:rPr lang="sl-SI" smtClean="0"/>
              <a:pPr>
                <a:defRPr/>
              </a:pPr>
              <a:t>12</a:t>
            </a:fld>
            <a:endParaRPr lang="sl-SI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2348881"/>
            <a:ext cx="4163371" cy="172819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4366" y="2564904"/>
            <a:ext cx="3888432" cy="84249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5213" y="4581128"/>
            <a:ext cx="4084091" cy="1376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3666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returns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returns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Opis, kaj f. vrača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&lt;/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returns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 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D30039-E7ED-4E63-85D4-3D4FB2B7F8A0}" type="slidenum">
              <a:rPr lang="sl-SI" smtClean="0"/>
              <a:pPr>
                <a:defRPr/>
              </a:pPr>
              <a:t>13</a:t>
            </a:fld>
            <a:endParaRPr lang="sl-SI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603" y="5157192"/>
            <a:ext cx="7794793" cy="60769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7664" y="3573016"/>
            <a:ext cx="6044123" cy="976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8176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Če nismo preveč pridni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1635CF-FD10-420A-9808-2A170234AE55}" type="slidenum">
              <a:rPr lang="sl-SI" smtClean="0"/>
              <a:pPr>
                <a:defRPr/>
              </a:pPr>
              <a:t>14</a:t>
            </a:fld>
            <a:endParaRPr lang="sl-SI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3290" y="2780928"/>
            <a:ext cx="4894267" cy="1709341"/>
          </a:xfrm>
          <a:prstGeom prst="rect">
            <a:avLst/>
          </a:prstGeom>
        </p:spPr>
      </p:pic>
      <p:sp>
        <p:nvSpPr>
          <p:cNvPr id="6" name="Smiley Face 5"/>
          <p:cNvSpPr/>
          <p:nvPr/>
        </p:nvSpPr>
        <p:spPr>
          <a:xfrm>
            <a:off x="7380312" y="332656"/>
            <a:ext cx="686462" cy="706004"/>
          </a:xfrm>
          <a:prstGeom prst="smileyFac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4952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Najbolj pogoste oznake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docs.microsoft.com/en-us/dotnet/csharp/programming-guide/xmldoc/recommended-tags-for-documentation-comments</a:t>
            </a:r>
            <a:r>
              <a:rPr lang="sl-SI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1635CF-FD10-420A-9808-2A170234AE55}" type="slidenum">
              <a:rPr lang="sl-SI" smtClean="0"/>
              <a:pPr>
                <a:defRPr/>
              </a:pPr>
              <a:t>15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242904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Kako je videti program</a:t>
            </a:r>
            <a:endParaRPr lang="en-GB" smtClean="0"/>
          </a:p>
        </p:txBody>
      </p:sp>
      <p:sp>
        <p:nvSpPr>
          <p:cNvPr id="3328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sz="2400" dirty="0" smtClean="0">
                <a:latin typeface="Courier New" pitchFamily="49" charset="0"/>
                <a:cs typeface="Courier New" pitchFamily="49" charset="0"/>
              </a:rPr>
              <a:t>class </a:t>
            </a:r>
            <a:r>
              <a:rPr lang="en-GB" sz="2400" dirty="0" err="1" smtClean="0">
                <a:latin typeface="Courier New" pitchFamily="49" charset="0"/>
                <a:cs typeface="Courier New" pitchFamily="49" charset="0"/>
              </a:rPr>
              <a:t>MojProgram</a:t>
            </a:r>
            <a:r>
              <a:rPr lang="en-GB" sz="2400" dirty="0" smtClean="0">
                <a:latin typeface="Courier New" pitchFamily="49" charset="0"/>
                <a:cs typeface="Courier New" pitchFamily="49" charset="0"/>
              </a:rPr>
              <a:t> {</a:t>
            </a:r>
          </a:p>
          <a:p>
            <a:pPr>
              <a:buNone/>
            </a:pPr>
            <a:endParaRPr lang="en-GB" sz="2400" dirty="0" smtClean="0">
              <a:latin typeface="Courier New" pitchFamily="49" charset="0"/>
              <a:cs typeface="Courier New" pitchFamily="49" charset="0"/>
            </a:endParaRPr>
          </a:p>
          <a:p>
            <a:pPr>
              <a:buNone/>
            </a:pP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  </a:t>
            </a:r>
            <a:r>
              <a:rPr lang="en-GB" sz="2400" dirty="0" smtClean="0">
                <a:latin typeface="Courier New" pitchFamily="49" charset="0"/>
                <a:cs typeface="Courier New" pitchFamily="49" charset="0"/>
              </a:rPr>
              <a:t>// </a:t>
            </a:r>
            <a:r>
              <a:rPr lang="en-GB" sz="2400" dirty="0" err="1" smtClean="0">
                <a:latin typeface="Courier New" pitchFamily="49" charset="0"/>
                <a:cs typeface="Courier New" pitchFamily="49" charset="0"/>
              </a:rPr>
              <a:t>tu</a:t>
            </a:r>
            <a:r>
              <a:rPr lang="en-GB" sz="24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GB" sz="2400" dirty="0" err="1" smtClean="0">
                <a:latin typeface="Courier New" pitchFamily="49" charset="0"/>
                <a:cs typeface="Courier New" pitchFamily="49" charset="0"/>
              </a:rPr>
              <a:t>napisemo</a:t>
            </a:r>
            <a:r>
              <a:rPr lang="en-GB" sz="24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GB" sz="2400" dirty="0" err="1" smtClean="0">
                <a:latin typeface="Courier New" pitchFamily="49" charset="0"/>
                <a:cs typeface="Courier New" pitchFamily="49" charset="0"/>
              </a:rPr>
              <a:t>metode</a:t>
            </a:r>
            <a:r>
              <a:rPr lang="en-GB" sz="2400" dirty="0" smtClean="0">
                <a:latin typeface="Courier New" pitchFamily="49" charset="0"/>
                <a:cs typeface="Courier New" pitchFamily="49" charset="0"/>
              </a:rPr>
              <a:t>, </a:t>
            </a:r>
            <a:r>
              <a:rPr lang="en-GB" sz="2400" dirty="0" err="1" smtClean="0">
                <a:latin typeface="Courier New" pitchFamily="49" charset="0"/>
                <a:cs typeface="Courier New" pitchFamily="49" charset="0"/>
              </a:rPr>
              <a:t>eno</a:t>
            </a:r>
            <a:r>
              <a:rPr lang="en-GB" sz="24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GB" sz="2400" dirty="0" err="1" smtClean="0">
                <a:latin typeface="Courier New" pitchFamily="49" charset="0"/>
                <a:cs typeface="Courier New" pitchFamily="49" charset="0"/>
              </a:rPr>
              <a:t>za</a:t>
            </a:r>
            <a:r>
              <a:rPr lang="en-GB" sz="24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GB" sz="2400" dirty="0" err="1" smtClean="0">
                <a:latin typeface="Courier New" pitchFamily="49" charset="0"/>
                <a:cs typeface="Courier New" pitchFamily="49" charset="0"/>
              </a:rPr>
              <a:t>drugo</a:t>
            </a:r>
            <a:endParaRPr lang="en-GB" sz="2400" dirty="0" smtClean="0">
              <a:latin typeface="Courier New" pitchFamily="49" charset="0"/>
              <a:cs typeface="Courier New" pitchFamily="49" charset="0"/>
            </a:endParaRPr>
          </a:p>
          <a:p>
            <a:pPr>
              <a:buNone/>
            </a:pPr>
            <a:endParaRPr lang="en-GB" sz="2400" dirty="0" smtClean="0">
              <a:latin typeface="Courier New" pitchFamily="49" charset="0"/>
              <a:cs typeface="Courier New" pitchFamily="49" charset="0"/>
            </a:endParaRPr>
          </a:p>
          <a:p>
            <a:pPr>
              <a:buNone/>
            </a:pP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  </a:t>
            </a:r>
            <a:r>
              <a:rPr lang="en-GB" sz="2400" dirty="0" smtClean="0">
                <a:latin typeface="Courier New" pitchFamily="49" charset="0"/>
                <a:cs typeface="Courier New" pitchFamily="49" charset="0"/>
              </a:rPr>
              <a:t>// ne </a:t>
            </a:r>
            <a:r>
              <a:rPr lang="en-GB" sz="2400" dirty="0" err="1" smtClean="0">
                <a:latin typeface="Courier New" pitchFamily="49" charset="0"/>
                <a:cs typeface="Courier New" pitchFamily="49" charset="0"/>
              </a:rPr>
              <a:t>pozabimo</a:t>
            </a:r>
            <a:r>
              <a:rPr lang="en-GB" sz="24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GB" sz="2400" dirty="0" err="1" smtClean="0">
                <a:latin typeface="Courier New" pitchFamily="49" charset="0"/>
                <a:cs typeface="Courier New" pitchFamily="49" charset="0"/>
              </a:rPr>
              <a:t>napisati</a:t>
            </a:r>
            <a:r>
              <a:rPr lang="en-GB" sz="24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GB" sz="2400" dirty="0" err="1" smtClean="0">
                <a:latin typeface="Courier New" pitchFamily="49" charset="0"/>
                <a:cs typeface="Courier New" pitchFamily="49" charset="0"/>
              </a:rPr>
              <a:t>metode</a:t>
            </a:r>
            <a:r>
              <a:rPr lang="en-GB" sz="24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M</a:t>
            </a:r>
            <a:r>
              <a:rPr lang="en-GB" sz="2400" dirty="0" smtClean="0">
                <a:latin typeface="Courier New" pitchFamily="49" charset="0"/>
                <a:cs typeface="Courier New" pitchFamily="49" charset="0"/>
              </a:rPr>
              <a:t>ain!</a:t>
            </a:r>
          </a:p>
          <a:p>
            <a:pPr>
              <a:buNone/>
            </a:pPr>
            <a:endParaRPr lang="en-GB" sz="2400" dirty="0" smtClean="0">
              <a:latin typeface="Courier New" pitchFamily="49" charset="0"/>
              <a:cs typeface="Courier New" pitchFamily="49" charset="0"/>
            </a:endParaRPr>
          </a:p>
          <a:p>
            <a:pPr>
              <a:buNone/>
            </a:pPr>
            <a:r>
              <a:rPr lang="en-GB" sz="2400" dirty="0" smtClean="0">
                <a:latin typeface="Courier New" pitchFamily="49" charset="0"/>
                <a:cs typeface="Courier New" pitchFamily="49" charset="0"/>
              </a:rPr>
              <a:t>}</a:t>
            </a:r>
            <a:endParaRPr lang="en-GB" sz="2800" dirty="0" smtClean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536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1536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1536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09CEB-4ACB-4BFE-B14C-77B58A4DF4AA}" type="slidenum">
              <a:rPr lang="sl-SI" smtClean="0"/>
              <a:pPr/>
              <a:t>16</a:t>
            </a:fld>
            <a:endParaRPr lang="sl-SI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2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2803" grpId="0" animBg="1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9" name="Rectangle 2"/>
          <p:cNvSpPr>
            <a:spLocks noGrp="1" noChangeArrowheads="1"/>
          </p:cNvSpPr>
          <p:nvPr>
            <p:ph type="title"/>
          </p:nvPr>
        </p:nvSpPr>
        <p:spPr>
          <a:xfrm rot="16200000">
            <a:off x="-1688660" y="2739908"/>
            <a:ext cx="6245535" cy="1143000"/>
          </a:xfrm>
        </p:spPr>
        <p:txBody>
          <a:bodyPr/>
          <a:lstStyle/>
          <a:p>
            <a:r>
              <a:rPr lang="sl-SI" dirty="0" smtClean="0"/>
              <a:t>Kako je videti program</a:t>
            </a:r>
            <a:endParaRPr lang="en-GB" dirty="0" smtClean="0"/>
          </a:p>
        </p:txBody>
      </p:sp>
      <p:sp>
        <p:nvSpPr>
          <p:cNvPr id="1638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1638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1638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9C947-99AA-4479-83F1-BAC1692A8D96}" type="slidenum">
              <a:rPr lang="sl-SI" smtClean="0"/>
              <a:pPr/>
              <a:t>17</a:t>
            </a:fld>
            <a:endParaRPr lang="sl-SI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3808" y="63186"/>
            <a:ext cx="6166098" cy="67499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827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0" y="0"/>
            <a:ext cx="9649072" cy="6858000"/>
          </a:xfrm>
        </p:spPr>
        <p:txBody>
          <a:bodyPr/>
          <a:lstStyle/>
          <a:p>
            <a:pPr marL="0" indent="0">
              <a:buNone/>
            </a:pPr>
            <a:r>
              <a:rPr lang="sl-SI" sz="1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/// 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&lt;summary&gt;</a:t>
            </a:r>
          </a:p>
          <a:p>
            <a:pPr marL="0" indent="0">
              <a:buNone/>
            </a:pP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   ///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Zgled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definiranja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lastne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funkcije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Max in</a:t>
            </a:r>
          </a:p>
          <a:p>
            <a:pPr marL="0" indent="0">
              <a:buNone/>
            </a:pPr>
            <a:r>
              <a:rPr lang="pl-PL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   /// </a:t>
            </a:r>
            <a:r>
              <a:rPr lang="pl-PL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uporaba</a:t>
            </a:r>
            <a:r>
              <a:rPr lang="pl-PL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za </a:t>
            </a:r>
            <a:r>
              <a:rPr lang="pl-PL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določitev</a:t>
            </a:r>
            <a:r>
              <a:rPr lang="pl-PL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večjega</a:t>
            </a:r>
            <a:r>
              <a:rPr lang="pl-PL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od </a:t>
            </a:r>
            <a:r>
              <a:rPr lang="pl-PL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treh</a:t>
            </a:r>
            <a:r>
              <a:rPr lang="pl-PL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števil</a:t>
            </a:r>
            <a:endParaRPr lang="pl-PL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   /// &lt;/summary&gt;</a:t>
            </a:r>
          </a:p>
          <a:p>
            <a:pPr marL="0" indent="0">
              <a:buNone/>
            </a:pP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   public class </a:t>
            </a:r>
            <a:r>
              <a:rPr lang="en-US" sz="1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MojProgram</a:t>
            </a:r>
            <a:r>
              <a:rPr lang="en-US" sz="1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pPr marL="0" indent="0">
              <a:buNone/>
            </a:pP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/// &lt;summary&gt;</a:t>
            </a:r>
          </a:p>
          <a:p>
            <a:pPr marL="0" indent="0">
              <a:buNone/>
            </a:pP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///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Vrne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večje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od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dveh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celih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števil</a:t>
            </a:r>
            <a:endParaRPr lang="en-US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/// &lt;/summary&gt;</a:t>
            </a:r>
          </a:p>
          <a:p>
            <a:pPr marL="0" indent="0">
              <a:buNone/>
            </a:pPr>
            <a:r>
              <a:rPr lang="pt-BR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/// &lt;param </a:t>
            </a:r>
            <a:r>
              <a:rPr lang="pt-BR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r>
              <a:rPr lang="pt-BR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="a"&gt;</a:t>
            </a:r>
            <a:r>
              <a:rPr lang="pt-BR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prvo</a:t>
            </a:r>
            <a:r>
              <a:rPr lang="pt-BR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celo</a:t>
            </a:r>
            <a:r>
              <a:rPr lang="pt-BR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pt-BR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pt-BR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  <a:r>
              <a:rPr lang="pt-BR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število</a:t>
            </a:r>
            <a:r>
              <a:rPr lang="pt-BR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&lt;/param&gt;</a:t>
            </a:r>
          </a:p>
          <a:p>
            <a:pPr marL="0" indent="0">
              <a:buNone/>
            </a:pP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/// &lt;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param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name="b"&gt;Ah!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Ugani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!&lt;/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param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buNone/>
            </a:pP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/// &lt;returns&gt;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Vrne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večje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) od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dveh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celih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števil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&lt;/returns&gt;</a:t>
            </a:r>
          </a:p>
          <a:p>
            <a:pPr marL="0" indent="0">
              <a:buNone/>
            </a:pP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public static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Max(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a,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b</a:t>
            </a:r>
            <a:r>
              <a:rPr lang="en-US" sz="1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        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pPr marL="0" indent="0">
              <a:buNone/>
            </a:pP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if (a &gt; b) return a;</a:t>
            </a:r>
          </a:p>
          <a:p>
            <a:pPr marL="0" indent="0">
              <a:buNone/>
            </a:pP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return b;</a:t>
            </a:r>
          </a:p>
          <a:p>
            <a:pPr marL="0" indent="0">
              <a:buNone/>
            </a:pP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sl-SI" sz="10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/// &lt;summary&gt;</a:t>
            </a:r>
          </a:p>
          <a:p>
            <a:pPr marL="0" indent="0">
              <a:buNone/>
            </a:pP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///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Preberemo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tri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cela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števila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in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vrnemo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največjega</a:t>
            </a:r>
            <a:endParaRPr lang="en-US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/// &lt;/summary</a:t>
            </a:r>
            <a:r>
              <a:rPr lang="en-US" sz="1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public static void Main(string[]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parametri</a:t>
            </a:r>
            <a:r>
              <a:rPr lang="en-US" sz="1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        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pPr marL="0" indent="0">
              <a:buNone/>
            </a:pP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string pod;</a:t>
            </a:r>
          </a:p>
          <a:p>
            <a:pPr marL="0" indent="0">
              <a:buNone/>
            </a:pP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x, y, z;</a:t>
            </a:r>
          </a:p>
          <a:p>
            <a:pPr marL="0" indent="0">
              <a:buNone/>
            </a:pP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naj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>
              <a:buNone/>
            </a:pP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Console.WriteLine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Prvo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število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: ");</a:t>
            </a:r>
          </a:p>
          <a:p>
            <a:pPr marL="0" indent="0">
              <a:buNone/>
            </a:pP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pod =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Console.ReadLine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pPr marL="0" indent="0">
              <a:buNone/>
            </a:pP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x =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int.Parse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(pod);</a:t>
            </a:r>
          </a:p>
          <a:p>
            <a:pPr marL="0" indent="0">
              <a:buNone/>
            </a:pP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Console.WriteLine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Drugo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število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: ");</a:t>
            </a:r>
          </a:p>
          <a:p>
            <a:pPr marL="0" indent="0">
              <a:buNone/>
            </a:pP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pod =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Console.ReadLine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pPr marL="0" indent="0">
              <a:buNone/>
            </a:pP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y =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int.Parse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(pod);</a:t>
            </a:r>
          </a:p>
          <a:p>
            <a:pPr marL="0" indent="0">
              <a:buNone/>
            </a:pP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Console.WriteLine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Tretje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število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: ");</a:t>
            </a:r>
          </a:p>
          <a:p>
            <a:pPr marL="0" indent="0">
              <a:buNone/>
            </a:pP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pod =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Console.ReadLine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pPr marL="0" indent="0">
              <a:buNone/>
            </a:pP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z =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int.Parse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(pod);</a:t>
            </a:r>
          </a:p>
          <a:p>
            <a:pPr marL="0" indent="0">
              <a:buNone/>
            </a:pP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Console.WriteLine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Največje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število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med " +</a:t>
            </a:r>
          </a:p>
          <a:p>
            <a:pPr marL="0" indent="0">
              <a:buNone/>
            </a:pPr>
            <a:r>
              <a:rPr lang="pl-PL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x + ", " + y + " in " + z + " je " + Max(x, Max(y, z)));</a:t>
            </a:r>
          </a:p>
          <a:p>
            <a:pPr marL="0" indent="0">
              <a:buNone/>
            </a:pP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}</a:t>
            </a:r>
          </a:p>
          <a:p>
            <a:pPr marL="0" indent="0">
              <a:buNone/>
            </a:pP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US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638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1638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1638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9C947-99AA-4479-83F1-BAC1692A8D96}" type="slidenum">
              <a:rPr lang="sl-SI" smtClean="0"/>
              <a:pPr/>
              <a:t>18</a:t>
            </a:fld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1206904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3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3827" grpId="0" animBg="1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5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Klic funkcije</a:t>
            </a:r>
          </a:p>
        </p:txBody>
      </p:sp>
      <p:sp>
        <p:nvSpPr>
          <p:cNvPr id="338949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ime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seznam vrednosti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b="1" dirty="0" err="1"/>
              <a:t>ujemanje</a:t>
            </a:r>
            <a:r>
              <a:rPr lang="en-US" b="1" dirty="0"/>
              <a:t> </a:t>
            </a:r>
            <a:r>
              <a:rPr lang="en-US" b="1" dirty="0" err="1"/>
              <a:t>parametrov</a:t>
            </a:r>
            <a:endParaRPr lang="en-US" dirty="0"/>
          </a:p>
          <a:p>
            <a:pPr lvl="1"/>
            <a:r>
              <a:rPr lang="sl-SI" dirty="0"/>
              <a:t>š</a:t>
            </a:r>
            <a:r>
              <a:rPr lang="en-US" dirty="0" err="1"/>
              <a:t>tevilo</a:t>
            </a:r>
            <a:endParaRPr lang="en-US" dirty="0"/>
          </a:p>
          <a:p>
            <a:pPr lvl="1"/>
            <a:r>
              <a:rPr lang="en-US" dirty="0"/>
              <a:t>tip</a:t>
            </a:r>
          </a:p>
          <a:p>
            <a:r>
              <a:rPr lang="en-US" dirty="0" err="1" smtClean="0"/>
              <a:t>prenaša</a:t>
            </a:r>
            <a:r>
              <a:rPr lang="en-US" dirty="0" smtClean="0"/>
              <a:t> se </a:t>
            </a:r>
            <a:r>
              <a:rPr lang="en-US" dirty="0" err="1" smtClean="0">
                <a:solidFill>
                  <a:srgbClr val="FF0000"/>
                </a:solidFill>
              </a:rPr>
              <a:t>vrednost</a:t>
            </a:r>
            <a:r>
              <a:rPr lang="en-US" dirty="0" smtClean="0"/>
              <a:t> </a:t>
            </a:r>
            <a:r>
              <a:rPr lang="en-US" dirty="0" err="1" smtClean="0"/>
              <a:t>parametra</a:t>
            </a:r>
            <a:endParaRPr lang="sl-SI" dirty="0" smtClean="0"/>
          </a:p>
          <a:p>
            <a:r>
              <a:rPr lang="sl-SI" dirty="0" smtClean="0"/>
              <a:t>M</a:t>
            </a:r>
            <a:r>
              <a:rPr lang="en-US" dirty="0" smtClean="0"/>
              <a:t>ax(12, 23 * 7)</a:t>
            </a:r>
          </a:p>
          <a:p>
            <a:r>
              <a:rPr lang="sl-SI" dirty="0" smtClean="0"/>
              <a:t>M</a:t>
            </a:r>
            <a:r>
              <a:rPr lang="en-US" dirty="0" smtClean="0"/>
              <a:t>ax(a - b, x)</a:t>
            </a:r>
          </a:p>
        </p:txBody>
      </p:sp>
      <p:sp>
        <p:nvSpPr>
          <p:cNvPr id="2048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2048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2048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3BADA-BB3B-4461-B471-9D4DA722D23A}" type="slidenum">
              <a:rPr lang="sl-SI" smtClean="0"/>
              <a:pPr/>
              <a:t>19</a:t>
            </a:fld>
            <a:endParaRPr lang="sl-SI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89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89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89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89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89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89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894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949" grpId="0" build="p" bldLvl="2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Zakaj metode?</a:t>
            </a:r>
            <a:endParaRPr lang="en-GB" smtClean="0"/>
          </a:p>
        </p:txBody>
      </p:sp>
      <p:sp>
        <p:nvSpPr>
          <p:cNvPr id="3235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sl-SI" sz="2000" dirty="0" smtClean="0"/>
              <a:t>Python</a:t>
            </a:r>
          </a:p>
          <a:p>
            <a:pPr lvl="1"/>
            <a:r>
              <a:rPr lang="sl-SI" sz="1800" dirty="0"/>
              <a:t>f</a:t>
            </a:r>
            <a:r>
              <a:rPr lang="sl-SI" sz="1800" dirty="0" smtClean="0"/>
              <a:t>unkcije</a:t>
            </a:r>
          </a:p>
          <a:p>
            <a:pPr lvl="1"/>
            <a:r>
              <a:rPr lang="sl-SI" sz="1800" dirty="0" smtClean="0"/>
              <a:t>metode</a:t>
            </a:r>
          </a:p>
          <a:p>
            <a:r>
              <a:rPr lang="sl-SI" sz="2000" dirty="0" smtClean="0"/>
              <a:t>C# – metode</a:t>
            </a:r>
          </a:p>
          <a:p>
            <a:pPr lvl="1"/>
            <a:r>
              <a:rPr lang="sl-SI" sz="1800" dirty="0" smtClean="0"/>
              <a:t>A imamo objektne in razredne ..</a:t>
            </a:r>
          </a:p>
          <a:p>
            <a:r>
              <a:rPr lang="sl-SI" sz="2200" dirty="0" smtClean="0"/>
              <a:t>Enako kot pri Javi</a:t>
            </a:r>
          </a:p>
        </p:txBody>
      </p:sp>
      <p:sp>
        <p:nvSpPr>
          <p:cNvPr id="614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14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14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9F9D5-4EF6-4D89-B497-83FCBF024995}" type="slidenum">
              <a:rPr lang="sl-SI" smtClean="0"/>
              <a:pPr/>
              <a:t>2</a:t>
            </a:fld>
            <a:endParaRPr lang="sl-SI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3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3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3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3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3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35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3587" grpId="0" build="p" bldLvl="3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Kaj se dogaja (pomnilniška slika)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sz="1600" dirty="0" smtClean="0">
                <a:latin typeface="Courier New" pitchFamily="49" charset="0"/>
                <a:cs typeface="Courier New" pitchFamily="49" charset="0"/>
              </a:rPr>
              <a:t>public class </a:t>
            </a:r>
            <a:r>
              <a:rPr lang="en-GB" sz="1600" dirty="0" err="1" smtClean="0">
                <a:latin typeface="Courier New" pitchFamily="49" charset="0"/>
                <a:cs typeface="Courier New" pitchFamily="49" charset="0"/>
              </a:rPr>
              <a:t>MojProgram</a:t>
            </a:r>
            <a:r>
              <a:rPr lang="en-GB" sz="1600" dirty="0" smtClean="0">
                <a:latin typeface="Courier New" pitchFamily="49" charset="0"/>
                <a:cs typeface="Courier New" pitchFamily="49" charset="0"/>
              </a:rPr>
              <a:t> {</a:t>
            </a:r>
          </a:p>
          <a:p>
            <a:pPr>
              <a:buNone/>
            </a:pPr>
            <a:r>
              <a:rPr lang="en-GB" sz="1600" dirty="0" smtClean="0">
                <a:latin typeface="Courier New" pitchFamily="49" charset="0"/>
                <a:cs typeface="Courier New" pitchFamily="49" charset="0"/>
              </a:rPr>
              <a:t>   public static </a:t>
            </a:r>
            <a:r>
              <a:rPr lang="en-GB" sz="1600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GB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M</a:t>
            </a:r>
            <a:r>
              <a:rPr lang="en-GB" sz="1600" dirty="0" err="1" smtClean="0">
                <a:latin typeface="Courier New" pitchFamily="49" charset="0"/>
                <a:cs typeface="Courier New" pitchFamily="49" charset="0"/>
              </a:rPr>
              <a:t>ax</a:t>
            </a:r>
            <a:r>
              <a:rPr lang="en-GB" sz="1600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GB" sz="1600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GB" sz="1600" dirty="0" smtClean="0">
                <a:latin typeface="Courier New" pitchFamily="49" charset="0"/>
                <a:cs typeface="Courier New" pitchFamily="49" charset="0"/>
              </a:rPr>
              <a:t> a, </a:t>
            </a:r>
            <a:r>
              <a:rPr lang="en-GB" sz="1600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GB" sz="1600" dirty="0" smtClean="0">
                <a:latin typeface="Courier New" pitchFamily="49" charset="0"/>
                <a:cs typeface="Courier New" pitchFamily="49" charset="0"/>
              </a:rPr>
              <a:t> b)</a:t>
            </a:r>
          </a:p>
          <a:p>
            <a:pPr>
              <a:buNone/>
            </a:pPr>
            <a:r>
              <a:rPr lang="en-GB" sz="1600" dirty="0" smtClean="0">
                <a:latin typeface="Courier New" pitchFamily="49" charset="0"/>
                <a:cs typeface="Courier New" pitchFamily="49" charset="0"/>
              </a:rPr>
              <a:t>   {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</a:t>
            </a:r>
          </a:p>
          <a:p>
            <a:pPr>
              <a:buNone/>
            </a:pPr>
            <a:r>
              <a:rPr lang="sl-SI" sz="16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GB" sz="1600" dirty="0" smtClean="0">
                <a:latin typeface="Courier New" pitchFamily="49" charset="0"/>
                <a:cs typeface="Courier New" pitchFamily="49" charset="0"/>
              </a:rPr>
              <a:t>if (a &gt; b) return a;</a:t>
            </a:r>
          </a:p>
          <a:p>
            <a:pPr>
              <a:buNone/>
            </a:pPr>
            <a:r>
              <a:rPr lang="en-GB" sz="1600" dirty="0" smtClean="0">
                <a:latin typeface="Courier New" pitchFamily="49" charset="0"/>
                <a:cs typeface="Courier New" pitchFamily="49" charset="0"/>
              </a:rPr>
              <a:t>     return b;</a:t>
            </a:r>
          </a:p>
          <a:p>
            <a:pPr>
              <a:buNone/>
            </a:pPr>
            <a:r>
              <a:rPr lang="en-GB" sz="1600" dirty="0" smtClean="0">
                <a:latin typeface="Courier New" pitchFamily="49" charset="0"/>
                <a:cs typeface="Courier New" pitchFamily="49" charset="0"/>
              </a:rPr>
              <a:t>   }</a:t>
            </a:r>
          </a:p>
          <a:p>
            <a:pPr>
              <a:buNone/>
            </a:pPr>
            <a:r>
              <a:rPr lang="en-GB" sz="1600" dirty="0" smtClean="0">
                <a:latin typeface="Courier New" pitchFamily="49" charset="0"/>
                <a:cs typeface="Courier New" pitchFamily="49" charset="0"/>
              </a:rPr>
              <a:t>   public static void 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M</a:t>
            </a:r>
            <a:r>
              <a:rPr lang="en-GB" sz="1600" dirty="0" smtClean="0">
                <a:latin typeface="Courier New" pitchFamily="49" charset="0"/>
                <a:cs typeface="Courier New" pitchFamily="49" charset="0"/>
              </a:rPr>
              <a:t>ain(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s</a:t>
            </a:r>
            <a:r>
              <a:rPr lang="en-GB" sz="1600" dirty="0" err="1" smtClean="0">
                <a:latin typeface="Courier New" pitchFamily="49" charset="0"/>
                <a:cs typeface="Courier New" pitchFamily="49" charset="0"/>
              </a:rPr>
              <a:t>tring</a:t>
            </a:r>
            <a:r>
              <a:rPr lang="en-GB" sz="1600" dirty="0" smtClean="0">
                <a:latin typeface="Courier New" pitchFamily="49" charset="0"/>
                <a:cs typeface="Courier New" pitchFamily="49" charset="0"/>
              </a:rPr>
              <a:t>[] </a:t>
            </a:r>
            <a:r>
              <a:rPr lang="en-GB" sz="1600" dirty="0" err="1" smtClean="0">
                <a:latin typeface="Courier New" pitchFamily="49" charset="0"/>
                <a:cs typeface="Courier New" pitchFamily="49" charset="0"/>
              </a:rPr>
              <a:t>parametri</a:t>
            </a:r>
            <a:r>
              <a:rPr lang="en-GB" sz="1600" dirty="0" smtClean="0">
                <a:latin typeface="Courier New" pitchFamily="49" charset="0"/>
                <a:cs typeface="Courier New" pitchFamily="49" charset="0"/>
              </a:rPr>
              <a:t>)</a:t>
            </a:r>
          </a:p>
          <a:p>
            <a:pPr>
              <a:buNone/>
            </a:pPr>
            <a:r>
              <a:rPr lang="en-GB" sz="1600" dirty="0" smtClean="0">
                <a:latin typeface="Courier New" pitchFamily="49" charset="0"/>
                <a:cs typeface="Courier New" pitchFamily="49" charset="0"/>
              </a:rPr>
              <a:t>   {  </a:t>
            </a:r>
          </a:p>
          <a:p>
            <a:pPr>
              <a:buNone/>
            </a:pP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    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x = 5;</a:t>
            </a:r>
          </a:p>
          <a:p>
            <a:pPr>
              <a:buNone/>
            </a:pP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    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y = x + 2;</a:t>
            </a:r>
          </a:p>
          <a:p>
            <a:pPr>
              <a:buNone/>
            </a:pP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    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z = (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)(y / x + 0.9)</a:t>
            </a:r>
          </a:p>
          <a:p>
            <a:pPr>
              <a:buNone/>
            </a:pP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   </a:t>
            </a:r>
          </a:p>
          <a:p>
            <a:pPr>
              <a:buNone/>
            </a:pP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    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Console.WriteLine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GB" sz="1600" dirty="0" smtClean="0">
                <a:latin typeface="Courier New" pitchFamily="49" charset="0"/>
                <a:cs typeface="Courier New" pitchFamily="49" charset="0"/>
              </a:rPr>
              <a:t>"</a:t>
            </a:r>
            <a:r>
              <a:rPr lang="en-GB" sz="1600" dirty="0" err="1" smtClean="0">
                <a:latin typeface="Courier New" pitchFamily="49" charset="0"/>
                <a:cs typeface="Courier New" pitchFamily="49" charset="0"/>
              </a:rPr>
              <a:t>Največje</a:t>
            </a:r>
            <a:r>
              <a:rPr lang="en-GB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GB" sz="1600" dirty="0" err="1" smtClean="0">
                <a:latin typeface="Courier New" pitchFamily="49" charset="0"/>
                <a:cs typeface="Courier New" pitchFamily="49" charset="0"/>
              </a:rPr>
              <a:t>število</a:t>
            </a:r>
            <a:r>
              <a:rPr lang="en-GB" sz="1600" dirty="0" smtClean="0">
                <a:latin typeface="Courier New" pitchFamily="49" charset="0"/>
                <a:cs typeface="Courier New" pitchFamily="49" charset="0"/>
              </a:rPr>
              <a:t> med " +</a:t>
            </a:r>
          </a:p>
          <a:p>
            <a:pPr>
              <a:buNone/>
            </a:pPr>
            <a:r>
              <a:rPr lang="en-GB" sz="1600" dirty="0" smtClean="0">
                <a:latin typeface="Courier New" pitchFamily="49" charset="0"/>
                <a:cs typeface="Courier New" pitchFamily="49" charset="0"/>
              </a:rPr>
              <a:t>         x + ", " + y + " in " + z + " je " + 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M</a:t>
            </a:r>
            <a:r>
              <a:rPr lang="en-GB" sz="1600" dirty="0" err="1" smtClean="0">
                <a:latin typeface="Courier New" pitchFamily="49" charset="0"/>
                <a:cs typeface="Courier New" pitchFamily="49" charset="0"/>
              </a:rPr>
              <a:t>ax</a:t>
            </a:r>
            <a:r>
              <a:rPr lang="en-GB" sz="1600" dirty="0" smtClean="0">
                <a:latin typeface="Courier New" pitchFamily="49" charset="0"/>
                <a:cs typeface="Courier New" pitchFamily="49" charset="0"/>
              </a:rPr>
              <a:t>(x, 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M</a:t>
            </a:r>
            <a:r>
              <a:rPr lang="en-GB" sz="1600" dirty="0" err="1" smtClean="0">
                <a:latin typeface="Courier New" pitchFamily="49" charset="0"/>
                <a:cs typeface="Courier New" pitchFamily="49" charset="0"/>
              </a:rPr>
              <a:t>ax</a:t>
            </a:r>
            <a:r>
              <a:rPr lang="en-GB" sz="1600" dirty="0" smtClean="0">
                <a:latin typeface="Courier New" pitchFamily="49" charset="0"/>
                <a:cs typeface="Courier New" pitchFamily="49" charset="0"/>
              </a:rPr>
              <a:t>(y, z)));</a:t>
            </a:r>
          </a:p>
          <a:p>
            <a:pPr>
              <a:buNone/>
            </a:pPr>
            <a:r>
              <a:rPr lang="en-GB" sz="1600" dirty="0" smtClean="0">
                <a:latin typeface="Courier New" pitchFamily="49" charset="0"/>
                <a:cs typeface="Courier New" pitchFamily="49" charset="0"/>
              </a:rPr>
              <a:t>    }</a:t>
            </a:r>
          </a:p>
          <a:p>
            <a:pPr>
              <a:buNone/>
            </a:pPr>
            <a:r>
              <a:rPr lang="en-GB" sz="1600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endParaRPr lang="sl-SI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1635CF-FD10-420A-9808-2A170234AE55}" type="slidenum">
              <a:rPr lang="sl-SI" smtClean="0"/>
              <a:pPr>
                <a:defRPr/>
              </a:pPr>
              <a:t>20</a:t>
            </a:fld>
            <a:endParaRPr lang="sl-SI" dirty="0"/>
          </a:p>
        </p:txBody>
      </p:sp>
      <p:sp>
        <p:nvSpPr>
          <p:cNvPr id="5" name="TextBox 4"/>
          <p:cNvSpPr txBox="1"/>
          <p:nvPr/>
        </p:nvSpPr>
        <p:spPr>
          <a:xfrm>
            <a:off x="6588224" y="2060848"/>
            <a:ext cx="1944216" cy="1200329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sl-SI" dirty="0" smtClean="0"/>
              <a:t>x : 5</a:t>
            </a:r>
          </a:p>
          <a:p>
            <a:r>
              <a:rPr lang="sl-SI" dirty="0" smtClean="0"/>
              <a:t>y : 7</a:t>
            </a:r>
          </a:p>
          <a:p>
            <a:r>
              <a:rPr lang="sl-SI" dirty="0" smtClean="0"/>
              <a:t>z : 2</a:t>
            </a:r>
          </a:p>
          <a:p>
            <a:endParaRPr lang="sl-SI" dirty="0"/>
          </a:p>
        </p:txBody>
      </p:sp>
      <p:sp>
        <p:nvSpPr>
          <p:cNvPr id="7" name="TextBox 6"/>
          <p:cNvSpPr txBox="1"/>
          <p:nvPr/>
        </p:nvSpPr>
        <p:spPr>
          <a:xfrm>
            <a:off x="5580112" y="3068960"/>
            <a:ext cx="1440160" cy="92333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sl-SI" dirty="0" smtClean="0"/>
              <a:t>Max</a:t>
            </a:r>
          </a:p>
          <a:p>
            <a:r>
              <a:rPr lang="sl-SI" dirty="0"/>
              <a:t> </a:t>
            </a:r>
            <a:r>
              <a:rPr lang="sl-SI" dirty="0" smtClean="0"/>
              <a:t> a :</a:t>
            </a:r>
          </a:p>
          <a:p>
            <a:r>
              <a:rPr lang="sl-SI" dirty="0"/>
              <a:t> </a:t>
            </a:r>
            <a:r>
              <a:rPr lang="sl-SI" dirty="0" smtClean="0"/>
              <a:t> b :</a:t>
            </a:r>
            <a:endParaRPr lang="sl-SI" dirty="0"/>
          </a:p>
        </p:txBody>
      </p:sp>
      <p:sp>
        <p:nvSpPr>
          <p:cNvPr id="6" name="TextBox 5"/>
          <p:cNvSpPr txBox="1"/>
          <p:nvPr/>
        </p:nvSpPr>
        <p:spPr>
          <a:xfrm>
            <a:off x="7164288" y="2996952"/>
            <a:ext cx="1728192" cy="92333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sl-SI" dirty="0" smtClean="0"/>
              <a:t>Max</a:t>
            </a:r>
          </a:p>
          <a:p>
            <a:r>
              <a:rPr lang="sl-SI" dirty="0"/>
              <a:t> </a:t>
            </a:r>
            <a:r>
              <a:rPr lang="sl-SI" dirty="0" smtClean="0"/>
              <a:t>   a  :</a:t>
            </a:r>
          </a:p>
          <a:p>
            <a:r>
              <a:rPr lang="sl-SI" dirty="0"/>
              <a:t> </a:t>
            </a:r>
            <a:r>
              <a:rPr lang="sl-SI" dirty="0" smtClean="0"/>
              <a:t>   b  :</a:t>
            </a:r>
            <a:endParaRPr lang="sl-SI" dirty="0"/>
          </a:p>
        </p:txBody>
      </p:sp>
      <p:sp>
        <p:nvSpPr>
          <p:cNvPr id="8" name="TextBox 7"/>
          <p:cNvSpPr txBox="1"/>
          <p:nvPr/>
        </p:nvSpPr>
        <p:spPr>
          <a:xfrm>
            <a:off x="8028384" y="3573016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rgbClr val="FF0000"/>
                </a:solidFill>
              </a:rPr>
              <a:t>7</a:t>
            </a:r>
            <a:endParaRPr lang="sl-SI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68344" y="2636912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rgbClr val="FF0000"/>
                </a:solidFill>
              </a:rPr>
              <a:t>7</a:t>
            </a:r>
            <a:endParaRPr lang="sl-SI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028384" y="3284984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5</a:t>
            </a:r>
            <a:endParaRPr lang="sl-SI" dirty="0"/>
          </a:p>
        </p:txBody>
      </p:sp>
      <p:sp>
        <p:nvSpPr>
          <p:cNvPr id="11" name="TextBox 10"/>
          <p:cNvSpPr txBox="1"/>
          <p:nvPr/>
        </p:nvSpPr>
        <p:spPr>
          <a:xfrm>
            <a:off x="6228184" y="3356992"/>
            <a:ext cx="3600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7</a:t>
            </a:r>
          </a:p>
          <a:p>
            <a:r>
              <a:rPr lang="sl-SI" dirty="0"/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/>
      <p:bldP spid="5" grpId="0" uiExpand="1" build="allAtOnce" animBg="1"/>
      <p:bldP spid="7" grpId="0" animBg="1"/>
      <p:bldP spid="6" grpId="0" uiExpand="1" build="allAtOnce" animBg="1"/>
      <p:bldP spid="8" grpId="0"/>
      <p:bldP spid="9" grpId="0"/>
      <p:bldP spid="10" grpId="0" build="allAtOnce"/>
      <p:bldP spid="11" grpId="0" build="allAtOnce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Parametri se prenašajo po vrednosti</a:t>
            </a:r>
            <a:endParaRPr lang="en-GB" smtClean="0"/>
          </a:p>
        </p:txBody>
      </p:sp>
      <p:sp>
        <p:nvSpPr>
          <p:cNvPr id="26627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sl-SI" smtClean="0"/>
              <a:t>Ob klicu parameter metode dobi vrednost, kot je določena v dejanskem parametru</a:t>
            </a:r>
          </a:p>
          <a:p>
            <a:r>
              <a:rPr lang="sl-SI" smtClean="0"/>
              <a:t>Potem ni nobene povezave med dejanskim in formalnim parametrom</a:t>
            </a:r>
          </a:p>
          <a:p>
            <a:endParaRPr lang="en-GB" smtClean="0"/>
          </a:p>
        </p:txBody>
      </p:sp>
      <p:sp>
        <p:nvSpPr>
          <p:cNvPr id="2662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21FF-722D-4749-B74F-1FA487E0454E}" type="slidenum">
              <a:rPr lang="sl-SI" smtClean="0"/>
              <a:pPr/>
              <a:t>21</a:t>
            </a:fld>
            <a:endParaRPr lang="sl-SI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7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Tabela</a:t>
            </a:r>
            <a:endParaRPr lang="en-GB" smtClean="0"/>
          </a:p>
        </p:txBody>
      </p:sp>
      <p:sp>
        <p:nvSpPr>
          <p:cNvPr id="28678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sl-SI" sz="2800" dirty="0" smtClean="0"/>
              <a:t>Sestavi tabelo naključnih celih števil med 1 in 100. </a:t>
            </a:r>
          </a:p>
          <a:p>
            <a:r>
              <a:rPr lang="sl-SI" sz="2800" dirty="0" smtClean="0"/>
              <a:t>Prepiši jih v novo tabelo tako, da bodo v novi tabeli najprej elementi, ki imajo v prvi tabeli indekse 0, 2, 4, ...., potem pa še elementi z lihimi indeksi. </a:t>
            </a:r>
          </a:p>
          <a:p>
            <a:r>
              <a:rPr lang="sl-SI" sz="2800" dirty="0" smtClean="0"/>
              <a:t>Če ime prvotna tabela elemente 2, 4, 23, 5, 45, 6, 8 so v novi tabeli elementi razporejeni kot 2, 23, 45, 8, 4, 5, 6. </a:t>
            </a:r>
          </a:p>
          <a:p>
            <a:r>
              <a:rPr lang="sl-SI" sz="2800" dirty="0" smtClean="0"/>
              <a:t>Izpiši obe tabeli po 10 v vrsto.</a:t>
            </a:r>
            <a:endParaRPr lang="en-GB" sz="2800" dirty="0" smtClean="0"/>
          </a:p>
          <a:p>
            <a:endParaRPr lang="en-GB" sz="2800" dirty="0" smtClean="0"/>
          </a:p>
        </p:txBody>
      </p:sp>
      <p:sp>
        <p:nvSpPr>
          <p:cNvPr id="2867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2867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2867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5178A-2D4B-4098-AD82-E9E18436321F}" type="slidenum">
              <a:rPr lang="sl-SI" smtClean="0"/>
              <a:pPr/>
              <a:t>22</a:t>
            </a:fld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399774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8" grpId="0" build="p" bldLvl="5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Tabela </a:t>
            </a:r>
            <a:endParaRPr lang="en-GB" smtClean="0"/>
          </a:p>
        </p:txBody>
      </p:sp>
      <p:sp>
        <p:nvSpPr>
          <p:cNvPr id="3655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Razbijemo na metode</a:t>
            </a:r>
          </a:p>
          <a:p>
            <a:pPr lvl="1"/>
            <a:r>
              <a:rPr lang="sl-SI" dirty="0" smtClean="0"/>
              <a:t>Generiraj – ustvari tabelo</a:t>
            </a:r>
          </a:p>
          <a:p>
            <a:pPr lvl="1"/>
            <a:r>
              <a:rPr lang="sl-SI" dirty="0" smtClean="0"/>
              <a:t>Preloži – preloži na zahtevan način</a:t>
            </a:r>
          </a:p>
          <a:p>
            <a:pPr lvl="1"/>
            <a:r>
              <a:rPr lang="sl-SI" dirty="0" smtClean="0"/>
              <a:t>Izpiši – izpiše po 10 v vrsto</a:t>
            </a:r>
          </a:p>
          <a:p>
            <a:r>
              <a:rPr lang="sl-SI" dirty="0" smtClean="0"/>
              <a:t> </a:t>
            </a:r>
            <a:r>
              <a:rPr lang="sl-SI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public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static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[] Generiraj</a:t>
            </a:r>
            <a:b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sl-SI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velikostTab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sl-SI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sm, </a:t>
            </a:r>
            <a:r>
              <a:rPr lang="sl-SI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zm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public static 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[] 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relozi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[] 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tabela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sl-SI" sz="2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public static void 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zpisi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[] 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tabela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 smtClean="0"/>
          </a:p>
          <a:p>
            <a:endParaRPr lang="sl-SI" dirty="0" smtClean="0"/>
          </a:p>
          <a:p>
            <a:endParaRPr lang="sl-SI" dirty="0" smtClean="0"/>
          </a:p>
          <a:p>
            <a:endParaRPr lang="en-GB" dirty="0" smtClean="0"/>
          </a:p>
        </p:txBody>
      </p:sp>
      <p:sp>
        <p:nvSpPr>
          <p:cNvPr id="2969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2969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2970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35374-DAC3-4D82-AF5F-9E5480753720}" type="slidenum">
              <a:rPr lang="sl-SI" smtClean="0"/>
              <a:pPr/>
              <a:t>23</a:t>
            </a:fld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36694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5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5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5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5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5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5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5571" grpId="0" build="p" bldLvl="4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Tabela – glavni program</a:t>
            </a:r>
            <a:endParaRPr lang="en-GB" smtClean="0"/>
          </a:p>
        </p:txBody>
      </p:sp>
      <p:sp>
        <p:nvSpPr>
          <p:cNvPr id="30726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/>
          <a:lstStyle/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///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&lt;summary&gt;</a:t>
            </a:r>
          </a:p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///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generiraj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nakljucno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tabelo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///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prelozi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v novo,.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tako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da so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elementi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s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sodimi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///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indeksi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pred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lihimi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/// &lt;/summary&gt;</a:t>
            </a:r>
          </a:p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public static void Main(string[]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arg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{</a:t>
            </a:r>
          </a:p>
          <a:p>
            <a:pPr marL="0" indent="0">
              <a:buNone/>
            </a:pP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veltab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= 50;</a:t>
            </a:r>
          </a:p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[]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tabOrig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[]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tabNova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sM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= 1; //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spodnja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meja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stevil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v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tabeli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zM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= 100; //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zgornja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meja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stevil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v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tabeli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tabOrig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Generiraj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veltab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sM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zM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tabNova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Prelozi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tabOrig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Izpisi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tabOrig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Izpisi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tabNova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}</a:t>
            </a:r>
            <a:endParaRPr lang="en-GB" sz="1000" dirty="0" smtClean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072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072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072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199B9-EA3F-4586-897D-D542EBCA8F82}" type="slidenum">
              <a:rPr lang="sl-SI" smtClean="0"/>
              <a:pPr/>
              <a:t>24</a:t>
            </a:fld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2053962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Premisli in razloži </a:t>
            </a:r>
            <a:r>
              <a:rPr lang="sl-SI" smtClean="0"/>
              <a:t>na forumu</a:t>
            </a:r>
            <a:endParaRPr lang="sl-SI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1635CF-FD10-420A-9808-2A170234AE55}" type="slidenum">
              <a:rPr lang="sl-SI" smtClean="0"/>
              <a:pPr>
                <a:defRPr/>
              </a:pPr>
              <a:t>25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343331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Se bo tab spremenila?</a:t>
            </a:r>
            <a:endParaRPr lang="sl-SI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79512" y="1600200"/>
            <a:ext cx="8856984" cy="4525963"/>
          </a:xfrm>
        </p:spPr>
        <p:txBody>
          <a:bodyPr/>
          <a:lstStyle/>
          <a:p>
            <a:pPr marL="0" indent="0">
              <a:buNone/>
            </a:pP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p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ublic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static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void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meT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[] 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nekaT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) {</a:t>
            </a:r>
            <a:br>
              <a:rPr lang="sl-SI" sz="2400" dirty="0" smtClean="0">
                <a:latin typeface="Courier New" pitchFamily="49" charset="0"/>
                <a:cs typeface="Courier New" pitchFamily="49" charset="0"/>
              </a:rPr>
            </a:b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nekaT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[0] = 42;</a:t>
            </a:r>
          </a:p>
          <a:p>
            <a:pPr marL="0" indent="0">
              <a:buNone/>
            </a:pP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pPr marL="0" indent="0">
              <a:buNone/>
            </a:pPr>
            <a:endParaRPr lang="sl-SI" sz="2400" dirty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s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tatic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void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Main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string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[] 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args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) {</a:t>
            </a:r>
          </a:p>
          <a:p>
            <a:pPr marL="0" indent="0">
              <a:buNone/>
            </a:pPr>
            <a:r>
              <a:rPr lang="sl-SI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[] tab = {1, 2, 3};</a:t>
            </a:r>
            <a:br>
              <a:rPr lang="sl-SI" sz="2400" dirty="0" smtClean="0">
                <a:latin typeface="Courier New" pitchFamily="49" charset="0"/>
                <a:cs typeface="Courier New" pitchFamily="49" charset="0"/>
              </a:rPr>
            </a:b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  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meT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(tab);</a:t>
            </a:r>
          </a:p>
          <a:p>
            <a:pPr marL="0" indent="0">
              <a:buNone/>
            </a:pPr>
            <a:r>
              <a:rPr lang="sl-SI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Console.WriteLine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(tab[0]); // 42 ali 1</a:t>
            </a:r>
          </a:p>
          <a:p>
            <a:pPr marL="0" indent="0">
              <a:buNone/>
            </a:pPr>
            <a:r>
              <a:rPr lang="sl-SI" sz="2400" dirty="0">
                <a:latin typeface="Courier New" pitchFamily="49" charset="0"/>
                <a:cs typeface="Courier New" pitchFamily="49" charset="0"/>
              </a:rPr>
              <a:t>}</a:t>
            </a:r>
            <a:endParaRPr lang="sl-SI" sz="2400" dirty="0" smtClean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sl-SI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 </a:t>
            </a:r>
            <a:endParaRPr lang="sl-SI" sz="24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92C72D-B853-4340-98D1-CCC9527613F0}" type="slidenum">
              <a:rPr lang="sl-SI" smtClean="0"/>
              <a:pPr>
                <a:defRPr/>
              </a:pPr>
              <a:t>26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478576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Kaj pa pod?</a:t>
            </a:r>
            <a:endParaRPr lang="sl-SI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79512" y="1600200"/>
            <a:ext cx="8856984" cy="4525963"/>
          </a:xfrm>
        </p:spPr>
        <p:txBody>
          <a:bodyPr/>
          <a:lstStyle/>
          <a:p>
            <a:pPr marL="0" indent="0">
              <a:buNone/>
            </a:pP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p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ublic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static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void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meT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pod) {</a:t>
            </a:r>
            <a:br>
              <a:rPr lang="sl-SI" sz="2400" dirty="0" smtClean="0">
                <a:latin typeface="Courier New" pitchFamily="49" charset="0"/>
                <a:cs typeface="Courier New" pitchFamily="49" charset="0"/>
              </a:rPr>
            </a:b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   pod = 42;</a:t>
            </a:r>
          </a:p>
          <a:p>
            <a:pPr marL="0" indent="0">
              <a:buNone/>
            </a:pP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pPr marL="0" indent="0">
              <a:buNone/>
            </a:pPr>
            <a:endParaRPr lang="sl-SI" sz="2400" dirty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s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tatic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void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Main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string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[] 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args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) {</a:t>
            </a:r>
          </a:p>
          <a:p>
            <a:pPr marL="0" indent="0">
              <a:buNone/>
            </a:pPr>
            <a:r>
              <a:rPr lang="sl-SI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pod = 1;</a:t>
            </a:r>
          </a:p>
          <a:p>
            <a:pPr marL="0" indent="0">
              <a:buNone/>
            </a:pP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  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meT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(pod);</a:t>
            </a:r>
          </a:p>
          <a:p>
            <a:pPr marL="0" indent="0">
              <a:buNone/>
            </a:pPr>
            <a:r>
              <a:rPr lang="sl-SI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Console.WriteLine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(pod); // 42 ali 1</a:t>
            </a:r>
          </a:p>
          <a:p>
            <a:pPr marL="0" indent="0">
              <a:buNone/>
            </a:pPr>
            <a:r>
              <a:rPr lang="sl-SI" sz="2400" dirty="0">
                <a:latin typeface="Courier New" pitchFamily="49" charset="0"/>
                <a:cs typeface="Courier New" pitchFamily="49" charset="0"/>
              </a:rPr>
              <a:t>}</a:t>
            </a:r>
            <a:endParaRPr lang="sl-SI" sz="2400" dirty="0" smtClean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sl-SI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 </a:t>
            </a:r>
            <a:endParaRPr lang="sl-SI" sz="24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92C72D-B853-4340-98D1-CCC9527613F0}" type="slidenum">
              <a:rPr lang="sl-SI" smtClean="0"/>
              <a:pPr>
                <a:defRPr/>
              </a:pPr>
              <a:t>27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510045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Se bo tab spremenila II?</a:t>
            </a:r>
            <a:endParaRPr lang="sl-SI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79512" y="1600200"/>
            <a:ext cx="8856984" cy="4525963"/>
          </a:xfrm>
        </p:spPr>
        <p:txBody>
          <a:bodyPr/>
          <a:lstStyle/>
          <a:p>
            <a:pPr marL="0" indent="0">
              <a:buNone/>
            </a:pP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p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ublic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static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void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meT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[] 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nekaT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) {</a:t>
            </a:r>
            <a:br>
              <a:rPr lang="sl-SI" sz="2400" dirty="0" smtClean="0">
                <a:latin typeface="Courier New" pitchFamily="49" charset="0"/>
                <a:cs typeface="Courier New" pitchFamily="49" charset="0"/>
              </a:rPr>
            </a:b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   … </a:t>
            </a:r>
            <a:br>
              <a:rPr lang="sl-SI" sz="2400" dirty="0" smtClean="0">
                <a:latin typeface="Courier New" pitchFamily="49" charset="0"/>
                <a:cs typeface="Courier New" pitchFamily="49" charset="0"/>
              </a:rPr>
            </a:b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  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nekaT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[0] = 42;</a:t>
            </a:r>
          </a:p>
          <a:p>
            <a:pPr marL="0" indent="0">
              <a:buNone/>
            </a:pP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pPr marL="0" indent="0">
              <a:buNone/>
            </a:pPr>
            <a:endParaRPr lang="sl-SI" sz="2400" dirty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s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tatic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void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Main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string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[] 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args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) {</a:t>
            </a:r>
          </a:p>
          <a:p>
            <a:pPr marL="0" indent="0">
              <a:buNone/>
            </a:pPr>
            <a:r>
              <a:rPr lang="sl-SI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[] tab = {1, 2, 3};</a:t>
            </a:r>
            <a:br>
              <a:rPr lang="sl-SI" sz="2400" dirty="0" smtClean="0">
                <a:latin typeface="Courier New" pitchFamily="49" charset="0"/>
                <a:cs typeface="Courier New" pitchFamily="49" charset="0"/>
              </a:rPr>
            </a:b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  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meT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(tab);</a:t>
            </a:r>
          </a:p>
          <a:p>
            <a:pPr marL="0" indent="0">
              <a:buNone/>
            </a:pPr>
            <a:r>
              <a:rPr lang="sl-SI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Console.WriteLine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(tab[0]); // 42 ali 1</a:t>
            </a:r>
          </a:p>
          <a:p>
            <a:pPr marL="0" indent="0">
              <a:buNone/>
            </a:pPr>
            <a:r>
              <a:rPr lang="sl-SI" sz="2400" dirty="0">
                <a:latin typeface="Courier New" pitchFamily="49" charset="0"/>
                <a:cs typeface="Courier New" pitchFamily="49" charset="0"/>
              </a:rPr>
              <a:t>}</a:t>
            </a:r>
            <a:endParaRPr lang="sl-SI" sz="2400" dirty="0" smtClean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sl-SI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 </a:t>
            </a:r>
            <a:endParaRPr lang="sl-SI" sz="24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92C72D-B853-4340-98D1-CCC9527613F0}" type="slidenum">
              <a:rPr lang="sl-SI" smtClean="0"/>
              <a:pPr>
                <a:defRPr/>
              </a:pPr>
              <a:t>28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983615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Najmanjši na začetek</a:t>
            </a:r>
            <a:endParaRPr lang="en-US" smtClean="0"/>
          </a:p>
        </p:txBody>
      </p:sp>
      <p:sp>
        <p:nvSpPr>
          <p:cNvPr id="3819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Napi</a:t>
            </a:r>
            <a:r>
              <a:rPr lang="sl-SI" dirty="0" smtClean="0"/>
              <a:t>š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metodo</a:t>
            </a:r>
            <a:r>
              <a:rPr lang="en-US" dirty="0" smtClean="0"/>
              <a:t>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N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ajmanjsi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N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a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Z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acetek</a:t>
            </a:r>
            <a:r>
              <a:rPr lang="en-US" dirty="0" smtClean="0"/>
              <a:t>, </a:t>
            </a:r>
            <a:r>
              <a:rPr lang="en-US" dirty="0" err="1" smtClean="0"/>
              <a:t>ki</a:t>
            </a:r>
            <a:r>
              <a:rPr lang="en-US" dirty="0" smtClean="0"/>
              <a:t> </a:t>
            </a:r>
            <a:r>
              <a:rPr lang="en-US" dirty="0" err="1" smtClean="0"/>
              <a:t>sprejme</a:t>
            </a:r>
            <a:r>
              <a:rPr lang="en-US" dirty="0" smtClean="0"/>
              <a:t> </a:t>
            </a:r>
            <a:r>
              <a:rPr lang="en-US" dirty="0" err="1" smtClean="0"/>
              <a:t>tabelo</a:t>
            </a:r>
            <a:r>
              <a:rPr lang="en-US" dirty="0" smtClean="0"/>
              <a:t> </a:t>
            </a:r>
            <a:r>
              <a:rPr lang="en-US" dirty="0" err="1" smtClean="0"/>
              <a:t>celih</a:t>
            </a:r>
            <a:r>
              <a:rPr lang="en-US" dirty="0" smtClean="0"/>
              <a:t> </a:t>
            </a:r>
            <a:r>
              <a:rPr lang="sl-SI" dirty="0" smtClean="0"/>
              <a:t>š</a:t>
            </a:r>
            <a:r>
              <a:rPr lang="en-US" dirty="0" err="1" smtClean="0"/>
              <a:t>tevil</a:t>
            </a:r>
            <a:r>
              <a:rPr lang="en-US" dirty="0" smtClean="0"/>
              <a:t> in v </a:t>
            </a:r>
            <a:r>
              <a:rPr lang="en-US" dirty="0" err="1" smtClean="0"/>
              <a:t>njej</a:t>
            </a:r>
            <a:r>
              <a:rPr lang="en-US" dirty="0" smtClean="0"/>
              <a:t> </a:t>
            </a:r>
            <a:r>
              <a:rPr lang="en-US" dirty="0" err="1" smtClean="0"/>
              <a:t>zamenja</a:t>
            </a:r>
            <a:r>
              <a:rPr lang="en-US" dirty="0" smtClean="0"/>
              <a:t> </a:t>
            </a:r>
            <a:r>
              <a:rPr lang="en-US" dirty="0" err="1" smtClean="0"/>
              <a:t>ni</a:t>
            </a:r>
            <a:r>
              <a:rPr lang="sl-SI" dirty="0" smtClean="0"/>
              <a:t>č</a:t>
            </a:r>
            <a:r>
              <a:rPr lang="en-US" dirty="0" err="1" smtClean="0"/>
              <a:t>ti</a:t>
            </a:r>
            <a:r>
              <a:rPr lang="en-US" dirty="0" smtClean="0"/>
              <a:t> in</a:t>
            </a:r>
            <a:r>
              <a:rPr lang="sl-SI" dirty="0" smtClean="0"/>
              <a:t> </a:t>
            </a:r>
            <a:r>
              <a:rPr lang="en-US" dirty="0" err="1" smtClean="0"/>
              <a:t>najmanj</a:t>
            </a:r>
            <a:r>
              <a:rPr lang="sl-SI" dirty="0" smtClean="0"/>
              <a:t>š</a:t>
            </a:r>
            <a:r>
              <a:rPr lang="en-US" dirty="0" err="1" smtClean="0"/>
              <a:t>i</a:t>
            </a:r>
            <a:r>
              <a:rPr lang="en-US" dirty="0" smtClean="0"/>
              <a:t> element </a:t>
            </a:r>
            <a:r>
              <a:rPr lang="en-US" dirty="0" err="1" smtClean="0"/>
              <a:t>tabele</a:t>
            </a:r>
            <a:r>
              <a:rPr lang="en-US" dirty="0" smtClean="0"/>
              <a:t>. Na primer, </a:t>
            </a:r>
            <a:r>
              <a:rPr lang="en-US" dirty="0" err="1" smtClean="0"/>
              <a:t>ko</a:t>
            </a:r>
            <a:r>
              <a:rPr lang="en-US" dirty="0" smtClean="0"/>
              <a:t> </a:t>
            </a:r>
            <a:r>
              <a:rPr lang="en-US" dirty="0" err="1" smtClean="0"/>
              <a:t>po</a:t>
            </a:r>
            <a:r>
              <a:rPr lang="sl-SI" dirty="0" smtClean="0"/>
              <a:t>ž</a:t>
            </a:r>
            <a:r>
              <a:rPr lang="en-US" dirty="0" err="1" smtClean="0"/>
              <a:t>enemo</a:t>
            </a:r>
            <a:endParaRPr lang="sl-SI" dirty="0" smtClean="0"/>
          </a:p>
          <a:p>
            <a:endParaRPr lang="en-US" sz="1200" dirty="0" smtClean="0"/>
          </a:p>
          <a:p>
            <a:pPr lvl="1">
              <a:buNone/>
            </a:pP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[] b = {10, 4, 7, 18, 2, 7};</a:t>
            </a:r>
          </a:p>
          <a:p>
            <a:pPr lvl="1">
              <a:buNone/>
            </a:pPr>
            <a:r>
              <a:rPr lang="sl-SI" dirty="0" smtClean="0">
                <a:latin typeface="Courier New" pitchFamily="49" charset="0"/>
                <a:cs typeface="Courier New" pitchFamily="49" charset="0"/>
              </a:rPr>
              <a:t>N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ajmanjsi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N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a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Z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acetek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(b);</a:t>
            </a:r>
          </a:p>
          <a:p>
            <a:endParaRPr lang="sl-SI" sz="1400" dirty="0" smtClean="0"/>
          </a:p>
          <a:p>
            <a:r>
              <a:rPr lang="en-US" dirty="0" smtClean="0"/>
              <a:t>je </a:t>
            </a:r>
            <a:r>
              <a:rPr lang="en-US" dirty="0" err="1" smtClean="0"/>
              <a:t>tabela</a:t>
            </a:r>
            <a:r>
              <a:rPr lang="en-US" dirty="0" smtClean="0"/>
              <a:t> 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b</a:t>
            </a:r>
            <a:r>
              <a:rPr lang="en-US" dirty="0" smtClean="0"/>
              <a:t> </a:t>
            </a:r>
            <a:r>
              <a:rPr lang="en-US" dirty="0" err="1" smtClean="0"/>
              <a:t>enaka</a:t>
            </a:r>
            <a:r>
              <a:rPr lang="en-US" dirty="0" smtClean="0"/>
              <a:t> </a:t>
            </a:r>
            <a:r>
              <a:rPr lang="en-US" sz="2800" dirty="0" smtClean="0">
                <a:latin typeface="Courier New" pitchFamily="49" charset="0"/>
                <a:cs typeface="Courier New" pitchFamily="49" charset="0"/>
              </a:rPr>
              <a:t>{2, 4, 7, 18, 10, 7}</a:t>
            </a:r>
            <a:r>
              <a:rPr lang="en-US" dirty="0" smtClean="0"/>
              <a:t>.</a:t>
            </a:r>
          </a:p>
          <a:p>
            <a:endParaRPr lang="en-US" dirty="0" smtClean="0"/>
          </a:p>
        </p:txBody>
      </p:sp>
      <p:sp>
        <p:nvSpPr>
          <p:cNvPr id="3174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174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174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659CE-D358-4F99-BE07-112D4C29371B}" type="slidenum">
              <a:rPr lang="sl-SI" smtClean="0"/>
              <a:pPr/>
              <a:t>29</a:t>
            </a:fld>
            <a:endParaRPr lang="sl-SI" smtClean="0"/>
          </a:p>
        </p:txBody>
      </p:sp>
      <p:sp>
        <p:nvSpPr>
          <p:cNvPr id="15" name="Rounded Rectangle 14"/>
          <p:cNvSpPr/>
          <p:nvPr/>
        </p:nvSpPr>
        <p:spPr>
          <a:xfrm>
            <a:off x="3131840" y="3861048"/>
            <a:ext cx="4536504" cy="57606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52461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1955" grpId="0" build="p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Pripravljene metode</a:t>
            </a:r>
            <a:endParaRPr lang="en-GB" smtClean="0"/>
          </a:p>
        </p:txBody>
      </p:sp>
      <p:sp>
        <p:nvSpPr>
          <p:cNvPr id="3276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sl-SI" sz="2400" dirty="0" smtClean="0"/>
              <a:t>Doslej smo uporabljali že cel kup metod</a:t>
            </a:r>
          </a:p>
          <a:p>
            <a:pPr lvl="1"/>
            <a:r>
              <a:rPr lang="sl-SI" sz="2000" dirty="0" smtClean="0"/>
              <a:t>izpis na zaslon (</a:t>
            </a:r>
            <a:r>
              <a:rPr lang="sl-SI" sz="2000" dirty="0" err="1" smtClean="0"/>
              <a:t>System.Console.WriteLine</a:t>
            </a:r>
            <a:r>
              <a:rPr lang="sl-SI" sz="2000" dirty="0" smtClean="0"/>
              <a:t>("</a:t>
            </a:r>
            <a:r>
              <a:rPr lang="sl-SI" sz="2000" dirty="0" err="1" smtClean="0"/>
              <a:t>bla</a:t>
            </a:r>
            <a:r>
              <a:rPr lang="sl-SI" sz="2000" dirty="0" smtClean="0"/>
              <a:t>"))</a:t>
            </a:r>
          </a:p>
          <a:p>
            <a:pPr lvl="1"/>
            <a:r>
              <a:rPr lang="sl-SI" sz="2000" dirty="0" smtClean="0"/>
              <a:t>Pretvorba niza v število </a:t>
            </a:r>
            <a:r>
              <a:rPr lang="sl-SI" sz="2000" dirty="0" err="1" smtClean="0"/>
              <a:t>int.Parse</a:t>
            </a:r>
            <a:r>
              <a:rPr lang="sl-SI" sz="2000" dirty="0" smtClean="0"/>
              <a:t>("12")</a:t>
            </a:r>
          </a:p>
          <a:p>
            <a:pPr lvl="1"/>
            <a:r>
              <a:rPr lang="sl-SI" sz="2000" dirty="0" smtClean="0"/>
              <a:t>Izračun sinusa (</a:t>
            </a:r>
            <a:r>
              <a:rPr lang="sl-SI" sz="2000" dirty="0" err="1" smtClean="0"/>
              <a:t>Math.Sin</a:t>
            </a:r>
            <a:r>
              <a:rPr lang="sl-SI" sz="2000" dirty="0" smtClean="0"/>
              <a:t>(12.4))</a:t>
            </a:r>
          </a:p>
          <a:p>
            <a:pPr lvl="1"/>
            <a:r>
              <a:rPr lang="sl-SI" sz="2000" dirty="0" smtClean="0"/>
              <a:t> ...</a:t>
            </a:r>
          </a:p>
          <a:p>
            <a:r>
              <a:rPr lang="sl-SI" sz="2400" dirty="0" smtClean="0"/>
              <a:t>Metode lahko pišemo (sestavljamo) tudi sami</a:t>
            </a:r>
          </a:p>
          <a:p>
            <a:r>
              <a:rPr lang="sl-SI" sz="2400" dirty="0" smtClean="0"/>
              <a:t>Pravzaprav jih že ves čas</a:t>
            </a:r>
          </a:p>
          <a:p>
            <a:pPr lvl="1"/>
            <a:r>
              <a:rPr lang="sl-SI" sz="2000" dirty="0" err="1" smtClean="0"/>
              <a:t>Main</a:t>
            </a:r>
            <a:endParaRPr lang="sl-SI" sz="2000" dirty="0" smtClean="0"/>
          </a:p>
          <a:p>
            <a:pPr lvl="1"/>
            <a:r>
              <a:rPr lang="sl-SI" sz="2000" dirty="0" smtClean="0"/>
              <a:t>Lahko pa jih poimenujemo po svoje</a:t>
            </a:r>
          </a:p>
          <a:p>
            <a:r>
              <a:rPr lang="sl-SI" sz="2400" dirty="0" err="1" smtClean="0"/>
              <a:t>Main</a:t>
            </a:r>
            <a:endParaRPr lang="sl-SI" sz="2400" dirty="0" smtClean="0"/>
          </a:p>
          <a:p>
            <a:pPr lvl="1"/>
            <a:r>
              <a:rPr lang="sl-SI" sz="2000" dirty="0" smtClean="0"/>
              <a:t>Metoda s točno predpisanim namenom / obliko / ...</a:t>
            </a:r>
          </a:p>
          <a:p>
            <a:endParaRPr lang="en-GB" sz="2400" dirty="0" smtClean="0"/>
          </a:p>
        </p:txBody>
      </p:sp>
      <p:sp>
        <p:nvSpPr>
          <p:cNvPr id="717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17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17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1770B-9216-447A-8AE3-88D3700C2F84}" type="slidenum">
              <a:rPr lang="sl-SI" smtClean="0"/>
              <a:pPr/>
              <a:t>3</a:t>
            </a:fld>
            <a:endParaRPr lang="sl-SI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6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6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6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6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68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68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683" grpId="0" build="p" bldLvl="3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Najmanjši na začetek</a:t>
            </a:r>
            <a:endParaRPr lang="en-US" smtClean="0"/>
          </a:p>
        </p:txBody>
      </p:sp>
      <p:sp>
        <p:nvSpPr>
          <p:cNvPr id="3952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Tip metode: </a:t>
            </a:r>
            <a:r>
              <a:rPr lang="sl-SI" dirty="0" err="1" smtClean="0">
                <a:solidFill>
                  <a:srgbClr val="FF0000"/>
                </a:solidFill>
              </a:rPr>
              <a:t>void</a:t>
            </a:r>
            <a:endParaRPr lang="sl-SI" dirty="0" smtClean="0">
              <a:solidFill>
                <a:srgbClr val="FF0000"/>
              </a:solidFill>
            </a:endParaRPr>
          </a:p>
          <a:p>
            <a:pPr lvl="1"/>
            <a:r>
              <a:rPr lang="sl-SI" dirty="0" smtClean="0"/>
              <a:t>Metoda ima le učinek (nič ne vrača)</a:t>
            </a:r>
          </a:p>
          <a:p>
            <a:r>
              <a:rPr lang="sl-SI" dirty="0" smtClean="0"/>
              <a:t>Poiščemo najmanjšega</a:t>
            </a:r>
          </a:p>
          <a:p>
            <a:r>
              <a:rPr lang="sl-SI" dirty="0" smtClean="0"/>
              <a:t>Zamenjamo 0-tega in najmanjšega </a:t>
            </a:r>
          </a:p>
          <a:p>
            <a:pPr lvl="1"/>
            <a:r>
              <a:rPr lang="sl-SI" dirty="0" smtClean="0"/>
              <a:t>Potrebujemo indeks!</a:t>
            </a:r>
          </a:p>
          <a:p>
            <a:pPr lvl="1"/>
            <a:r>
              <a:rPr lang="sl-SI" dirty="0" smtClean="0"/>
              <a:t>	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t[kje] = t[0];</a:t>
            </a:r>
          </a:p>
          <a:p>
            <a:pPr lvl="1"/>
            <a:r>
              <a:rPr lang="sl-SI" dirty="0" smtClean="0">
                <a:latin typeface="Courier New" pitchFamily="49" charset="0"/>
                <a:cs typeface="Courier New" pitchFamily="49" charset="0"/>
              </a:rPr>
              <a:t>	t[0] = min;</a:t>
            </a:r>
            <a:endParaRPr lang="en-US" dirty="0" smtClean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277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277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277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EB0BE-7C61-43CF-9961-FE5FF396F5CC}" type="slidenum">
              <a:rPr lang="sl-SI" smtClean="0"/>
              <a:pPr/>
              <a:t>30</a:t>
            </a:fld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3630358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5267" grpId="0" build="p" bldLvl="5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Najmanjši na začetek</a:t>
            </a:r>
            <a:endParaRPr lang="en-US" smtClean="0"/>
          </a:p>
        </p:txBody>
      </p:sp>
      <p:sp>
        <p:nvSpPr>
          <p:cNvPr id="3962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sl-SI" sz="2800" dirty="0" smtClean="0"/>
              <a:t>Poiščemo najmanjšega</a:t>
            </a:r>
          </a:p>
          <a:p>
            <a:pPr lvl="1"/>
            <a:r>
              <a:rPr lang="sl-SI" sz="2400" dirty="0" smtClean="0"/>
              <a:t>Zapomnimo si tako najmanjšega, kot njegov indeks</a:t>
            </a:r>
          </a:p>
          <a:p>
            <a:pPr lvl="1"/>
            <a:r>
              <a:rPr lang="sl-SI" sz="2400" dirty="0" smtClean="0"/>
              <a:t>Kandidat za najmanjšega je 0-ti</a:t>
            </a:r>
          </a:p>
          <a:p>
            <a:pPr lvl="2">
              <a:buNone/>
            </a:pPr>
            <a:r>
              <a:rPr lang="nb-NO" sz="2000" dirty="0" smtClean="0">
                <a:latin typeface="Courier New" pitchFamily="49" charset="0"/>
                <a:cs typeface="Courier New" pitchFamily="49" charset="0"/>
              </a:rPr>
              <a:t>	int kje = 0;</a:t>
            </a:r>
          </a:p>
          <a:p>
            <a:pPr lvl="2">
              <a:buNone/>
            </a:pPr>
            <a:r>
              <a:rPr lang="nb-NO" sz="2000" dirty="0" smtClean="0">
                <a:latin typeface="Courier New" pitchFamily="49" charset="0"/>
                <a:cs typeface="Courier New" pitchFamily="49" charset="0"/>
              </a:rPr>
              <a:t>	int min = t[0];</a:t>
            </a:r>
          </a:p>
          <a:p>
            <a:pPr lvl="1"/>
            <a:r>
              <a:rPr lang="sl-SI" sz="2400" dirty="0" smtClean="0"/>
              <a:t>V zanki pregledamo vse preostale</a:t>
            </a:r>
          </a:p>
          <a:p>
            <a:pPr lvl="2"/>
            <a:r>
              <a:rPr lang="sl-SI" sz="2000" dirty="0" smtClean="0"/>
              <a:t>Če je tekoči element manjši od trenutno najmanjšega, si njegovo vrednost in njegov indeks zapomnimo</a:t>
            </a:r>
          </a:p>
          <a:p>
            <a:pPr lvl="3">
              <a:buNone/>
            </a:pPr>
            <a:r>
              <a:rPr lang="nb-NO" sz="1800" dirty="0" smtClean="0">
                <a:latin typeface="Courier New" pitchFamily="49" charset="0"/>
                <a:cs typeface="Courier New" pitchFamily="49" charset="0"/>
              </a:rPr>
              <a:t>if (t[i] &lt; min) {</a:t>
            </a:r>
          </a:p>
          <a:p>
            <a:pPr lvl="3">
              <a:buNone/>
            </a:pPr>
            <a:r>
              <a:rPr lang="nb-NO" sz="1800" dirty="0" smtClean="0">
                <a:latin typeface="Courier New" pitchFamily="49" charset="0"/>
                <a:cs typeface="Courier New" pitchFamily="49" charset="0"/>
              </a:rPr>
              <a:t>	</a:t>
            </a: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	</a:t>
            </a:r>
            <a:r>
              <a:rPr lang="nb-NO" sz="1800" dirty="0" smtClean="0">
                <a:latin typeface="Courier New" pitchFamily="49" charset="0"/>
                <a:cs typeface="Courier New" pitchFamily="49" charset="0"/>
              </a:rPr>
              <a:t>min = t[i];</a:t>
            </a:r>
          </a:p>
          <a:p>
            <a:pPr lvl="3">
              <a:buNone/>
            </a:pPr>
            <a:r>
              <a:rPr lang="nb-NO" sz="1800" dirty="0" smtClean="0">
                <a:latin typeface="Courier New" pitchFamily="49" charset="0"/>
                <a:cs typeface="Courier New" pitchFamily="49" charset="0"/>
              </a:rPr>
              <a:t>		kje = i;</a:t>
            </a:r>
          </a:p>
          <a:p>
            <a:pPr lvl="3">
              <a:buNone/>
            </a:pPr>
            <a:r>
              <a:rPr lang="nb-NO" sz="1800" dirty="0" smtClean="0">
                <a:latin typeface="Courier New" pitchFamily="49" charset="0"/>
                <a:cs typeface="Courier New" pitchFamily="49" charset="0"/>
              </a:rPr>
              <a:t>}</a:t>
            </a:r>
            <a:endParaRPr lang="sl-SI" sz="1800" dirty="0" smtClean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379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379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379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B3527-07F1-4D53-85BC-0796A3BA1A9F}" type="slidenum">
              <a:rPr lang="sl-SI" smtClean="0"/>
              <a:pPr/>
              <a:t>31</a:t>
            </a:fld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391930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2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2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2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6291" grpId="0" build="p" bldLvl="5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Main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string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[]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args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)</a:t>
            </a:r>
          </a:p>
        </p:txBody>
      </p:sp>
      <p:sp>
        <p:nvSpPr>
          <p:cNvPr id="3482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Sedaj to razumemo!</a:t>
            </a:r>
          </a:p>
          <a:p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args</a:t>
            </a:r>
            <a:r>
              <a:rPr lang="sl-SI" dirty="0" smtClean="0"/>
              <a:t> je ime parametra metode</a:t>
            </a:r>
          </a:p>
          <a:p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args</a:t>
            </a:r>
            <a:r>
              <a:rPr lang="sl-SI" dirty="0" smtClean="0"/>
              <a:t> je tipa tabela nizov</a:t>
            </a:r>
          </a:p>
          <a:p>
            <a:r>
              <a:rPr lang="sl-SI" dirty="0" smtClean="0"/>
              <a:t>Misterij</a:t>
            </a:r>
          </a:p>
          <a:p>
            <a:pPr lvl="1"/>
            <a:r>
              <a:rPr lang="sl-SI" dirty="0" smtClean="0"/>
              <a:t>Kdo pokliče metodo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Main</a:t>
            </a:r>
            <a:r>
              <a:rPr lang="sl-SI" dirty="0" smtClean="0"/>
              <a:t> in ji poda parametre?</a:t>
            </a:r>
          </a:p>
          <a:p>
            <a:endParaRPr lang="sl-SI" dirty="0" smtClean="0"/>
          </a:p>
        </p:txBody>
      </p:sp>
      <p:sp>
        <p:nvSpPr>
          <p:cNvPr id="3481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 smtClean="0"/>
              <a:t>Matija Lokar, FMF</a:t>
            </a:r>
            <a:endParaRPr lang="sl-SI"/>
          </a:p>
        </p:txBody>
      </p:sp>
      <p:sp>
        <p:nvSpPr>
          <p:cNvPr id="3481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482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84EAC-1275-4721-A178-50506AA48A88}" type="slidenum">
              <a:rPr lang="sl-SI" smtClean="0"/>
              <a:pPr/>
              <a:t>32</a:t>
            </a:fld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3961041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REKURZIJA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Nič novega 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1635CF-FD10-420A-9808-2A170234AE55}" type="slidenum">
              <a:rPr lang="sl-SI" smtClean="0"/>
              <a:pPr>
                <a:defRPr/>
              </a:pPr>
              <a:t>33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575573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Izračunaj </a:t>
            </a:r>
            <a:r>
              <a:rPr lang="sl-SI" dirty="0" err="1" smtClean="0"/>
              <a:t>y</a:t>
            </a:r>
            <a:r>
              <a:rPr lang="sl-SI" baseline="30000" dirty="0" err="1" smtClean="0"/>
              <a:t>n</a:t>
            </a:r>
            <a:endParaRPr lang="en-US" baseline="30000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Podvajanje</a:t>
            </a:r>
          </a:p>
          <a:p>
            <a:r>
              <a:rPr lang="sl-SI" dirty="0" smtClean="0"/>
              <a:t>y</a:t>
            </a:r>
            <a:r>
              <a:rPr lang="sl-SI" baseline="30000" dirty="0" smtClean="0"/>
              <a:t>324</a:t>
            </a:r>
            <a:r>
              <a:rPr lang="sl-SI" dirty="0" smtClean="0"/>
              <a:t> = (y</a:t>
            </a:r>
            <a:r>
              <a:rPr lang="sl-SI" baseline="30000" dirty="0" smtClean="0"/>
              <a:t>162</a:t>
            </a:r>
            <a:r>
              <a:rPr lang="sl-SI" dirty="0" smtClean="0"/>
              <a:t>)</a:t>
            </a:r>
            <a:r>
              <a:rPr lang="sl-SI" baseline="30000" dirty="0" smtClean="0"/>
              <a:t>2</a:t>
            </a:r>
          </a:p>
          <a:p>
            <a:r>
              <a:rPr lang="sl-SI" dirty="0" smtClean="0"/>
              <a:t>y</a:t>
            </a:r>
            <a:r>
              <a:rPr lang="sl-SI" baseline="30000" dirty="0" smtClean="0"/>
              <a:t>325</a:t>
            </a:r>
            <a:r>
              <a:rPr lang="sl-SI" dirty="0" smtClean="0"/>
              <a:t> </a:t>
            </a:r>
            <a:r>
              <a:rPr lang="sl-SI" dirty="0"/>
              <a:t>= (</a:t>
            </a:r>
            <a:r>
              <a:rPr lang="sl-SI" dirty="0" smtClean="0"/>
              <a:t>y</a:t>
            </a:r>
            <a:r>
              <a:rPr lang="sl-SI" baseline="30000" dirty="0" smtClean="0"/>
              <a:t>162</a:t>
            </a:r>
            <a:r>
              <a:rPr lang="sl-SI" dirty="0" smtClean="0"/>
              <a:t>)</a:t>
            </a:r>
            <a:r>
              <a:rPr lang="sl-SI" baseline="30000" dirty="0" smtClean="0"/>
              <a:t>2  </a:t>
            </a:r>
            <a:r>
              <a:rPr lang="sl-SI" dirty="0" smtClean="0"/>
              <a:t>* y</a:t>
            </a:r>
            <a:endParaRPr lang="en-US" dirty="0"/>
          </a:p>
          <a:p>
            <a:endParaRPr lang="en-US" baseline="30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92C72D-B853-4340-98D1-CCC9527613F0}" type="slidenum">
              <a:rPr lang="sl-SI" smtClean="0"/>
              <a:pPr>
                <a:defRPr/>
              </a:pPr>
              <a:t>34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4898660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476250"/>
            <a:ext cx="7772400" cy="608013"/>
          </a:xfrm>
        </p:spPr>
        <p:txBody>
          <a:bodyPr/>
          <a:lstStyle/>
          <a:p>
            <a:pPr eaLnBrk="1" hangingPunct="1"/>
            <a:r>
              <a:rPr lang="sl-SI" smtClean="0"/>
              <a:t>y</a:t>
            </a:r>
            <a:r>
              <a:rPr lang="sl-SI" baseline="30000" smtClean="0"/>
              <a:t>n</a:t>
            </a:r>
            <a:endParaRPr lang="en-GB" smtClean="0"/>
          </a:p>
        </p:txBody>
      </p:sp>
      <p:sp>
        <p:nvSpPr>
          <p:cNvPr id="29491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23850" y="1484784"/>
            <a:ext cx="8820150" cy="4586304"/>
          </a:xfrm>
        </p:spPr>
        <p:txBody>
          <a:bodyPr/>
          <a:lstStyle/>
          <a:p>
            <a:pPr marL="0" indent="0"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/// &lt;summary&gt;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izračun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y**n&lt;/summary&gt;</a:t>
            </a:r>
          </a:p>
          <a:p>
            <a:pPr marL="0" indent="0">
              <a:buNone/>
            </a:pPr>
            <a:r>
              <a:rPr lang="pt-BR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/// </a:t>
            </a:r>
            <a:r>
              <a:rPr lang="pt-BR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&lt;param </a:t>
            </a:r>
            <a:r>
              <a:rPr lang="pt-BR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r>
              <a:rPr lang="pt-BR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="y"&gt;</a:t>
            </a:r>
            <a:r>
              <a:rPr lang="pt-BR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osnova</a:t>
            </a:r>
            <a:r>
              <a:rPr lang="pt-BR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- </a:t>
            </a:r>
            <a:r>
              <a:rPr lang="pt-BR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decimalno</a:t>
            </a:r>
            <a:r>
              <a:rPr lang="pt-BR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število</a:t>
            </a:r>
            <a:r>
              <a:rPr lang="pt-BR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, &gt; 0&lt;/param&gt;</a:t>
            </a:r>
          </a:p>
          <a:p>
            <a:pPr marL="0" indent="0">
              <a:buNone/>
            </a:pPr>
            <a:r>
              <a:rPr lang="pt-BR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/// </a:t>
            </a:r>
            <a:r>
              <a:rPr lang="pt-BR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&lt;param </a:t>
            </a:r>
            <a:r>
              <a:rPr lang="pt-BR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r>
              <a:rPr lang="pt-BR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="n"&gt;</a:t>
            </a:r>
            <a:r>
              <a:rPr lang="pt-BR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potenca</a:t>
            </a:r>
            <a:r>
              <a:rPr lang="pt-BR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- </a:t>
            </a:r>
            <a:r>
              <a:rPr lang="pt-BR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naravno</a:t>
            </a:r>
            <a:r>
              <a:rPr lang="pt-BR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število</a:t>
            </a:r>
            <a:r>
              <a:rPr lang="pt-BR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&lt;/param&gt;</a:t>
            </a:r>
          </a:p>
          <a:p>
            <a:pPr marL="0" indent="0"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// 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&lt;returns&gt;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decimalno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število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, y**n&lt;/returns&gt;</a:t>
            </a:r>
          </a:p>
          <a:p>
            <a:pPr marL="0" indent="0"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public 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static double 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yNaN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(double y, 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n</a:t>
            </a: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  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pPr marL="0" indent="0">
              <a:buNone/>
            </a:pP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if (n == 1) return y;</a:t>
            </a:r>
          </a:p>
          <a:p>
            <a:pPr marL="0" indent="0"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double 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pom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yNaN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(y, n / 2); // y**(n/2)  </a:t>
            </a:r>
          </a:p>
          <a:p>
            <a:pPr marL="0" indent="0"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double 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rez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pom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pom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if (n % 2 == 1)</a:t>
            </a:r>
          </a:p>
          <a:p>
            <a:pPr marL="0" indent="0">
              <a:buNone/>
            </a:pPr>
            <a:r>
              <a:rPr lang="es-E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s-E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s-E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{ </a:t>
            </a: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s-E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// </a:t>
            </a:r>
            <a:r>
              <a:rPr lang="es-E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</a:t>
            </a:r>
            <a:r>
              <a:rPr lang="es-E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s-E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lihi</a:t>
            </a:r>
            <a:r>
              <a:rPr lang="es-E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s-E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smo</a:t>
            </a:r>
            <a:r>
              <a:rPr lang="es-E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en y "</a:t>
            </a:r>
            <a:r>
              <a:rPr lang="es-E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izgubili</a:t>
            </a:r>
            <a:r>
              <a:rPr lang="es-E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</a:p>
          <a:p>
            <a:pPr marL="0" indent="0"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rez</a:t>
            </a: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= y * 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rez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US" sz="1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return 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rez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sl-SI" sz="18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7650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/>
          <a:p>
            <a:r>
              <a:rPr lang="sl-SI"/>
              <a:t>Matija Lokar, FMF</a:t>
            </a:r>
          </a:p>
        </p:txBody>
      </p:sp>
      <p:sp>
        <p:nvSpPr>
          <p:cNvPr id="27651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26396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4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4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4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4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4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4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4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94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4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4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94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94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949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949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949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949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949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949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949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949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949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949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949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949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949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949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1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9491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9491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4915" grpId="0" build="p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In še na hitro izjeme ...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sz="1800" dirty="0" err="1" smtClean="0">
                <a:latin typeface="Courier New" pitchFamily="49" charset="0"/>
                <a:cs typeface="Courier New" pitchFamily="49" charset="0"/>
              </a:rPr>
              <a:t>public</a:t>
            </a:r>
            <a:r>
              <a:rPr lang="sl-SI" sz="1800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static</a:t>
            </a:r>
            <a:r>
              <a:rPr lang="sl-SI" sz="18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double</a:t>
            </a:r>
            <a:r>
              <a:rPr lang="sl-SI" sz="18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Potenca</a:t>
            </a:r>
            <a:r>
              <a:rPr lang="sl-SI" sz="1800" b="1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double</a:t>
            </a:r>
            <a:r>
              <a:rPr lang="sl-SI" sz="18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y</a:t>
            </a:r>
            <a:r>
              <a:rPr lang="sl-SI" sz="1800" b="1" dirty="0">
                <a:latin typeface="Courier New" pitchFamily="49" charset="0"/>
                <a:cs typeface="Courier New" pitchFamily="49" charset="0"/>
              </a:rPr>
              <a:t>, 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int</a:t>
            </a:r>
            <a:r>
              <a:rPr lang="sl-SI" sz="18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n</a:t>
            </a:r>
            <a:r>
              <a:rPr lang="sl-SI" sz="1800" b="1" dirty="0" smtClean="0">
                <a:latin typeface="Courier New" pitchFamily="49" charset="0"/>
                <a:cs typeface="Courier New" pitchFamily="49" charset="0"/>
              </a:rPr>
              <a:t>)</a:t>
            </a:r>
          </a:p>
          <a:p>
            <a:pPr marL="0" indent="0">
              <a:buNone/>
            </a:pPr>
            <a:r>
              <a:rPr lang="sl-SI" sz="1800" b="1" dirty="0" smtClean="0">
                <a:latin typeface="Courier New" pitchFamily="49" charset="0"/>
                <a:cs typeface="Courier New" pitchFamily="49" charset="0"/>
              </a:rPr>
              <a:t>{  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if</a:t>
            </a:r>
            <a:r>
              <a:rPr lang="en-US" sz="1800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800" b="1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y</a:t>
            </a:r>
            <a:r>
              <a:rPr lang="en-US" sz="18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&lt;</a:t>
            </a:r>
            <a:r>
              <a:rPr lang="en-US" sz="18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0</a:t>
            </a:r>
            <a:r>
              <a:rPr lang="en-US" sz="18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||</a:t>
            </a:r>
            <a:r>
              <a:rPr lang="en-US" sz="18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n</a:t>
            </a:r>
            <a:r>
              <a:rPr lang="en-US" sz="18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&lt;</a:t>
            </a:r>
            <a:r>
              <a:rPr lang="en-US" sz="18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0</a:t>
            </a:r>
            <a:r>
              <a:rPr lang="en-US" sz="1800" b="1" dirty="0">
                <a:latin typeface="Courier New" pitchFamily="49" charset="0"/>
                <a:cs typeface="Courier New" pitchFamily="49" charset="0"/>
              </a:rPr>
              <a:t>) </a:t>
            </a:r>
            <a:endParaRPr lang="sl-SI" sz="1800" b="1" dirty="0" smtClean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sl-SI" sz="18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800" b="1" dirty="0" smtClean="0">
                <a:latin typeface="Courier New" pitchFamily="49" charset="0"/>
                <a:cs typeface="Courier New" pitchFamily="49" charset="0"/>
              </a:rPr>
              <a:t>      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throw</a:t>
            </a:r>
            <a:r>
              <a:rPr lang="en-US" sz="1800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new</a:t>
            </a:r>
            <a:r>
              <a:rPr lang="en-US" sz="1800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Exception</a:t>
            </a:r>
            <a:r>
              <a:rPr lang="en-US" sz="1800" b="1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"</a:t>
            </a:r>
            <a:r>
              <a:rPr lang="en-US" sz="1800" dirty="0" err="1">
                <a:latin typeface="Courier New" pitchFamily="49" charset="0"/>
                <a:cs typeface="Courier New" pitchFamily="49" charset="0"/>
              </a:rPr>
              <a:t>Napačni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800" dirty="0" err="1">
                <a:latin typeface="Courier New" pitchFamily="49" charset="0"/>
                <a:cs typeface="Courier New" pitchFamily="49" charset="0"/>
              </a:rPr>
              <a:t>argumenti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!"</a:t>
            </a:r>
            <a:r>
              <a:rPr lang="en-US" sz="1800" b="1" dirty="0">
                <a:latin typeface="Courier New" pitchFamily="49" charset="0"/>
                <a:cs typeface="Courier New" pitchFamily="49" charset="0"/>
              </a:rPr>
              <a:t>);</a:t>
            </a:r>
          </a:p>
          <a:p>
            <a:pPr marL="0" indent="0">
              <a:buNone/>
            </a:pPr>
            <a:r>
              <a:rPr lang="en-US" sz="1800" b="1" dirty="0">
                <a:latin typeface="Courier New" pitchFamily="49" charset="0"/>
                <a:cs typeface="Courier New" pitchFamily="49" charset="0"/>
              </a:rPr>
              <a:t>   </a:t>
            </a:r>
            <a:r>
              <a:rPr lang="sl-SI" sz="1800" b="1" dirty="0" smtClean="0">
                <a:latin typeface="Courier New" pitchFamily="49" charset="0"/>
                <a:cs typeface="Courier New" pitchFamily="49" charset="0"/>
              </a:rPr>
              <a:t>i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f</a:t>
            </a:r>
            <a:r>
              <a:rPr lang="en-US" sz="1800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800" b="1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n</a:t>
            </a:r>
            <a:r>
              <a:rPr lang="en-US" sz="18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==</a:t>
            </a:r>
            <a:r>
              <a:rPr lang="en-US" sz="18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0</a:t>
            </a:r>
            <a:r>
              <a:rPr lang="en-US" sz="1800" b="1" dirty="0">
                <a:latin typeface="Courier New" pitchFamily="49" charset="0"/>
                <a:cs typeface="Courier New" pitchFamily="49" charset="0"/>
              </a:rPr>
              <a:t>) 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return</a:t>
            </a:r>
            <a:r>
              <a:rPr lang="en-US" sz="18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1</a:t>
            </a:r>
            <a:r>
              <a:rPr lang="en-US" sz="1800" b="1" dirty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 marL="0" indent="0">
              <a:buNone/>
            </a:pPr>
            <a:r>
              <a:rPr lang="en-US" sz="1800" b="1" dirty="0">
                <a:latin typeface="Courier New" pitchFamily="49" charset="0"/>
                <a:cs typeface="Courier New" pitchFamily="49" charset="0"/>
              </a:rPr>
              <a:t>   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if</a:t>
            </a:r>
            <a:r>
              <a:rPr lang="en-US" sz="1800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800" b="1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n</a:t>
            </a:r>
            <a:r>
              <a:rPr lang="en-US" sz="18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==</a:t>
            </a:r>
            <a:r>
              <a:rPr lang="en-US" sz="18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1</a:t>
            </a:r>
            <a:r>
              <a:rPr lang="en-US" sz="1800" b="1" dirty="0">
                <a:latin typeface="Courier New" pitchFamily="49" charset="0"/>
                <a:cs typeface="Courier New" pitchFamily="49" charset="0"/>
              </a:rPr>
              <a:t>) 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return</a:t>
            </a:r>
            <a:r>
              <a:rPr lang="en-US" sz="18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y</a:t>
            </a:r>
            <a:r>
              <a:rPr lang="en-US" sz="1800" b="1" dirty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 marL="0" indent="0">
              <a:buNone/>
            </a:pPr>
            <a:r>
              <a:rPr lang="sl-SI" sz="1800" b="1" dirty="0">
                <a:latin typeface="Courier New" pitchFamily="49" charset="0"/>
                <a:cs typeface="Courier New" pitchFamily="49" charset="0"/>
              </a:rPr>
              <a:t>   </a:t>
            </a:r>
            <a:r>
              <a:rPr lang="sl-SI" sz="1800" dirty="0" err="1" smtClean="0">
                <a:latin typeface="Courier New" pitchFamily="49" charset="0"/>
                <a:cs typeface="Courier New" pitchFamily="49" charset="0"/>
              </a:rPr>
              <a:t>if</a:t>
            </a:r>
            <a:r>
              <a:rPr lang="sl-SI" sz="1800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800" b="1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n</a:t>
            </a:r>
            <a:r>
              <a:rPr lang="sl-SI" sz="18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==</a:t>
            </a:r>
            <a:r>
              <a:rPr lang="sl-SI" sz="18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2</a:t>
            </a:r>
            <a:r>
              <a:rPr lang="sl-SI" sz="1800" b="1" dirty="0">
                <a:latin typeface="Courier New" pitchFamily="49" charset="0"/>
                <a:cs typeface="Courier New" pitchFamily="49" charset="0"/>
              </a:rPr>
              <a:t>) 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return</a:t>
            </a:r>
            <a:r>
              <a:rPr lang="sl-SI" sz="18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y</a:t>
            </a:r>
            <a:r>
              <a:rPr lang="sl-SI" sz="18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*</a:t>
            </a:r>
            <a:r>
              <a:rPr lang="sl-SI" sz="18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y</a:t>
            </a:r>
            <a:r>
              <a:rPr lang="sl-SI" sz="1800" b="1" dirty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 marL="0" indent="0">
              <a:buNone/>
            </a:pPr>
            <a:r>
              <a:rPr lang="sl-SI" sz="1800" b="1" dirty="0">
                <a:latin typeface="Courier New" pitchFamily="49" charset="0"/>
                <a:cs typeface="Courier New" pitchFamily="49" charset="0"/>
              </a:rPr>
              <a:t>   </a:t>
            </a:r>
            <a:r>
              <a:rPr lang="sl-SI" sz="1800" dirty="0" err="1" smtClean="0">
                <a:latin typeface="Courier New" pitchFamily="49" charset="0"/>
                <a:cs typeface="Courier New" pitchFamily="49" charset="0"/>
              </a:rPr>
              <a:t>double</a:t>
            </a:r>
            <a:r>
              <a:rPr lang="sl-SI" sz="1800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pom</a:t>
            </a:r>
            <a:r>
              <a:rPr lang="sl-SI" sz="18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=</a:t>
            </a:r>
            <a:r>
              <a:rPr lang="sl-SI" sz="18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Potenca</a:t>
            </a:r>
            <a:r>
              <a:rPr lang="sl-SI" sz="1800" b="1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y</a:t>
            </a:r>
            <a:r>
              <a:rPr lang="sl-SI" sz="1800" b="1" dirty="0">
                <a:latin typeface="Courier New" pitchFamily="49" charset="0"/>
                <a:cs typeface="Courier New" pitchFamily="49" charset="0"/>
              </a:rPr>
              <a:t>, 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n</a:t>
            </a:r>
            <a:r>
              <a:rPr lang="sl-SI" sz="18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/</a:t>
            </a:r>
            <a:r>
              <a:rPr lang="sl-SI" sz="18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2</a:t>
            </a:r>
            <a:r>
              <a:rPr lang="sl-SI" sz="1800" b="1" dirty="0">
                <a:latin typeface="Courier New" pitchFamily="49" charset="0"/>
                <a:cs typeface="Courier New" pitchFamily="49" charset="0"/>
              </a:rPr>
              <a:t>);</a:t>
            </a:r>
          </a:p>
          <a:p>
            <a:pPr marL="0" indent="0">
              <a:buNone/>
            </a:pPr>
            <a:r>
              <a:rPr lang="sl-SI" sz="1800" b="1" dirty="0">
                <a:latin typeface="Courier New" pitchFamily="49" charset="0"/>
                <a:cs typeface="Courier New" pitchFamily="49" charset="0"/>
              </a:rPr>
              <a:t>   </a:t>
            </a:r>
            <a:r>
              <a:rPr lang="sl-SI" sz="1800" dirty="0" err="1" smtClean="0">
                <a:latin typeface="Courier New" pitchFamily="49" charset="0"/>
                <a:cs typeface="Courier New" pitchFamily="49" charset="0"/>
              </a:rPr>
              <a:t>double</a:t>
            </a:r>
            <a:r>
              <a:rPr lang="sl-SI" sz="1800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rez</a:t>
            </a:r>
            <a:r>
              <a:rPr lang="sl-SI" sz="18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=</a:t>
            </a:r>
            <a:r>
              <a:rPr lang="sl-SI" sz="18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pom</a:t>
            </a:r>
            <a:r>
              <a:rPr lang="sl-SI" sz="18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*</a:t>
            </a:r>
            <a:r>
              <a:rPr lang="sl-SI" sz="18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pom</a:t>
            </a:r>
            <a:r>
              <a:rPr lang="sl-SI" sz="1800" b="1" dirty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 marL="0" indent="0">
              <a:buNone/>
            </a:pPr>
            <a:r>
              <a:rPr lang="sl-SI" sz="1800" b="1" dirty="0">
                <a:latin typeface="Courier New" pitchFamily="49" charset="0"/>
                <a:cs typeface="Courier New" pitchFamily="49" charset="0"/>
              </a:rPr>
              <a:t>   </a:t>
            </a:r>
            <a:r>
              <a:rPr lang="sl-SI" sz="1800" dirty="0" err="1" smtClean="0">
                <a:latin typeface="Courier New" pitchFamily="49" charset="0"/>
                <a:cs typeface="Courier New" pitchFamily="49" charset="0"/>
              </a:rPr>
              <a:t>if</a:t>
            </a:r>
            <a:r>
              <a:rPr lang="sl-SI" sz="1800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800" b="1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n</a:t>
            </a:r>
            <a:r>
              <a:rPr lang="sl-SI" sz="18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%</a:t>
            </a:r>
            <a:r>
              <a:rPr lang="sl-SI" sz="18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2</a:t>
            </a:r>
            <a:r>
              <a:rPr lang="sl-SI" sz="18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==</a:t>
            </a:r>
            <a:r>
              <a:rPr lang="sl-SI" sz="18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1</a:t>
            </a:r>
            <a:r>
              <a:rPr lang="sl-SI" sz="1800" b="1" dirty="0" smtClean="0">
                <a:latin typeface="Courier New" pitchFamily="49" charset="0"/>
                <a:cs typeface="Courier New" pitchFamily="49" charset="0"/>
              </a:rPr>
              <a:t>)</a:t>
            </a: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rez</a:t>
            </a:r>
            <a:r>
              <a:rPr lang="sl-SI" sz="1800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=</a:t>
            </a:r>
            <a:r>
              <a:rPr lang="sl-SI" sz="18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rez</a:t>
            </a:r>
            <a:r>
              <a:rPr lang="sl-SI" sz="18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*</a:t>
            </a:r>
            <a:r>
              <a:rPr lang="sl-SI" sz="18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y</a:t>
            </a:r>
            <a:r>
              <a:rPr lang="sl-SI" sz="1800" b="1" dirty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 marL="0" indent="0">
              <a:buNone/>
            </a:pPr>
            <a:r>
              <a:rPr lang="sl-SI" sz="1800" b="1" dirty="0">
                <a:latin typeface="Courier New" pitchFamily="49" charset="0"/>
                <a:cs typeface="Courier New" pitchFamily="49" charset="0"/>
              </a:rPr>
              <a:t>   </a:t>
            </a:r>
            <a:r>
              <a:rPr lang="sl-SI" sz="1800" dirty="0" err="1" smtClean="0">
                <a:latin typeface="Courier New" pitchFamily="49" charset="0"/>
                <a:cs typeface="Courier New" pitchFamily="49" charset="0"/>
              </a:rPr>
              <a:t>return</a:t>
            </a:r>
            <a:r>
              <a:rPr lang="sl-SI" sz="1800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rez</a:t>
            </a:r>
            <a:r>
              <a:rPr lang="sl-SI" sz="1800" b="1" dirty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 marL="0" indent="0">
              <a:buNone/>
            </a:pPr>
            <a:r>
              <a:rPr lang="sl-SI" sz="1800" b="1" dirty="0" smtClean="0">
                <a:latin typeface="Courier New" pitchFamily="49" charset="0"/>
                <a:cs typeface="Courier New" pitchFamily="49" charset="0"/>
              </a:rPr>
              <a:t>}</a:t>
            </a:r>
            <a:endParaRPr lang="sl-SI" sz="18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615125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Zakaj ne izpisujemo/beremo</a:t>
            </a:r>
          </a:p>
        </p:txBody>
      </p:sp>
      <p:sp>
        <p:nvSpPr>
          <p:cNvPr id="1127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sl-SI" sz="2400" dirty="0" smtClean="0"/>
              <a:t>Zakaj omejevati uporabnost metode? </a:t>
            </a:r>
          </a:p>
          <a:p>
            <a:r>
              <a:rPr lang="sl-SI" sz="2400" dirty="0" smtClean="0"/>
              <a:t>Če npr. podatek preberemo, metodo ne bomo mogli uporabljati, če bomo podatek na primer izračunali! </a:t>
            </a:r>
          </a:p>
          <a:p>
            <a:r>
              <a:rPr lang="sl-SI" sz="2400" dirty="0" smtClean="0"/>
              <a:t>Če rezultat izpišemo, metode ne bomo mogli uporabiti, če bomo z rezultatom še kaj početi.</a:t>
            </a:r>
          </a:p>
          <a:p>
            <a:r>
              <a:rPr lang="sl-SI" sz="2400" dirty="0" smtClean="0"/>
              <a:t>Primer: Sestavimo metodo, ki bo izračunala mesečni račun za elektriko za nekega naročnika</a:t>
            </a:r>
          </a:p>
          <a:p>
            <a:pPr lvl="1"/>
            <a:r>
              <a:rPr lang="sl-SI" sz="2000" dirty="0" smtClean="0"/>
              <a:t>Če bomo podatke o porabi prebrali znotraj metode, naše metode ne bomo mogli uporabiti v sistemu, ki podatke o porabi dobi avtomatsko</a:t>
            </a:r>
          </a:p>
          <a:p>
            <a:pPr lvl="1"/>
            <a:r>
              <a:rPr lang="sl-SI" sz="2000" dirty="0" smtClean="0"/>
              <a:t>Če bomo rezultat izpisali, metode ne bomo mogli uporabiti kot del sistema, ki izračuna povprečno porabo skupine uporabnikov</a:t>
            </a:r>
          </a:p>
          <a:p>
            <a:endParaRPr lang="sl-SI" sz="2400" dirty="0" smtClean="0"/>
          </a:p>
        </p:txBody>
      </p:sp>
      <p:sp>
        <p:nvSpPr>
          <p:cNvPr id="1126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1126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1126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5BFD7-3295-44BE-A999-B8AD9755F89D}" type="slidenum">
              <a:rPr lang="sl-SI" smtClean="0"/>
              <a:pPr/>
              <a:t>4</a:t>
            </a:fld>
            <a:endParaRPr lang="sl-SI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0" grpId="0" build="p" bldLvl="5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Vrste metod</a:t>
            </a:r>
            <a:endParaRPr lang="en-GB" smtClean="0"/>
          </a:p>
        </p:txBody>
      </p:sp>
      <p:sp>
        <p:nvSpPr>
          <p:cNvPr id="3266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Statične / razredne /</a:t>
            </a:r>
          </a:p>
          <a:p>
            <a:r>
              <a:rPr lang="sl-SI" dirty="0" smtClean="0"/>
              <a:t>Objektne</a:t>
            </a:r>
          </a:p>
          <a:p>
            <a:r>
              <a:rPr lang="sl-SI" dirty="0" smtClean="0"/>
              <a:t>Najprej bomo obravnavali le statične</a:t>
            </a:r>
          </a:p>
          <a:p>
            <a:endParaRPr lang="sl-SI" dirty="0" smtClean="0"/>
          </a:p>
          <a:p>
            <a:r>
              <a:rPr lang="sl-SI" dirty="0" smtClean="0"/>
              <a:t>Vsaka metoda vrača </a:t>
            </a:r>
          </a:p>
          <a:p>
            <a:pPr lvl="1"/>
            <a:r>
              <a:rPr lang="sl-SI" dirty="0" smtClean="0"/>
              <a:t>rezultat</a:t>
            </a:r>
          </a:p>
          <a:p>
            <a:r>
              <a:rPr lang="sl-SI" dirty="0" smtClean="0"/>
              <a:t>in sprejme</a:t>
            </a:r>
          </a:p>
          <a:p>
            <a:pPr lvl="1"/>
            <a:r>
              <a:rPr lang="sl-SI" dirty="0" smtClean="0"/>
              <a:t>argumente (parametri metode)</a:t>
            </a:r>
          </a:p>
          <a:p>
            <a:pPr lvl="1"/>
            <a:endParaRPr lang="sl-SI" dirty="0" smtClean="0"/>
          </a:p>
          <a:p>
            <a:pPr lvl="1"/>
            <a:endParaRPr lang="en-GB" dirty="0" smtClean="0"/>
          </a:p>
        </p:txBody>
      </p:sp>
      <p:sp>
        <p:nvSpPr>
          <p:cNvPr id="1229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1229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1229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F8A4F-CEDC-4F71-AD6A-710792503AD9}" type="slidenum">
              <a:rPr lang="sl-SI" smtClean="0"/>
              <a:pPr/>
              <a:t>5</a:t>
            </a:fld>
            <a:endParaRPr lang="sl-SI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6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6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6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66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66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66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66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6659" grpId="0" build="p" bldLvl="5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1331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1331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76426-074F-4699-9EBE-0A7B4DD0240C}" type="slidenum">
              <a:rPr lang="sl-SI" smtClean="0"/>
              <a:pPr/>
              <a:t>6</a:t>
            </a:fld>
            <a:endParaRPr lang="sl-SI" smtClean="0"/>
          </a:p>
        </p:txBody>
      </p:sp>
      <p:sp>
        <p:nvSpPr>
          <p:cNvPr id="1331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en-US" smtClean="0"/>
              <a:t>Primer</a:t>
            </a:r>
          </a:p>
        </p:txBody>
      </p:sp>
      <p:sp>
        <p:nvSpPr>
          <p:cNvPr id="331779" name="Text Box 3"/>
          <p:cNvSpPr txBox="1">
            <a:spLocks noChangeArrowheads="1"/>
          </p:cNvSpPr>
          <p:nvPr/>
        </p:nvSpPr>
        <p:spPr bwMode="auto">
          <a:xfrm>
            <a:off x="285750" y="1643063"/>
            <a:ext cx="8458200" cy="1569660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sl-SI" sz="2400" dirty="0" err="1" smtClean="0">
                <a:latin typeface="Courier New" pitchFamily="49" charset="0"/>
              </a:rPr>
              <a:t>def</a:t>
            </a:r>
            <a:r>
              <a:rPr lang="sl-SI" sz="2400" dirty="0" smtClean="0">
                <a:latin typeface="Courier New" pitchFamily="49" charset="0"/>
              </a:rPr>
              <a:t> m</a:t>
            </a:r>
            <a:r>
              <a:rPr lang="en-GB" sz="2400" dirty="0" err="1" smtClean="0">
                <a:latin typeface="Courier New" pitchFamily="49" charset="0"/>
              </a:rPr>
              <a:t>ax</a:t>
            </a:r>
            <a:r>
              <a:rPr lang="en-GB" sz="2400" dirty="0" smtClean="0">
                <a:latin typeface="Courier New" pitchFamily="49" charset="0"/>
              </a:rPr>
              <a:t>(a</a:t>
            </a:r>
            <a:r>
              <a:rPr lang="en-GB" sz="2400" dirty="0">
                <a:latin typeface="Courier New" pitchFamily="49" charset="0"/>
              </a:rPr>
              <a:t>, </a:t>
            </a:r>
            <a:r>
              <a:rPr lang="en-GB" sz="2400" dirty="0" smtClean="0">
                <a:latin typeface="Courier New" pitchFamily="49" charset="0"/>
              </a:rPr>
              <a:t>b</a:t>
            </a:r>
            <a:r>
              <a:rPr lang="en-GB" sz="2400" dirty="0">
                <a:latin typeface="Courier New" pitchFamily="49" charset="0"/>
              </a:rPr>
              <a:t>) </a:t>
            </a:r>
            <a:r>
              <a:rPr lang="sl-SI" sz="2400" dirty="0" smtClean="0">
                <a:latin typeface="Courier New" pitchFamily="49" charset="0"/>
              </a:rPr>
              <a:t>:</a:t>
            </a:r>
            <a:endParaRPr lang="sl-SI" sz="2400" dirty="0">
              <a:latin typeface="Courier New" pitchFamily="49" charset="0"/>
            </a:endParaRPr>
          </a:p>
          <a:p>
            <a:pPr eaLnBrk="0" hangingPunct="0"/>
            <a:r>
              <a:rPr lang="sl-SI" sz="2400" dirty="0" smtClean="0">
                <a:latin typeface="Courier New" pitchFamily="49" charset="0"/>
              </a:rPr>
              <a:t>  #</a:t>
            </a:r>
            <a:r>
              <a:rPr lang="en-GB" sz="2400" dirty="0" smtClean="0">
                <a:latin typeface="Courier New" pitchFamily="49" charset="0"/>
              </a:rPr>
              <a:t> </a:t>
            </a:r>
            <a:r>
              <a:rPr lang="en-GB" sz="2400" dirty="0" err="1">
                <a:latin typeface="Courier New" pitchFamily="49" charset="0"/>
              </a:rPr>
              <a:t>vrne</a:t>
            </a:r>
            <a:r>
              <a:rPr lang="en-GB" sz="2400" dirty="0">
                <a:latin typeface="Courier New" pitchFamily="49" charset="0"/>
              </a:rPr>
              <a:t> </a:t>
            </a:r>
            <a:r>
              <a:rPr lang="en-GB" sz="2400" dirty="0" err="1">
                <a:latin typeface="Courier New" pitchFamily="49" charset="0"/>
              </a:rPr>
              <a:t>vecje</a:t>
            </a:r>
            <a:r>
              <a:rPr lang="en-GB" sz="2400" dirty="0">
                <a:latin typeface="Courier New" pitchFamily="49" charset="0"/>
              </a:rPr>
              <a:t> od </a:t>
            </a:r>
            <a:r>
              <a:rPr lang="en-GB" sz="2400" dirty="0" err="1">
                <a:latin typeface="Courier New" pitchFamily="49" charset="0"/>
              </a:rPr>
              <a:t>dveh</a:t>
            </a:r>
            <a:r>
              <a:rPr lang="en-GB" sz="2400" dirty="0">
                <a:latin typeface="Courier New" pitchFamily="49" charset="0"/>
              </a:rPr>
              <a:t> </a:t>
            </a:r>
            <a:r>
              <a:rPr lang="en-GB" sz="2400" dirty="0" err="1">
                <a:latin typeface="Courier New" pitchFamily="49" charset="0"/>
              </a:rPr>
              <a:t>celih</a:t>
            </a:r>
            <a:r>
              <a:rPr lang="en-GB" sz="2400" dirty="0">
                <a:latin typeface="Courier New" pitchFamily="49" charset="0"/>
              </a:rPr>
              <a:t> </a:t>
            </a:r>
            <a:r>
              <a:rPr lang="en-GB" sz="2400" dirty="0" err="1">
                <a:latin typeface="Courier New" pitchFamily="49" charset="0"/>
              </a:rPr>
              <a:t>stevil</a:t>
            </a:r>
            <a:r>
              <a:rPr lang="en-GB" sz="2400" dirty="0">
                <a:latin typeface="Courier New" pitchFamily="49" charset="0"/>
              </a:rPr>
              <a:t> </a:t>
            </a:r>
          </a:p>
          <a:p>
            <a:pPr eaLnBrk="0" hangingPunct="0"/>
            <a:r>
              <a:rPr lang="en-GB" sz="2400" dirty="0">
                <a:latin typeface="Courier New" pitchFamily="49" charset="0"/>
              </a:rPr>
              <a:t>  if </a:t>
            </a:r>
            <a:r>
              <a:rPr lang="en-GB" sz="2400" dirty="0" smtClean="0">
                <a:latin typeface="Courier New" pitchFamily="49" charset="0"/>
              </a:rPr>
              <a:t>a </a:t>
            </a:r>
            <a:r>
              <a:rPr lang="en-GB" sz="2400" dirty="0">
                <a:latin typeface="Courier New" pitchFamily="49" charset="0"/>
              </a:rPr>
              <a:t>&gt; </a:t>
            </a:r>
            <a:r>
              <a:rPr lang="en-GB" sz="2400" dirty="0" smtClean="0">
                <a:latin typeface="Courier New" pitchFamily="49" charset="0"/>
              </a:rPr>
              <a:t>b</a:t>
            </a:r>
            <a:r>
              <a:rPr lang="sl-SI" sz="2400" dirty="0" smtClean="0">
                <a:latin typeface="Courier New" pitchFamily="49" charset="0"/>
              </a:rPr>
              <a:t> : </a:t>
            </a:r>
            <a:r>
              <a:rPr lang="en-GB" sz="2400" dirty="0">
                <a:latin typeface="Courier New" pitchFamily="49" charset="0"/>
              </a:rPr>
              <a:t>return </a:t>
            </a:r>
            <a:r>
              <a:rPr lang="en-GB" sz="2400" dirty="0" smtClean="0">
                <a:latin typeface="Courier New" pitchFamily="49" charset="0"/>
              </a:rPr>
              <a:t>a</a:t>
            </a:r>
            <a:endParaRPr lang="en-GB" sz="2400" dirty="0">
              <a:latin typeface="Courier New" pitchFamily="49" charset="0"/>
            </a:endParaRPr>
          </a:p>
          <a:p>
            <a:pPr eaLnBrk="0" hangingPunct="0"/>
            <a:r>
              <a:rPr lang="en-GB" sz="2400" dirty="0">
                <a:latin typeface="Courier New" pitchFamily="49" charset="0"/>
              </a:rPr>
              <a:t> </a:t>
            </a:r>
            <a:r>
              <a:rPr lang="sl-SI" sz="2400" dirty="0">
                <a:latin typeface="Courier New" pitchFamily="49" charset="0"/>
              </a:rPr>
              <a:t> </a:t>
            </a:r>
            <a:r>
              <a:rPr lang="en-GB" sz="2400" dirty="0">
                <a:latin typeface="Courier New" pitchFamily="49" charset="0"/>
              </a:rPr>
              <a:t>return </a:t>
            </a:r>
            <a:r>
              <a:rPr lang="en-GB" sz="2400" dirty="0" smtClean="0">
                <a:latin typeface="Courier New" pitchFamily="49" charset="0"/>
              </a:rPr>
              <a:t>b</a:t>
            </a:r>
            <a:endParaRPr lang="en-GB" dirty="0">
              <a:latin typeface="Courier New" pitchFamily="49" charset="0"/>
            </a:endParaRP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285750" y="4077072"/>
            <a:ext cx="8458200" cy="1938992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sl-SI" sz="2400" dirty="0" err="1">
                <a:latin typeface="Courier New" pitchFamily="49" charset="0"/>
              </a:rPr>
              <a:t>public</a:t>
            </a:r>
            <a:r>
              <a:rPr lang="sl-SI" sz="2400" dirty="0">
                <a:latin typeface="Courier New" pitchFamily="49" charset="0"/>
              </a:rPr>
              <a:t> </a:t>
            </a:r>
            <a:r>
              <a:rPr lang="sl-SI" sz="2400" dirty="0" err="1">
                <a:latin typeface="Courier New" pitchFamily="49" charset="0"/>
              </a:rPr>
              <a:t>static</a:t>
            </a:r>
            <a:r>
              <a:rPr lang="sl-SI" sz="2400" dirty="0">
                <a:latin typeface="Courier New" pitchFamily="49" charset="0"/>
              </a:rPr>
              <a:t> </a:t>
            </a:r>
            <a:r>
              <a:rPr lang="en-GB" sz="2400" dirty="0" err="1">
                <a:latin typeface="Courier New" pitchFamily="49" charset="0"/>
              </a:rPr>
              <a:t>int</a:t>
            </a:r>
            <a:r>
              <a:rPr lang="en-GB" sz="2400" dirty="0">
                <a:latin typeface="Courier New" pitchFamily="49" charset="0"/>
              </a:rPr>
              <a:t> </a:t>
            </a:r>
            <a:r>
              <a:rPr lang="sl-SI" sz="2400" dirty="0">
                <a:latin typeface="Courier New" pitchFamily="49" charset="0"/>
              </a:rPr>
              <a:t>M</a:t>
            </a:r>
            <a:r>
              <a:rPr lang="en-GB" sz="2400" dirty="0" err="1">
                <a:latin typeface="Courier New" pitchFamily="49" charset="0"/>
              </a:rPr>
              <a:t>ax</a:t>
            </a:r>
            <a:r>
              <a:rPr lang="en-GB" sz="2400" dirty="0">
                <a:latin typeface="Courier New" pitchFamily="49" charset="0"/>
              </a:rPr>
              <a:t>(</a:t>
            </a:r>
            <a:r>
              <a:rPr lang="en-GB" sz="2400" dirty="0" err="1">
                <a:latin typeface="Courier New" pitchFamily="49" charset="0"/>
              </a:rPr>
              <a:t>int</a:t>
            </a:r>
            <a:r>
              <a:rPr lang="en-GB" sz="2400" dirty="0">
                <a:latin typeface="Courier New" pitchFamily="49" charset="0"/>
              </a:rPr>
              <a:t> a, </a:t>
            </a:r>
            <a:r>
              <a:rPr lang="en-GB" sz="2400" dirty="0" err="1">
                <a:latin typeface="Courier New" pitchFamily="49" charset="0"/>
              </a:rPr>
              <a:t>int</a:t>
            </a:r>
            <a:r>
              <a:rPr lang="en-GB" sz="2400" dirty="0">
                <a:latin typeface="Courier New" pitchFamily="49" charset="0"/>
              </a:rPr>
              <a:t> b) </a:t>
            </a:r>
            <a:endParaRPr lang="sl-SI" sz="2400" dirty="0" smtClean="0">
              <a:latin typeface="Courier New" pitchFamily="49" charset="0"/>
            </a:endParaRPr>
          </a:p>
          <a:p>
            <a:pPr eaLnBrk="0" hangingPunct="0"/>
            <a:r>
              <a:rPr lang="en-GB" sz="2400" dirty="0" smtClean="0">
                <a:latin typeface="Courier New" pitchFamily="49" charset="0"/>
              </a:rPr>
              <a:t>{</a:t>
            </a:r>
            <a:r>
              <a:rPr lang="sl-SI" sz="2400" dirty="0" smtClean="0">
                <a:latin typeface="Courier New" pitchFamily="49" charset="0"/>
              </a:rPr>
              <a:t> </a:t>
            </a:r>
          </a:p>
          <a:p>
            <a:pPr eaLnBrk="0" hangingPunct="0"/>
            <a:r>
              <a:rPr lang="sl-SI" sz="2400" dirty="0">
                <a:latin typeface="Courier New" pitchFamily="49" charset="0"/>
              </a:rPr>
              <a:t> </a:t>
            </a:r>
            <a:r>
              <a:rPr lang="sl-SI" sz="2400" dirty="0" smtClean="0">
                <a:latin typeface="Courier New" pitchFamily="49" charset="0"/>
              </a:rPr>
              <a:t> </a:t>
            </a:r>
            <a:r>
              <a:rPr lang="en-GB" sz="2400" dirty="0" smtClean="0">
                <a:latin typeface="Courier New" pitchFamily="49" charset="0"/>
              </a:rPr>
              <a:t>if </a:t>
            </a:r>
            <a:r>
              <a:rPr lang="sl-SI" sz="2400" dirty="0">
                <a:latin typeface="Courier New" pitchFamily="49" charset="0"/>
              </a:rPr>
              <a:t>(</a:t>
            </a:r>
            <a:r>
              <a:rPr lang="en-GB" sz="2400" dirty="0">
                <a:latin typeface="Courier New" pitchFamily="49" charset="0"/>
              </a:rPr>
              <a:t>a &gt; b</a:t>
            </a:r>
            <a:r>
              <a:rPr lang="sl-SI" sz="2400" dirty="0">
                <a:latin typeface="Courier New" pitchFamily="49" charset="0"/>
              </a:rPr>
              <a:t>) </a:t>
            </a:r>
            <a:r>
              <a:rPr lang="en-GB" sz="2400" dirty="0">
                <a:latin typeface="Courier New" pitchFamily="49" charset="0"/>
              </a:rPr>
              <a:t>return a</a:t>
            </a:r>
            <a:r>
              <a:rPr lang="sl-SI" sz="2400" dirty="0">
                <a:latin typeface="Courier New" pitchFamily="49" charset="0"/>
              </a:rPr>
              <a:t>;</a:t>
            </a:r>
            <a:endParaRPr lang="en-GB" sz="2400" dirty="0">
              <a:latin typeface="Courier New" pitchFamily="49" charset="0"/>
            </a:endParaRPr>
          </a:p>
          <a:p>
            <a:pPr eaLnBrk="0" hangingPunct="0"/>
            <a:r>
              <a:rPr lang="en-GB" sz="2400" dirty="0">
                <a:latin typeface="Courier New" pitchFamily="49" charset="0"/>
              </a:rPr>
              <a:t> </a:t>
            </a:r>
            <a:r>
              <a:rPr lang="sl-SI" sz="2400" dirty="0">
                <a:latin typeface="Courier New" pitchFamily="49" charset="0"/>
              </a:rPr>
              <a:t> </a:t>
            </a:r>
            <a:r>
              <a:rPr lang="en-GB" sz="2400" dirty="0">
                <a:latin typeface="Courier New" pitchFamily="49" charset="0"/>
              </a:rPr>
              <a:t>return b</a:t>
            </a:r>
            <a:r>
              <a:rPr lang="en-GB" sz="2400" dirty="0" smtClean="0">
                <a:latin typeface="Courier New" pitchFamily="49" charset="0"/>
              </a:rPr>
              <a:t>;</a:t>
            </a:r>
            <a:endParaRPr lang="sl-SI" sz="2400" dirty="0" smtClean="0">
              <a:latin typeface="Courier New" pitchFamily="49" charset="0"/>
            </a:endParaRPr>
          </a:p>
          <a:p>
            <a:pPr eaLnBrk="0" hangingPunct="0"/>
            <a:r>
              <a:rPr lang="en-GB" sz="2400" dirty="0" smtClean="0">
                <a:latin typeface="Courier New" pitchFamily="49" charset="0"/>
              </a:rPr>
              <a:t>}</a:t>
            </a:r>
            <a:endParaRPr lang="en-GB" sz="2400" dirty="0">
              <a:latin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17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17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1779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Kaj pomeni</a:t>
            </a:r>
            <a:endParaRPr lang="en-GB" smtClean="0"/>
          </a:p>
        </p:txBody>
      </p:sp>
      <p:sp>
        <p:nvSpPr>
          <p:cNvPr id="3307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sl-SI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public</a:t>
            </a:r>
            <a:endParaRPr lang="sl-SI" sz="18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sl-SI" sz="1600" dirty="0" smtClean="0"/>
              <a:t>Vsi deli programa lahko uporabljajo to metodo</a:t>
            </a:r>
          </a:p>
          <a:p>
            <a:pPr lvl="1"/>
            <a:r>
              <a:rPr lang="sl-SI" sz="1600" dirty="0" smtClean="0"/>
              <a:t>Do </a:t>
            </a:r>
            <a:r>
              <a:rPr lang="sl-SI" sz="1600" dirty="0" err="1" smtClean="0"/>
              <a:t>nadaljnega</a:t>
            </a:r>
            <a:r>
              <a:rPr lang="sl-SI" sz="1600" dirty="0" smtClean="0"/>
              <a:t> vse metode "</a:t>
            </a:r>
            <a:r>
              <a:rPr lang="sl-SI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public</a:t>
            </a:r>
            <a:r>
              <a:rPr lang="sl-SI" sz="1600" dirty="0" smtClean="0"/>
              <a:t>"</a:t>
            </a:r>
          </a:p>
          <a:p>
            <a:r>
              <a:rPr lang="sl-SI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static</a:t>
            </a:r>
            <a:endParaRPr lang="sl-SI" sz="18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sl-SI" sz="1600" dirty="0" smtClean="0"/>
              <a:t>Statična metoda</a:t>
            </a:r>
          </a:p>
          <a:p>
            <a:pPr lvl="1"/>
            <a:r>
              <a:rPr lang="sl-SI" sz="1600" dirty="0" smtClean="0"/>
              <a:t>Do </a:t>
            </a:r>
            <a:r>
              <a:rPr lang="sl-SI" sz="1600" dirty="0" err="1" smtClean="0"/>
              <a:t>nadaljnega</a:t>
            </a:r>
            <a:r>
              <a:rPr lang="sl-SI" sz="1600" dirty="0" smtClean="0"/>
              <a:t> vse metode "</a:t>
            </a:r>
            <a:r>
              <a:rPr lang="sl-SI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static</a:t>
            </a:r>
            <a:r>
              <a:rPr lang="sl-SI" sz="1600" dirty="0" smtClean="0"/>
              <a:t>"</a:t>
            </a:r>
          </a:p>
          <a:p>
            <a:r>
              <a:rPr lang="sl-SI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sl-SI" sz="1800" dirty="0" smtClean="0"/>
              <a:t> (za </a:t>
            </a:r>
            <a:r>
              <a:rPr lang="sl-SI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public</a:t>
            </a:r>
            <a:r>
              <a:rPr lang="sl-SI" sz="1800" dirty="0" smtClean="0"/>
              <a:t> </a:t>
            </a:r>
            <a:r>
              <a:rPr lang="sl-SI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static</a:t>
            </a:r>
            <a:r>
              <a:rPr lang="sl-SI" sz="1800" dirty="0" smtClean="0"/>
              <a:t>)</a:t>
            </a:r>
          </a:p>
          <a:p>
            <a:pPr lvl="1"/>
            <a:r>
              <a:rPr lang="sl-SI" sz="1600" dirty="0" smtClean="0"/>
              <a:t>Rezultat bo tipa </a:t>
            </a:r>
            <a:r>
              <a:rPr lang="sl-SI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endParaRPr lang="sl-SI" sz="16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Max</a:t>
            </a:r>
          </a:p>
          <a:p>
            <a:pPr lvl="1"/>
            <a:r>
              <a:rPr lang="sl-SI" sz="1600" dirty="0" smtClean="0"/>
              <a:t>Ime metode (poljubno! – običaj: začnemo z veliko črko – ker je </a:t>
            </a:r>
            <a:r>
              <a:rPr lang="sl-SI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public</a:t>
            </a:r>
            <a:r>
              <a:rPr lang="sl-SI" sz="1600" dirty="0" smtClean="0"/>
              <a:t>)</a:t>
            </a:r>
          </a:p>
          <a:p>
            <a:r>
              <a:rPr lang="sl-SI" sz="1800" dirty="0" smtClean="0"/>
              <a:t>(</a:t>
            </a:r>
            <a:r>
              <a:rPr lang="sl-SI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a, </a:t>
            </a:r>
            <a:r>
              <a:rPr lang="sl-SI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b</a:t>
            </a:r>
            <a:r>
              <a:rPr lang="sl-SI" sz="1800" dirty="0" smtClean="0"/>
              <a:t>)</a:t>
            </a:r>
          </a:p>
          <a:p>
            <a:pPr lvl="1"/>
            <a:r>
              <a:rPr lang="sl-SI" sz="1600" dirty="0" smtClean="0"/>
              <a:t>Argumenta metode</a:t>
            </a:r>
          </a:p>
          <a:p>
            <a:pPr lvl="1"/>
            <a:r>
              <a:rPr lang="sl-SI" sz="1600" dirty="0" smtClean="0"/>
              <a:t>Oba sta tipa </a:t>
            </a:r>
            <a:r>
              <a:rPr lang="sl-SI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endParaRPr lang="sl-SI" sz="16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sl-SI" sz="1600" dirty="0" smtClean="0"/>
              <a:t>Formalni argument</a:t>
            </a:r>
          </a:p>
        </p:txBody>
      </p:sp>
      <p:sp>
        <p:nvSpPr>
          <p:cNvPr id="1433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1433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1434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348B2-50CD-4B52-9FC3-B5C278B783AE}" type="slidenum">
              <a:rPr lang="sl-SI" smtClean="0"/>
              <a:pPr/>
              <a:t>7</a:t>
            </a:fld>
            <a:endParaRPr lang="sl-SI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0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0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0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0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0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07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07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07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07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075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075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075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075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075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0755" grpId="0" build="p" bldLvl="5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Kako je videti program</a:t>
            </a:r>
            <a:endParaRPr lang="en-GB" dirty="0" smtClean="0"/>
          </a:p>
        </p:txBody>
      </p:sp>
      <p:sp>
        <p:nvSpPr>
          <p:cNvPr id="3358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000" dirty="0" smtClean="0">
                <a:latin typeface="Courier New" pitchFamily="49" charset="0"/>
                <a:cs typeface="Courier New" pitchFamily="49" charset="0"/>
              </a:rPr>
              <a:t>class </a:t>
            </a:r>
            <a:r>
              <a:rPr lang="en-GB" sz="2000" dirty="0" err="1" smtClean="0">
                <a:latin typeface="Courier New" pitchFamily="49" charset="0"/>
                <a:cs typeface="Courier New" pitchFamily="49" charset="0"/>
              </a:rPr>
              <a:t>MojProgram</a:t>
            </a:r>
            <a:r>
              <a:rPr lang="en-GB" sz="2000" dirty="0" smtClean="0">
                <a:latin typeface="Courier New" pitchFamily="49" charset="0"/>
                <a:cs typeface="Courier New" pitchFamily="49" charset="0"/>
              </a:rPr>
              <a:t> {</a:t>
            </a:r>
          </a:p>
          <a:p>
            <a:pPr marL="0" indent="0">
              <a:buNone/>
            </a:pPr>
            <a:r>
              <a:rPr lang="en-GB" sz="2000" dirty="0" smtClean="0">
                <a:latin typeface="Courier New" pitchFamily="49" charset="0"/>
                <a:cs typeface="Courier New" pitchFamily="49" charset="0"/>
              </a:rPr>
              <a:t>   public static </a:t>
            </a:r>
            <a:r>
              <a:rPr lang="en-GB" sz="2000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GB" sz="20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M</a:t>
            </a:r>
            <a:r>
              <a:rPr lang="en-GB" sz="2000" dirty="0" err="1" smtClean="0">
                <a:latin typeface="Courier New" pitchFamily="49" charset="0"/>
                <a:cs typeface="Courier New" pitchFamily="49" charset="0"/>
              </a:rPr>
              <a:t>ax</a:t>
            </a:r>
            <a:r>
              <a:rPr lang="en-GB" sz="2000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GB" sz="2000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GB" sz="2000" dirty="0" smtClean="0">
                <a:latin typeface="Courier New" pitchFamily="49" charset="0"/>
                <a:cs typeface="Courier New" pitchFamily="49" charset="0"/>
              </a:rPr>
              <a:t> a, </a:t>
            </a:r>
            <a:r>
              <a:rPr lang="en-GB" sz="2000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GB" sz="2000" dirty="0" smtClean="0">
                <a:latin typeface="Courier New" pitchFamily="49" charset="0"/>
                <a:cs typeface="Courier New" pitchFamily="49" charset="0"/>
              </a:rPr>
              <a:t> b) {</a:t>
            </a:r>
          </a:p>
          <a:p>
            <a:pPr marL="0" indent="0">
              <a:buNone/>
            </a:pP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	</a:t>
            </a:r>
            <a:r>
              <a:rPr lang="en-GB" sz="2000" dirty="0" smtClean="0">
                <a:latin typeface="Courier New" pitchFamily="49" charset="0"/>
                <a:cs typeface="Courier New" pitchFamily="49" charset="0"/>
              </a:rPr>
              <a:t>/* </a:t>
            </a:r>
            <a:r>
              <a:rPr lang="en-GB" sz="2000" dirty="0" err="1" smtClean="0">
                <a:latin typeface="Courier New" pitchFamily="49" charset="0"/>
                <a:cs typeface="Courier New" pitchFamily="49" charset="0"/>
              </a:rPr>
              <a:t>vrne</a:t>
            </a:r>
            <a:r>
              <a:rPr lang="en-GB" sz="20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GB" sz="2000" dirty="0" err="1" smtClean="0">
                <a:latin typeface="Courier New" pitchFamily="49" charset="0"/>
                <a:cs typeface="Courier New" pitchFamily="49" charset="0"/>
              </a:rPr>
              <a:t>vecje</a:t>
            </a:r>
            <a:r>
              <a:rPr lang="en-GB" sz="20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GB" sz="2000" dirty="0" err="1" smtClean="0">
                <a:latin typeface="Courier New" pitchFamily="49" charset="0"/>
                <a:cs typeface="Courier New" pitchFamily="49" charset="0"/>
              </a:rPr>
              <a:t>od</a:t>
            </a:r>
            <a:r>
              <a:rPr lang="en-GB" sz="20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GB" sz="2000" dirty="0" err="1" smtClean="0">
                <a:latin typeface="Courier New" pitchFamily="49" charset="0"/>
                <a:cs typeface="Courier New" pitchFamily="49" charset="0"/>
              </a:rPr>
              <a:t>dveh</a:t>
            </a:r>
            <a:r>
              <a:rPr lang="en-GB" sz="20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GB" sz="2000" dirty="0" err="1" smtClean="0">
                <a:latin typeface="Courier New" pitchFamily="49" charset="0"/>
                <a:cs typeface="Courier New" pitchFamily="49" charset="0"/>
              </a:rPr>
              <a:t>celih</a:t>
            </a:r>
            <a:r>
              <a:rPr lang="en-GB" sz="20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GB" sz="2000" dirty="0" err="1" smtClean="0">
                <a:latin typeface="Courier New" pitchFamily="49" charset="0"/>
                <a:cs typeface="Courier New" pitchFamily="49" charset="0"/>
              </a:rPr>
              <a:t>stevil</a:t>
            </a:r>
            <a:r>
              <a:rPr lang="en-GB" sz="2000" dirty="0" smtClean="0">
                <a:latin typeface="Courier New" pitchFamily="49" charset="0"/>
                <a:cs typeface="Courier New" pitchFamily="49" charset="0"/>
              </a:rPr>
              <a:t> */</a:t>
            </a:r>
          </a:p>
          <a:p>
            <a:pPr marL="0" indent="0">
              <a:buNone/>
            </a:pPr>
            <a:r>
              <a:rPr lang="en-GB" sz="2000" dirty="0" smtClean="0">
                <a:latin typeface="Courier New" pitchFamily="49" charset="0"/>
                <a:cs typeface="Courier New" pitchFamily="49" charset="0"/>
              </a:rPr>
              <a:t>     if (a &gt; b) return a;</a:t>
            </a:r>
          </a:p>
          <a:p>
            <a:pPr marL="0" indent="0">
              <a:buNone/>
            </a:pPr>
            <a:r>
              <a:rPr lang="en-GB" sz="2000" dirty="0" smtClean="0">
                <a:latin typeface="Courier New" pitchFamily="49" charset="0"/>
                <a:cs typeface="Courier New" pitchFamily="49" charset="0"/>
              </a:rPr>
              <a:t>     return b;</a:t>
            </a:r>
          </a:p>
          <a:p>
            <a:pPr marL="0" indent="0">
              <a:buNone/>
            </a:pPr>
            <a:r>
              <a:rPr lang="en-GB" sz="2000" dirty="0" smtClean="0">
                <a:latin typeface="Courier New" pitchFamily="49" charset="0"/>
                <a:cs typeface="Courier New" pitchFamily="49" charset="0"/>
              </a:rPr>
              <a:t>   }</a:t>
            </a:r>
          </a:p>
          <a:p>
            <a:pPr marL="0" indent="0">
              <a:buNone/>
            </a:pPr>
            <a:r>
              <a:rPr lang="en-GB" sz="2000" dirty="0" smtClean="0">
                <a:latin typeface="Courier New" pitchFamily="49" charset="0"/>
                <a:cs typeface="Courier New" pitchFamily="49" charset="0"/>
              </a:rPr>
              <a:t>   public static void 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M</a:t>
            </a:r>
            <a:r>
              <a:rPr lang="en-GB" sz="2000" dirty="0" smtClean="0">
                <a:latin typeface="Courier New" pitchFamily="49" charset="0"/>
                <a:cs typeface="Courier New" pitchFamily="49" charset="0"/>
              </a:rPr>
              <a:t>ain(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s</a:t>
            </a:r>
            <a:r>
              <a:rPr lang="en-GB" sz="2000" dirty="0" err="1" smtClean="0">
                <a:latin typeface="Courier New" pitchFamily="49" charset="0"/>
                <a:cs typeface="Courier New" pitchFamily="49" charset="0"/>
              </a:rPr>
              <a:t>tring</a:t>
            </a:r>
            <a:r>
              <a:rPr lang="en-GB" sz="2000" dirty="0" smtClean="0">
                <a:latin typeface="Courier New" pitchFamily="49" charset="0"/>
                <a:cs typeface="Courier New" pitchFamily="49" charset="0"/>
              </a:rPr>
              <a:t>[] </a:t>
            </a:r>
            <a:r>
              <a:rPr lang="en-GB" sz="2000" dirty="0" err="1" smtClean="0">
                <a:latin typeface="Courier New" pitchFamily="49" charset="0"/>
                <a:cs typeface="Courier New" pitchFamily="49" charset="0"/>
              </a:rPr>
              <a:t>parametri</a:t>
            </a:r>
            <a:r>
              <a:rPr lang="en-GB" sz="2000" dirty="0" smtClean="0">
                <a:latin typeface="Courier New" pitchFamily="49" charset="0"/>
                <a:cs typeface="Courier New" pitchFamily="49" charset="0"/>
              </a:rPr>
              <a:t>)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{</a:t>
            </a:r>
            <a:endParaRPr lang="en-GB" sz="2000" dirty="0" smtClean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en-GB" sz="2000" dirty="0" smtClean="0">
                <a:latin typeface="Courier New" pitchFamily="49" charset="0"/>
                <a:cs typeface="Courier New" pitchFamily="49" charset="0"/>
              </a:rPr>
              <a:t>   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GB" sz="2000" dirty="0" smtClean="0">
                <a:latin typeface="Courier New" pitchFamily="49" charset="0"/>
                <a:cs typeface="Courier New" pitchFamily="49" charset="0"/>
              </a:rPr>
              <a:t>  // </a:t>
            </a:r>
            <a:r>
              <a:rPr lang="en-GB" sz="2000" dirty="0" err="1" smtClean="0">
                <a:latin typeface="Courier New" pitchFamily="49" charset="0"/>
                <a:cs typeface="Courier New" pitchFamily="49" charset="0"/>
              </a:rPr>
              <a:t>določi</a:t>
            </a:r>
            <a:r>
              <a:rPr lang="en-GB" sz="20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GB" sz="2000" dirty="0" err="1" smtClean="0">
                <a:latin typeface="Courier New" pitchFamily="49" charset="0"/>
                <a:cs typeface="Courier New" pitchFamily="49" charset="0"/>
              </a:rPr>
              <a:t>največje</a:t>
            </a:r>
            <a:r>
              <a:rPr lang="en-GB" sz="20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GB" sz="2000" dirty="0" err="1" smtClean="0">
                <a:latin typeface="Courier New" pitchFamily="49" charset="0"/>
                <a:cs typeface="Courier New" pitchFamily="49" charset="0"/>
              </a:rPr>
              <a:t>število</a:t>
            </a:r>
            <a:r>
              <a:rPr lang="en-GB" sz="2000" dirty="0" smtClean="0">
                <a:latin typeface="Courier New" pitchFamily="49" charset="0"/>
                <a:cs typeface="Courier New" pitchFamily="49" charset="0"/>
              </a:rPr>
              <a:t> med </a:t>
            </a:r>
            <a:r>
              <a:rPr lang="en-GB" sz="2000" dirty="0" err="1" smtClean="0">
                <a:latin typeface="Courier New" pitchFamily="49" charset="0"/>
                <a:cs typeface="Courier New" pitchFamily="49" charset="0"/>
              </a:rPr>
              <a:t>prebranimi</a:t>
            </a:r>
            <a:r>
              <a:rPr lang="en-GB" sz="2000" dirty="0" smtClean="0">
                <a:latin typeface="Courier New" pitchFamily="49" charset="0"/>
                <a:cs typeface="Courier New" pitchFamily="49" charset="0"/>
              </a:rPr>
              <a:t> //</a:t>
            </a:r>
          </a:p>
          <a:p>
            <a:pPr marL="0" indent="0">
              <a:buNone/>
            </a:pP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     ...</a:t>
            </a:r>
          </a:p>
          <a:p>
            <a:pPr marL="0" indent="0">
              <a:buNone/>
            </a:pP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    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Console.WriteLine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GB" sz="2000" dirty="0" smtClean="0">
                <a:latin typeface="Courier New" pitchFamily="49" charset="0"/>
                <a:cs typeface="Courier New" pitchFamily="49" charset="0"/>
              </a:rPr>
              <a:t>"</a:t>
            </a:r>
            <a:r>
              <a:rPr lang="en-GB" sz="2000" dirty="0" err="1" smtClean="0">
                <a:latin typeface="Courier New" pitchFamily="49" charset="0"/>
                <a:cs typeface="Courier New" pitchFamily="49" charset="0"/>
              </a:rPr>
              <a:t>Največje</a:t>
            </a:r>
            <a:r>
              <a:rPr lang="en-GB" sz="20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GB" sz="2000" dirty="0" err="1" smtClean="0">
                <a:latin typeface="Courier New" pitchFamily="49" charset="0"/>
                <a:cs typeface="Courier New" pitchFamily="49" charset="0"/>
              </a:rPr>
              <a:t>število</a:t>
            </a:r>
            <a:r>
              <a:rPr lang="en-GB" sz="2000" dirty="0" smtClean="0">
                <a:latin typeface="Courier New" pitchFamily="49" charset="0"/>
                <a:cs typeface="Courier New" pitchFamily="49" charset="0"/>
              </a:rPr>
              <a:t> med " +</a:t>
            </a:r>
          </a:p>
          <a:p>
            <a:pPr marL="0" indent="0">
              <a:buNone/>
            </a:pPr>
            <a:r>
              <a:rPr lang="en-GB" sz="2000" dirty="0" smtClean="0">
                <a:latin typeface="Courier New" pitchFamily="49" charset="0"/>
                <a:cs typeface="Courier New" pitchFamily="49" charset="0"/>
              </a:rPr>
              <a:t>         x + ", " + y + " in " + z + " je " + 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M</a:t>
            </a:r>
            <a:r>
              <a:rPr lang="en-GB" sz="2000" dirty="0" err="1" smtClean="0">
                <a:latin typeface="Courier New" pitchFamily="49" charset="0"/>
                <a:cs typeface="Courier New" pitchFamily="49" charset="0"/>
              </a:rPr>
              <a:t>ax</a:t>
            </a:r>
            <a:r>
              <a:rPr lang="en-GB" sz="2000" dirty="0" smtClean="0">
                <a:latin typeface="Courier New" pitchFamily="49" charset="0"/>
                <a:cs typeface="Courier New" pitchFamily="49" charset="0"/>
              </a:rPr>
              <a:t>(x, 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M</a:t>
            </a:r>
            <a:r>
              <a:rPr lang="en-GB" sz="2000" dirty="0" err="1" smtClean="0">
                <a:latin typeface="Courier New" pitchFamily="49" charset="0"/>
                <a:cs typeface="Courier New" pitchFamily="49" charset="0"/>
              </a:rPr>
              <a:t>ax</a:t>
            </a:r>
            <a:r>
              <a:rPr lang="en-GB" sz="2000" dirty="0" smtClean="0">
                <a:latin typeface="Courier New" pitchFamily="49" charset="0"/>
                <a:cs typeface="Courier New" pitchFamily="49" charset="0"/>
              </a:rPr>
              <a:t>(y, z)));</a:t>
            </a:r>
          </a:p>
          <a:p>
            <a:pPr marL="0" indent="0">
              <a:buNone/>
            </a:pPr>
            <a:r>
              <a:rPr lang="en-GB" sz="2000" dirty="0" smtClean="0">
                <a:latin typeface="Courier New" pitchFamily="49" charset="0"/>
                <a:cs typeface="Courier New" pitchFamily="49" charset="0"/>
              </a:rPr>
              <a:t>    }</a:t>
            </a:r>
          </a:p>
          <a:p>
            <a:pPr marL="0" indent="0">
              <a:buNone/>
            </a:pPr>
            <a:r>
              <a:rPr lang="en-GB" sz="2000" dirty="0" smtClean="0">
                <a:latin typeface="Courier New" pitchFamily="49" charset="0"/>
                <a:cs typeface="Courier New" pitchFamily="49" charset="0"/>
              </a:rPr>
              <a:t>}</a:t>
            </a:r>
          </a:p>
        </p:txBody>
      </p:sp>
      <p:sp>
        <p:nvSpPr>
          <p:cNvPr id="174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174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174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7D061-105B-4F32-9D61-0F36857DA7CA}" type="slidenum">
              <a:rPr lang="sl-SI" smtClean="0"/>
              <a:pPr/>
              <a:t>8</a:t>
            </a:fld>
            <a:endParaRPr lang="sl-SI" smtClean="0"/>
          </a:p>
        </p:txBody>
      </p:sp>
      <p:sp>
        <p:nvSpPr>
          <p:cNvPr id="335881" name="AutoShape 9"/>
          <p:cNvSpPr>
            <a:spLocks/>
          </p:cNvSpPr>
          <p:nvPr/>
        </p:nvSpPr>
        <p:spPr bwMode="auto">
          <a:xfrm flipH="1">
            <a:off x="6728792" y="3635276"/>
            <a:ext cx="2023120" cy="352425"/>
          </a:xfrm>
          <a:prstGeom prst="borderCallout2">
            <a:avLst>
              <a:gd name="adj1" fmla="val 99698"/>
              <a:gd name="adj2" fmla="val 49534"/>
              <a:gd name="adj3" fmla="val 99698"/>
              <a:gd name="adj4" fmla="val 51208"/>
              <a:gd name="adj5" fmla="val 491217"/>
              <a:gd name="adj6" fmla="val 49575"/>
            </a:avLst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sl-SI" sz="2400" dirty="0">
                <a:latin typeface="Times New Roman" pitchFamily="18" charset="0"/>
              </a:rPr>
              <a:t>Klic metode</a:t>
            </a:r>
            <a:endParaRPr lang="en-GB" sz="2400" dirty="0">
              <a:latin typeface="Times New Roman" pitchFamily="18" charset="0"/>
            </a:endParaRPr>
          </a:p>
        </p:txBody>
      </p:sp>
      <p:sp>
        <p:nvSpPr>
          <p:cNvPr id="335884" name="AutoShape 12"/>
          <p:cNvSpPr>
            <a:spLocks/>
          </p:cNvSpPr>
          <p:nvPr/>
        </p:nvSpPr>
        <p:spPr bwMode="auto">
          <a:xfrm flipH="1">
            <a:off x="2843808" y="5805265"/>
            <a:ext cx="1512167" cy="435992"/>
          </a:xfrm>
          <a:prstGeom prst="borderCallout2">
            <a:avLst>
              <a:gd name="adj1" fmla="val 56921"/>
              <a:gd name="adj2" fmla="val 102327"/>
              <a:gd name="adj3" fmla="val 79009"/>
              <a:gd name="adj4" fmla="val 181999"/>
              <a:gd name="adj5" fmla="val 13692"/>
              <a:gd name="adj6" fmla="val 233490"/>
            </a:avLst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sl-SI" sz="2400" dirty="0">
                <a:latin typeface="Times New Roman" pitchFamily="18" charset="0"/>
              </a:rPr>
              <a:t>Klic metode</a:t>
            </a:r>
            <a:endParaRPr lang="en-GB" sz="2400" dirty="0">
              <a:latin typeface="Times New Roman" pitchFamily="18" charset="0"/>
            </a:endParaRPr>
          </a:p>
        </p:txBody>
      </p:sp>
      <p:sp>
        <p:nvSpPr>
          <p:cNvPr id="335885" name="Oval 13"/>
          <p:cNvSpPr>
            <a:spLocks noChangeArrowheads="1"/>
          </p:cNvSpPr>
          <p:nvPr/>
        </p:nvSpPr>
        <p:spPr bwMode="auto">
          <a:xfrm>
            <a:off x="250825" y="1916832"/>
            <a:ext cx="7489527" cy="1944216"/>
          </a:xfrm>
          <a:prstGeom prst="ellipse">
            <a:avLst/>
          </a:prstGeom>
          <a:noFill/>
          <a:ln w="19050">
            <a:solidFill>
              <a:srgbClr val="FF0000"/>
            </a:solidFill>
            <a:prstDash val="dashDot"/>
            <a:miter lim="800000"/>
            <a:headEnd/>
            <a:tailEnd/>
          </a:ln>
        </p:spPr>
        <p:txBody>
          <a:bodyPr wrap="none" anchor="ctr"/>
          <a:lstStyle/>
          <a:p>
            <a:endParaRPr lang="sl-SI"/>
          </a:p>
        </p:txBody>
      </p:sp>
      <p:sp>
        <p:nvSpPr>
          <p:cNvPr id="335886" name="AutoShape 14"/>
          <p:cNvSpPr>
            <a:spLocks/>
          </p:cNvSpPr>
          <p:nvPr/>
        </p:nvSpPr>
        <p:spPr bwMode="auto">
          <a:xfrm flipH="1">
            <a:off x="5940152" y="1556792"/>
            <a:ext cx="2743200" cy="352425"/>
          </a:xfrm>
          <a:prstGeom prst="borderCallout2">
            <a:avLst>
              <a:gd name="adj1" fmla="val 32431"/>
              <a:gd name="adj2" fmla="val 102778"/>
              <a:gd name="adj3" fmla="val 32431"/>
              <a:gd name="adj4" fmla="val 102778"/>
              <a:gd name="adj5" fmla="val 105105"/>
              <a:gd name="adj6" fmla="val 122316"/>
            </a:avLst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sl-SI" sz="2400" dirty="0">
                <a:latin typeface="Times New Roman" pitchFamily="18" charset="0"/>
              </a:rPr>
              <a:t>Definicija metode</a:t>
            </a:r>
            <a:endParaRPr lang="en-GB" sz="24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3408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5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358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358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358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358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358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358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358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358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5875" grpId="0" animBg="1" autoUpdateAnimBg="0"/>
      <p:bldP spid="335881" grpId="0" animBg="1" autoUpdateAnimBg="0"/>
      <p:bldP spid="335884" grpId="0" animBg="1" autoUpdateAnimBg="0"/>
      <p:bldP spid="335885" grpId="0" animBg="1"/>
      <p:bldP spid="335886" grpId="0" animBg="1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Komentiranje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404864"/>
          </a:xfrm>
        </p:spPr>
        <p:txBody>
          <a:bodyPr/>
          <a:lstStyle/>
          <a:p>
            <a:r>
              <a:rPr lang="sl-SI" dirty="0" smtClean="0"/>
              <a:t>Vsaka funkcija mora imeti komentar, ki pove, kaj počne!</a:t>
            </a:r>
          </a:p>
          <a:p>
            <a:r>
              <a:rPr lang="sl-SI" dirty="0" smtClean="0"/>
              <a:t>V okolju VS je pisanje tega enostavno:</a:t>
            </a:r>
          </a:p>
          <a:p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///</a:t>
            </a:r>
            <a:r>
              <a:rPr lang="sl-SI" dirty="0" smtClean="0"/>
              <a:t> in Enter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1635CF-FD10-420A-9808-2A170234AE55}" type="slidenum">
              <a:rPr lang="sl-SI" smtClean="0"/>
              <a:pPr>
                <a:defRPr/>
              </a:pPr>
              <a:t>9</a:t>
            </a:fld>
            <a:endParaRPr lang="sl-SI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005065"/>
            <a:ext cx="4086936" cy="100811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4871" y="5157192"/>
            <a:ext cx="4248472" cy="897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56233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 - &amp;quot;Metode&amp;quot;&quot;/&gt;&lt;property id=&quot;20307&quot; value=&quot;256&quot;/&gt;&lt;/object&gt;&lt;object type=&quot;3&quot; unique_id=&quot;10004&quot;&gt;&lt;property id=&quot;20148&quot; value=&quot;5&quot;/&gt;&lt;property id=&quot;20300&quot; value=&quot;Slide 2 - &amp;quot;Zakaj metode?&amp;quot;&quot;/&gt;&lt;property id=&quot;20307&quot; value=&quot;257&quot;/&gt;&lt;/object&gt;&lt;object type=&quot;3&quot; unique_id=&quot;10005&quot;&gt;&lt;property id=&quot;20148&quot; value=&quot;5&quot;/&gt;&lt;property id=&quot;20300&quot; value=&quot;Slide 3 - &amp;quot;Pripravljene metode&amp;quot;&quot;/&gt;&lt;property id=&quot;20307&quot; value=&quot;261&quot;/&gt;&lt;/object&gt;&lt;object type=&quot;3&quot; unique_id=&quot;10006&quot;&gt;&lt;property id=&quot;20148&quot; value=&quot;5&quot;/&gt;&lt;property id=&quot;20300&quot; value=&quot;Slide 4 - &amp;quot;Zakaj ne izpisujemo/beremo&amp;quot;&quot;/&gt;&lt;property id=&quot;20307&quot; value=&quot;302&quot;/&gt;&lt;/object&gt;&lt;object type=&quot;3&quot; unique_id=&quot;10007&quot;&gt;&lt;property id=&quot;20148&quot; value=&quot;5&quot;/&gt;&lt;property id=&quot;20300&quot; value=&quot;Slide 5 - &amp;quot;Vrste metod&amp;quot;&quot;/&gt;&lt;property id=&quot;20307&quot; value=&quot;260&quot;/&gt;&lt;/object&gt;&lt;object type=&quot;3&quot; unique_id=&quot;10008&quot;&gt;&lt;property id=&quot;20148&quot; value=&quot;5&quot;/&gt;&lt;property id=&quot;20300&quot; value=&quot;Slide 6 - &amp;quot;Primer&amp;quot;&quot;/&gt;&lt;property id=&quot;20307&quot; value=&quot;265&quot;/&gt;&lt;/object&gt;&lt;object type=&quot;3&quot; unique_id=&quot;10009&quot;&gt;&lt;property id=&quot;20148&quot; value=&quot;5&quot;/&gt;&lt;property id=&quot;20300&quot; value=&quot;Slide 7 - &amp;quot;Kaj pomeni&amp;quot;&quot;/&gt;&lt;property id=&quot;20307&quot; value=&quot;264&quot;/&gt;&lt;/object&gt;&lt;object type=&quot;3&quot; unique_id=&quot;10010&quot;&gt;&lt;property id=&quot;20148&quot; value=&quot;5&quot;/&gt;&lt;property id=&quot;20300&quot; value=&quot;Slide 8 - &amp;quot;Kako je videti program&amp;quot;&quot;/&gt;&lt;property id=&quot;20307&quot; value=&quot;266&quot;/&gt;&lt;/object&gt;&lt;object type=&quot;3&quot; unique_id=&quot;10011&quot;&gt;&lt;property id=&quot;20148&quot; value=&quot;5&quot;/&gt;&lt;property id=&quot;20300&quot; value=&quot;Slide 9 - &amp;quot;Kako je videti program&amp;quot;&quot;/&gt;&lt;property id=&quot;20307&quot; value=&quot;267&quot;/&gt;&lt;/object&gt;&lt;object type=&quot;3&quot; unique_id=&quot;10012&quot;&gt;&lt;property id=&quot;20148&quot; value=&quot;5&quot;/&gt;&lt;property id=&quot;20300&quot; value=&quot;Slide 10 - &amp;quot;Kako je videti program&amp;quot;&quot;/&gt;&lt;property id=&quot;20307&quot; value=&quot;269&quot;/&gt;&lt;/object&gt;&lt;object type=&quot;3&quot; unique_id=&quot;10013&quot;&gt;&lt;property id=&quot;20148&quot; value=&quot;5&quot;/&gt;&lt;property id=&quot;20300&quot; value=&quot;Slide 11 - &amp;quot;Klic funkcije&amp;quot;&quot;/&gt;&lt;property id=&quot;20307&quot; value=&quot;272&quot;/&gt;&lt;/object&gt;&lt;object type=&quot;3&quot; unique_id=&quot;10014&quot;&gt;&lt;property id=&quot;20148&quot; value=&quot;5&quot;/&gt;&lt;property id=&quot;20300&quot; value=&quot;Slide 12 - &amp;quot;Kaj se dogaja (pomnilniška slika)&amp;quot;&quot;/&gt;&lt;property id=&quot;20307&quot; value=&quot;306&quot;/&gt;&lt;/object&gt;&lt;object type=&quot;3&quot; unique_id=&quot;10015&quot;&gt;&lt;property id=&quot;20148&quot; value=&quot;5&quot;/&gt;&lt;property id=&quot;20300&quot; value=&quot;Slide 13 - &amp;quot;Parametri se prenašajo po vrednosti&amp;quot;&quot;/&gt;&lt;property id=&quot;20307&quot; value=&quot;290&quot;/&gt;&lt;/object&gt;&lt;object type=&quot;3&quot; unique_id=&quot;10345&quot;&gt;&lt;property id=&quot;20148&quot; value=&quot;5&quot;/&gt;&lt;property id=&quot;20300&quot; value=&quot;Slide 14 - &amp;quot;Tabela&amp;quot;&quot;/&gt;&lt;property id=&quot;20307&quot; value=&quot;307&quot;/&gt;&lt;/object&gt;&lt;object type=&quot;3&quot; unique_id=&quot;10346&quot;&gt;&lt;property id=&quot;20148&quot; value=&quot;5&quot;/&gt;&lt;property id=&quot;20300&quot; value=&quot;Slide 15 - &amp;quot;Tabela &amp;quot;&quot;/&gt;&lt;property id=&quot;20307&quot; value=&quot;308&quot;/&gt;&lt;/object&gt;&lt;object type=&quot;3&quot; unique_id=&quot;10347&quot;&gt;&lt;property id=&quot;20148&quot; value=&quot;5&quot;/&gt;&lt;property id=&quot;20300&quot; value=&quot;Slide 16 - &amp;quot;Tabela – glavni program&amp;quot;&quot;/&gt;&lt;property id=&quot;20307&quot; value=&quot;309&quot;/&gt;&lt;/object&gt;&lt;object type=&quot;3&quot; unique_id=&quot;10348&quot;&gt;&lt;property id=&quot;20148&quot; value=&quot;5&quot;/&gt;&lt;property id=&quot;20300&quot; value=&quot;Slide 17 - &amp;quot;Se bo tab spremenila?&amp;quot;&quot;/&gt;&lt;property id=&quot;20307&quot; value=&quot;316&quot;/&gt;&lt;/object&gt;&lt;object type=&quot;3&quot; unique_id=&quot;10349&quot;&gt;&lt;property id=&quot;20148&quot; value=&quot;5&quot;/&gt;&lt;property id=&quot;20300&quot; value=&quot;Slide 18 - &amp;quot;Kaj pa pod?&amp;quot;&quot;/&gt;&lt;property id=&quot;20307&quot; value=&quot;318&quot;/&gt;&lt;/object&gt;&lt;object type=&quot;3&quot; unique_id=&quot;10350&quot;&gt;&lt;property id=&quot;20148&quot; value=&quot;5&quot;/&gt;&lt;property id=&quot;20300&quot; value=&quot;Slide 19 - &amp;quot;Tabela tab se BO spremenila!&amp;quot;&quot;/&gt;&lt;property id=&quot;20307&quot; value=&quot;317&quot;/&gt;&lt;/object&gt;&lt;object type=&quot;3&quot; unique_id=&quot;10351&quot;&gt;&lt;property id=&quot;20148&quot; value=&quot;5&quot;/&gt;&lt;property id=&quot;20300&quot; value=&quot;Slide 20 - &amp;quot;Najmanjši na začetek&amp;quot;&quot;/&gt;&lt;property id=&quot;20307&quot; value=&quot;310&quot;/&gt;&lt;/object&gt;&lt;object type=&quot;3&quot; unique_id=&quot;10352&quot;&gt;&lt;property id=&quot;20148&quot; value=&quot;5&quot;/&gt;&lt;property id=&quot;20300&quot; value=&quot;Slide 21 - &amp;quot;Najmanjši na začetek&amp;quot;&quot;/&gt;&lt;property id=&quot;20307&quot; value=&quot;311&quot;/&gt;&lt;/object&gt;&lt;object type=&quot;3&quot; unique_id=&quot;10353&quot;&gt;&lt;property id=&quot;20148&quot; value=&quot;5&quot;/&gt;&lt;property id=&quot;20300&quot; value=&quot;Slide 22 - &amp;quot;Najmanjši na začetek&amp;quot;&quot;/&gt;&lt;property id=&quot;20307&quot; value=&quot;319&quot;/&gt;&lt;/object&gt;&lt;object type=&quot;3&quot; unique_id=&quot;10354&quot;&gt;&lt;property id=&quot;20148&quot; value=&quot;5&quot;/&gt;&lt;property id=&quot;20300&quot; value=&quot;Slide 23 - &amp;quot;Main(string[] args)&amp;quot;&quot;/&gt;&lt;property id=&quot;20307&quot; value=&quot;313&quot;/&gt;&lt;/object&gt;&lt;object type=&quot;3&quot; unique_id=&quot;10355&quot;&gt;&lt;property id=&quot;20148&quot; value=&quot;5&quot;/&gt;&lt;property id=&quot;20300&quot; value=&quot;Slide 24 - &amp;quot;Zgled (tabla)&amp;quot;&quot;/&gt;&lt;property id=&quot;20307&quot; value=&quot;314&quot;/&gt;&lt;/object&gt;&lt;object type=&quot;3&quot; unique_id=&quot;10356&quot;&gt;&lt;property id=&quot;20148&quot; value=&quot;5&quot;/&gt;&lt;property id=&quot;20300&quot; value=&quot;Slide 25 - &amp;quot;Se bo tab spremenila II?&amp;quot;&quot;/&gt;&lt;property id=&quot;20307&quot; value=&quot;315&quot;/&gt;&lt;/object&gt;&lt;/object&gt;&lt;object type=&quot;8&quot; unique_id=&quot;10044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1_ESS-Tema-PP2007-UP">
  <a:themeElements>
    <a:clrScheme name="1_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_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1_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8_ESS-Tema-PP2007-UP">
  <a:themeElements>
    <a:clrScheme name="4_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4_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4_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9_ESS-Tema-PP2007-UP">
  <a:themeElements>
    <a:clrScheme name="5_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5_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5_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0_ESS-Tema-PP2007-UP">
  <a:themeElements>
    <a:clrScheme name="6_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6_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6_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1_ESS-Tema-PP2007-UP">
  <a:themeElements>
    <a:clrScheme name="7_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7_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7_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12_ESS-Tema-PP2007-UP">
  <a:themeElements>
    <a:clrScheme name="8_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8_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8_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13_ESS-Tema-PP2007-UP">
  <a:themeElements>
    <a:clrScheme name="9_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9_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9_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14_ESS-Tema-PP2007-UP">
  <a:themeElements>
    <a:clrScheme name="10_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0_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10_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15_ESS-Tema-PP2007-UP">
  <a:themeElements>
    <a:clrScheme name="11_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1_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11_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16_ESS-Tema-PP2007-UP">
  <a:themeElements>
    <a:clrScheme name="12_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2_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12_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17_ESS-Tema-PP2007-UP">
  <a:themeElements>
    <a:clrScheme name="1_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_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l-SI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l-SI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1_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ESS-Tema-PP2007-UP">
  <a:themeElements>
    <a:clrScheme name="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18_ESS-Tema-PP2007-UP">
  <a:themeElements>
    <a:clrScheme name="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l-SI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l-SI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19_ESS-Tema-PP2007-UP">
  <a:themeElements>
    <a:clrScheme name="2_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2_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l-SI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l-SI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2_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2.xml><?xml version="1.0" encoding="utf-8"?>
<a:theme xmlns:a="http://schemas.openxmlformats.org/drawingml/2006/main" name="20_ESS-Tema-PP2007-UP">
  <a:themeElements>
    <a:clrScheme name="3_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3_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l-SI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l-SI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3_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ESS-Tema-PP2007-UP">
  <a:themeElements>
    <a:clrScheme name="2_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2_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2_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ESS-Tema-PP2007-UP">
  <a:themeElements>
    <a:clrScheme name="3_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3_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3_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CS_4_ponovitev1_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ESS-Tema-PP2007-UP">
  <a:themeElements>
    <a:clrScheme name="1_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_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1_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5_ESS-Tema-PP2007-UP">
  <a:themeElements>
    <a:clrScheme name="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6_ESS-Tema-PP2007-UP">
  <a:themeElements>
    <a:clrScheme name="2_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2_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2_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7_ESS-Tema-PP2007-UP">
  <a:themeElements>
    <a:clrScheme name="3_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3_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3_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Java_osnove1</Template>
  <TotalTime>3088</TotalTime>
  <Words>1638</Words>
  <Application>Microsoft Office PowerPoint</Application>
  <PresentationFormat>On-screen Show (4:3)</PresentationFormat>
  <Paragraphs>346</Paragraphs>
  <Slides>36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22</vt:i4>
      </vt:variant>
      <vt:variant>
        <vt:lpstr>Slide Titles</vt:lpstr>
      </vt:variant>
      <vt:variant>
        <vt:i4>36</vt:i4>
      </vt:variant>
    </vt:vector>
  </HeadingPairs>
  <TitlesOfParts>
    <vt:vector size="64" baseType="lpstr">
      <vt:lpstr>Arial</vt:lpstr>
      <vt:lpstr>Calibri</vt:lpstr>
      <vt:lpstr>Courier New</vt:lpstr>
      <vt:lpstr>Times New Roman</vt:lpstr>
      <vt:lpstr>Verdana</vt:lpstr>
      <vt:lpstr>Wingdings</vt:lpstr>
      <vt:lpstr>1_ESS-Tema-PP2007-UP</vt:lpstr>
      <vt:lpstr>ESS-Tema-PP2007-UP</vt:lpstr>
      <vt:lpstr>2_ESS-Tema-PP2007-UP</vt:lpstr>
      <vt:lpstr>3_ESS-Tema-PP2007-UP</vt:lpstr>
      <vt:lpstr>CS_4_ponovitev1_3</vt:lpstr>
      <vt:lpstr>4_ESS-Tema-PP2007-UP</vt:lpstr>
      <vt:lpstr>5_ESS-Tema-PP2007-UP</vt:lpstr>
      <vt:lpstr>6_ESS-Tema-PP2007-UP</vt:lpstr>
      <vt:lpstr>7_ESS-Tema-PP2007-UP</vt:lpstr>
      <vt:lpstr>8_ESS-Tema-PP2007-UP</vt:lpstr>
      <vt:lpstr>9_ESS-Tema-PP2007-UP</vt:lpstr>
      <vt:lpstr>10_ESS-Tema-PP2007-UP</vt:lpstr>
      <vt:lpstr>11_ESS-Tema-PP2007-UP</vt:lpstr>
      <vt:lpstr>12_ESS-Tema-PP2007-UP</vt:lpstr>
      <vt:lpstr>13_ESS-Tema-PP2007-UP</vt:lpstr>
      <vt:lpstr>14_ESS-Tema-PP2007-UP</vt:lpstr>
      <vt:lpstr>15_ESS-Tema-PP2007-UP</vt:lpstr>
      <vt:lpstr>16_ESS-Tema-PP2007-UP</vt:lpstr>
      <vt:lpstr>17_ESS-Tema-PP2007-UP</vt:lpstr>
      <vt:lpstr>18_ESS-Tema-PP2007-UP</vt:lpstr>
      <vt:lpstr>19_ESS-Tema-PP2007-UP</vt:lpstr>
      <vt:lpstr>20_ESS-Tema-PP2007-UP</vt:lpstr>
      <vt:lpstr>Metode</vt:lpstr>
      <vt:lpstr>Zakaj metode?</vt:lpstr>
      <vt:lpstr>Pripravljene metode</vt:lpstr>
      <vt:lpstr>Zakaj ne izpisujemo/beremo</vt:lpstr>
      <vt:lpstr>Vrste metod</vt:lpstr>
      <vt:lpstr>Primer</vt:lpstr>
      <vt:lpstr>Kaj pomeni</vt:lpstr>
      <vt:lpstr>Kako je videti program</vt:lpstr>
      <vt:lpstr>Komentiranje</vt:lpstr>
      <vt:lpstr>Komentiranje</vt:lpstr>
      <vt:lpstr>Če slučajno ne dela …</vt:lpstr>
      <vt:lpstr>&lt;param&gt;</vt:lpstr>
      <vt:lpstr>&lt;returns&gt;</vt:lpstr>
      <vt:lpstr>Če nismo preveč pridni </vt:lpstr>
      <vt:lpstr>Najbolj pogoste oznake</vt:lpstr>
      <vt:lpstr>Kako je videti program</vt:lpstr>
      <vt:lpstr>Kako je videti program</vt:lpstr>
      <vt:lpstr>PowerPoint Presentation</vt:lpstr>
      <vt:lpstr>Klic funkcije</vt:lpstr>
      <vt:lpstr>Kaj se dogaja (pomnilniška slika)</vt:lpstr>
      <vt:lpstr>Parametri se prenašajo po vrednosti</vt:lpstr>
      <vt:lpstr>Tabela</vt:lpstr>
      <vt:lpstr>Tabela </vt:lpstr>
      <vt:lpstr>Tabela – glavni program</vt:lpstr>
      <vt:lpstr>Premisli in razloži na forumu</vt:lpstr>
      <vt:lpstr>Se bo tab spremenila?</vt:lpstr>
      <vt:lpstr>Kaj pa pod?</vt:lpstr>
      <vt:lpstr>Se bo tab spremenila II?</vt:lpstr>
      <vt:lpstr>Najmanjši na začetek</vt:lpstr>
      <vt:lpstr>Najmanjši na začetek</vt:lpstr>
      <vt:lpstr>Najmanjši na začetek</vt:lpstr>
      <vt:lpstr>Main(string[] args)</vt:lpstr>
      <vt:lpstr>REKURZIJA</vt:lpstr>
      <vt:lpstr>Izračunaj yn</vt:lpstr>
      <vt:lpstr>yn</vt:lpstr>
      <vt:lpstr>In še na hitro izjeme ...</vt:lpstr>
    </vt:vector>
  </TitlesOfParts>
  <Company>FMF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C#</dc:title>
  <dc:creator>Matija Lokar</dc:creator>
  <cp:lastModifiedBy>Matija Lokar</cp:lastModifiedBy>
  <cp:revision>113</cp:revision>
  <dcterms:created xsi:type="dcterms:W3CDTF">2001-11-26T12:48:07Z</dcterms:created>
  <dcterms:modified xsi:type="dcterms:W3CDTF">2017-10-16T12:08:28Z</dcterms:modified>
</cp:coreProperties>
</file>