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notesMasterIdLst>
    <p:notesMasterId r:id="rId15"/>
  </p:notesMasterIdLst>
  <p:handoutMasterIdLst>
    <p:handoutMasterId r:id="rId16"/>
  </p:handoutMasterIdLst>
  <p:sldIdLst>
    <p:sldId id="465" r:id="rId2"/>
    <p:sldId id="466" r:id="rId3"/>
    <p:sldId id="468" r:id="rId4"/>
    <p:sldId id="473" r:id="rId5"/>
    <p:sldId id="474" r:id="rId6"/>
    <p:sldId id="471" r:id="rId7"/>
    <p:sldId id="472" r:id="rId8"/>
    <p:sldId id="422" r:id="rId9"/>
    <p:sldId id="423" r:id="rId10"/>
    <p:sldId id="424" r:id="rId11"/>
    <p:sldId id="425" r:id="rId12"/>
    <p:sldId id="426" r:id="rId13"/>
    <p:sldId id="427" r:id="rId14"/>
  </p:sldIdLst>
  <p:sldSz cx="9144000" cy="6858000" type="screen4x3"/>
  <p:notesSz cx="7315200" cy="9601200"/>
  <p:custDataLst>
    <p:tags r:id="rId17"/>
  </p:custDataLst>
  <p:defaultTextStyle>
    <a:defPPr>
      <a:defRPr lang="en-US"/>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74F6"/>
    <a:srgbClr val="6289F8"/>
    <a:srgbClr val="8097F8"/>
    <a:srgbClr val="2C61F6"/>
    <a:srgbClr val="F8F0D0"/>
    <a:srgbClr val="F2E4AA"/>
    <a:srgbClr val="000000"/>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2" autoAdjust="0"/>
    <p:restoredTop sz="89210" autoAdjust="0"/>
  </p:normalViewPr>
  <p:slideViewPr>
    <p:cSldViewPr>
      <p:cViewPr varScale="1">
        <p:scale>
          <a:sx n="94" d="100"/>
          <a:sy n="94" d="100"/>
        </p:scale>
        <p:origin x="42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71"/>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defTabSz="966788">
              <a:defRPr sz="1400">
                <a:latin typeface="Tahoma" pitchFamily="34" charset="0"/>
              </a:defRPr>
            </a:lvl1pPr>
          </a:lstStyle>
          <a:p>
            <a:pPr>
              <a:defRPr/>
            </a:pPr>
            <a:r>
              <a:rPr lang="en-US"/>
              <a:t>Merge Sort</a:t>
            </a:r>
          </a:p>
        </p:txBody>
      </p:sp>
      <p:sp>
        <p:nvSpPr>
          <p:cNvPr id="15363" name="Rectangle 3"/>
          <p:cNvSpPr>
            <a:spLocks noGrp="1" noChangeArrowheads="1"/>
          </p:cNvSpPr>
          <p:nvPr>
            <p:ph type="dt" sz="quarter" idx="1"/>
          </p:nvPr>
        </p:nvSpPr>
        <p:spPr bwMode="auto">
          <a:xfrm>
            <a:off x="4146550" y="0"/>
            <a:ext cx="3168650"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algn="r" defTabSz="966788">
              <a:defRPr sz="1400">
                <a:latin typeface="Tahoma" pitchFamily="34" charset="0"/>
              </a:defRPr>
            </a:lvl1pPr>
          </a:lstStyle>
          <a:p>
            <a:pPr>
              <a:defRPr/>
            </a:pPr>
            <a:fld id="{3D3B6206-1364-46EE-A1CC-7660C5180345}" type="datetime8">
              <a:rPr lang="en-US" smtClean="0"/>
              <a:t>08-Dec-16 8:38 AM</a:t>
            </a:fld>
            <a:endParaRPr lang="en-US"/>
          </a:p>
        </p:txBody>
      </p:sp>
      <p:sp>
        <p:nvSpPr>
          <p:cNvPr id="15364" name="Rectangle 4"/>
          <p:cNvSpPr>
            <a:spLocks noGrp="1" noChangeArrowheads="1"/>
          </p:cNvSpPr>
          <p:nvPr>
            <p:ph type="ftr" sz="quarter" idx="2"/>
          </p:nvPr>
        </p:nvSpPr>
        <p:spPr bwMode="auto">
          <a:xfrm>
            <a:off x="0" y="9121775"/>
            <a:ext cx="3168650"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defTabSz="966788">
              <a:defRPr sz="1400">
                <a:latin typeface="Tahoma" pitchFamily="34" charset="0"/>
              </a:defRPr>
            </a:lvl1pPr>
          </a:lstStyle>
          <a:p>
            <a:pPr>
              <a:defRPr/>
            </a:pPr>
            <a:endParaRPr lang="en-US"/>
          </a:p>
        </p:txBody>
      </p:sp>
      <p:sp>
        <p:nvSpPr>
          <p:cNvPr id="15365" name="Rectangle 5"/>
          <p:cNvSpPr>
            <a:spLocks noGrp="1" noChangeArrowheads="1"/>
          </p:cNvSpPr>
          <p:nvPr>
            <p:ph type="sldNum" sz="quarter" idx="3"/>
          </p:nvPr>
        </p:nvSpPr>
        <p:spPr bwMode="auto">
          <a:xfrm>
            <a:off x="4146550" y="9121775"/>
            <a:ext cx="3168650"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algn="r" defTabSz="966788">
              <a:defRPr sz="1400">
                <a:latin typeface="Tahoma" pitchFamily="34" charset="0"/>
              </a:defRPr>
            </a:lvl1pPr>
          </a:lstStyle>
          <a:p>
            <a:pPr>
              <a:defRPr/>
            </a:pPr>
            <a:fld id="{0E11B49F-25ED-43CC-857C-46415B6145C6}" type="slidenum">
              <a:rPr lang="en-US"/>
              <a:pPr>
                <a:defRPr/>
              </a:pPr>
              <a:t>‹#›</a:t>
            </a:fld>
            <a:endParaRPr lang="en-US"/>
          </a:p>
        </p:txBody>
      </p:sp>
    </p:spTree>
    <p:extLst>
      <p:ext uri="{BB962C8B-B14F-4D97-AF65-F5344CB8AC3E}">
        <p14:creationId xmlns:p14="http://schemas.microsoft.com/office/powerpoint/2010/main" val="3368406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defTabSz="966788">
              <a:defRPr sz="1400">
                <a:latin typeface="Tahoma" pitchFamily="34" charset="0"/>
              </a:defRPr>
            </a:lvl1pPr>
          </a:lstStyle>
          <a:p>
            <a:pPr>
              <a:defRPr/>
            </a:pPr>
            <a:r>
              <a:rPr lang="en-US"/>
              <a:t>Merge Sort</a:t>
            </a:r>
          </a:p>
        </p:txBody>
      </p:sp>
      <p:sp>
        <p:nvSpPr>
          <p:cNvPr id="1027" name="Rectangle 3"/>
          <p:cNvSpPr>
            <a:spLocks noGrp="1" noChangeArrowheads="1"/>
          </p:cNvSpPr>
          <p:nvPr>
            <p:ph type="dt" idx="1"/>
          </p:nvPr>
        </p:nvSpPr>
        <p:spPr bwMode="auto">
          <a:xfrm>
            <a:off x="4146550" y="0"/>
            <a:ext cx="3168650" cy="479425"/>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lvl1pPr algn="r" defTabSz="966788">
              <a:defRPr sz="1400">
                <a:latin typeface="Tahoma" pitchFamily="34" charset="0"/>
              </a:defRPr>
            </a:lvl1pPr>
          </a:lstStyle>
          <a:p>
            <a:pPr>
              <a:defRPr/>
            </a:pPr>
            <a:fld id="{1F45A3DD-BCAE-44DF-97BE-7EBA06613C43}" type="datetime8">
              <a:rPr lang="en-US" smtClean="0"/>
              <a:t>08-Dec-16 8:38 AM</a:t>
            </a:fld>
            <a:endParaRPr lang="en-US"/>
          </a:p>
        </p:txBody>
      </p:sp>
      <p:sp>
        <p:nvSpPr>
          <p:cNvPr id="50180" name="Rectangle 4"/>
          <p:cNvSpPr>
            <a:spLocks noGrp="1" noRot="1" noChangeAspect="1" noChangeArrowheads="1" noTextEdit="1"/>
          </p:cNvSpPr>
          <p:nvPr>
            <p:ph type="sldImg" idx="2"/>
          </p:nvPr>
        </p:nvSpPr>
        <p:spPr bwMode="auto">
          <a:xfrm>
            <a:off x="1258888" y="722313"/>
            <a:ext cx="4799012" cy="3598862"/>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74725" y="4560888"/>
            <a:ext cx="5365750" cy="4318000"/>
          </a:xfrm>
          <a:prstGeom prst="rect">
            <a:avLst/>
          </a:prstGeom>
          <a:noFill/>
          <a:ln w="9525">
            <a:noFill/>
            <a:miter lim="800000"/>
            <a:headEnd/>
            <a:tailEnd/>
          </a:ln>
          <a:effectLst/>
        </p:spPr>
        <p:txBody>
          <a:bodyPr vert="horz" wrap="square" lIns="96651" tIns="48325" rIns="96651" bIns="4832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9121775"/>
            <a:ext cx="3168650"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defTabSz="966788">
              <a:defRPr sz="1400">
                <a:latin typeface="Tahoma" pitchFamily="34" charset="0"/>
              </a:defRPr>
            </a:lvl1pPr>
          </a:lstStyle>
          <a:p>
            <a:pPr>
              <a:defRPr/>
            </a:pPr>
            <a:endParaRPr lang="en-US"/>
          </a:p>
        </p:txBody>
      </p:sp>
      <p:sp>
        <p:nvSpPr>
          <p:cNvPr id="1031" name="Rectangle 7"/>
          <p:cNvSpPr>
            <a:spLocks noGrp="1" noChangeArrowheads="1"/>
          </p:cNvSpPr>
          <p:nvPr>
            <p:ph type="sldNum" sz="quarter" idx="5"/>
          </p:nvPr>
        </p:nvSpPr>
        <p:spPr bwMode="auto">
          <a:xfrm>
            <a:off x="4146550" y="9121775"/>
            <a:ext cx="3168650" cy="479425"/>
          </a:xfrm>
          <a:prstGeom prst="rect">
            <a:avLst/>
          </a:prstGeom>
          <a:noFill/>
          <a:ln w="9525">
            <a:noFill/>
            <a:miter lim="800000"/>
            <a:headEnd/>
            <a:tailEnd/>
          </a:ln>
          <a:effectLst/>
        </p:spPr>
        <p:txBody>
          <a:bodyPr vert="horz" wrap="square" lIns="96651" tIns="48325" rIns="96651" bIns="48325" numCol="1" anchor="b" anchorCtr="0" compatLnSpc="1">
            <a:prstTxWarp prst="textNoShape">
              <a:avLst/>
            </a:prstTxWarp>
          </a:bodyPr>
          <a:lstStyle>
            <a:lvl1pPr algn="r" defTabSz="966788">
              <a:defRPr sz="1400">
                <a:latin typeface="Tahoma" pitchFamily="34" charset="0"/>
              </a:defRPr>
            </a:lvl1pPr>
          </a:lstStyle>
          <a:p>
            <a:pPr>
              <a:defRPr/>
            </a:pPr>
            <a:fld id="{3AA4A88D-55CF-4962-A151-93311790829B}" type="slidenum">
              <a:rPr lang="en-US"/>
              <a:pPr>
                <a:defRPr/>
              </a:pPr>
              <a:t>‹#›</a:t>
            </a:fld>
            <a:endParaRPr lang="en-US"/>
          </a:p>
        </p:txBody>
      </p:sp>
    </p:spTree>
    <p:extLst>
      <p:ext uri="{BB962C8B-B14F-4D97-AF65-F5344CB8AC3E}">
        <p14:creationId xmlns:p14="http://schemas.microsoft.com/office/powerpoint/2010/main" val="815251603"/>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a:p>
        </p:txBody>
      </p:sp>
      <p:sp>
        <p:nvSpPr>
          <p:cNvPr id="4" name="Date Placeholder 3"/>
          <p:cNvSpPr>
            <a:spLocks noGrp="1"/>
          </p:cNvSpPr>
          <p:nvPr>
            <p:ph type="dt" idx="10"/>
          </p:nvPr>
        </p:nvSpPr>
        <p:spPr/>
        <p:txBody>
          <a:bodyPr/>
          <a:lstStyle/>
          <a:p>
            <a:pPr>
              <a:defRPr/>
            </a:pPr>
            <a:fld id="{1BD4148E-A0EB-4CCE-B544-9C936A89EFD2}" type="datetime8">
              <a:rPr lang="en-US" smtClean="0"/>
              <a:t>08-Dec-16 8:38 AM</a:t>
            </a:fld>
            <a:endParaRPr lang="en-US"/>
          </a:p>
        </p:txBody>
      </p:sp>
      <p:sp>
        <p:nvSpPr>
          <p:cNvPr id="5" name="Slide Number Placeholder 4"/>
          <p:cNvSpPr>
            <a:spLocks noGrp="1"/>
          </p:cNvSpPr>
          <p:nvPr>
            <p:ph type="sldNum" sz="quarter" idx="11"/>
          </p:nvPr>
        </p:nvSpPr>
        <p:spPr/>
        <p:txBody>
          <a:bodyPr/>
          <a:lstStyle/>
          <a:p>
            <a:pPr>
              <a:defRPr/>
            </a:pPr>
            <a:fld id="{3AA4A88D-55CF-4962-A151-93311790829B}" type="slidenum">
              <a:rPr lang="en-US" smtClean="0"/>
              <a:pPr>
                <a:defRPr/>
              </a:pPr>
              <a:t>3</a:t>
            </a:fld>
            <a:endParaRPr lang="en-US"/>
          </a:p>
        </p:txBody>
      </p:sp>
    </p:spTree>
    <p:extLst>
      <p:ext uri="{BB962C8B-B14F-4D97-AF65-F5344CB8AC3E}">
        <p14:creationId xmlns:p14="http://schemas.microsoft.com/office/powerpoint/2010/main" val="4172782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3"/>
          <p:cNvSpPr>
            <a:spLocks noGrp="1" noChangeArrowheads="1"/>
          </p:cNvSpPr>
          <p:nvPr>
            <p:ph type="dt" sz="quarter" idx="1"/>
          </p:nvPr>
        </p:nvSpPr>
        <p:spPr>
          <a:noFill/>
        </p:spPr>
        <p:txBody>
          <a:bodyPr/>
          <a:lstStyle/>
          <a:p>
            <a:fld id="{2C63E0C6-92D7-4FD1-8411-41EDE7E4FEF4}" type="datetime8">
              <a:rPr lang="en-US" smtClean="0"/>
              <a:t>08-Dec-16 8:38 AM</a:t>
            </a:fld>
            <a:endParaRPr lang="en-US" smtClean="0"/>
          </a:p>
        </p:txBody>
      </p:sp>
      <p:sp>
        <p:nvSpPr>
          <p:cNvPr id="54275" name="Rectangle 7"/>
          <p:cNvSpPr>
            <a:spLocks noGrp="1" noChangeArrowheads="1"/>
          </p:cNvSpPr>
          <p:nvPr>
            <p:ph type="sldNum" sz="quarter" idx="5"/>
          </p:nvPr>
        </p:nvSpPr>
        <p:spPr>
          <a:noFill/>
        </p:spPr>
        <p:txBody>
          <a:bodyPr/>
          <a:lstStyle/>
          <a:p>
            <a:fld id="{240A1B09-C4CC-493E-9B21-FE1DB6C640F3}" type="slidenum">
              <a:rPr lang="en-US" smtClean="0"/>
              <a:pPr/>
              <a:t>8</a:t>
            </a:fld>
            <a:endParaRPr lang="en-US" smtClean="0"/>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2613946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type="dt" sz="quarter" idx="1"/>
          </p:nvPr>
        </p:nvSpPr>
        <p:spPr>
          <a:noFill/>
        </p:spPr>
        <p:txBody>
          <a:bodyPr/>
          <a:lstStyle/>
          <a:p>
            <a:fld id="{6C411086-D1EC-47DF-87E4-139AFB9D13C8}" type="datetime8">
              <a:rPr lang="en-US" smtClean="0"/>
              <a:t>08-Dec-16 8:38 AM</a:t>
            </a:fld>
            <a:endParaRPr lang="en-US" smtClean="0"/>
          </a:p>
        </p:txBody>
      </p:sp>
      <p:sp>
        <p:nvSpPr>
          <p:cNvPr id="55299" name="Rectangle 7"/>
          <p:cNvSpPr>
            <a:spLocks noGrp="1" noChangeArrowheads="1"/>
          </p:cNvSpPr>
          <p:nvPr>
            <p:ph type="sldNum" sz="quarter" idx="5"/>
          </p:nvPr>
        </p:nvSpPr>
        <p:spPr>
          <a:noFill/>
        </p:spPr>
        <p:txBody>
          <a:bodyPr/>
          <a:lstStyle/>
          <a:p>
            <a:fld id="{ED0E8DCE-F961-40CD-B05E-D653DFB20CC1}" type="slidenum">
              <a:rPr lang="en-US" smtClean="0"/>
              <a:pPr/>
              <a:t>9</a:t>
            </a:fld>
            <a:endParaRPr lang="en-US" smtClean="0"/>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1037782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type="dt" sz="quarter" idx="1"/>
          </p:nvPr>
        </p:nvSpPr>
        <p:spPr>
          <a:noFill/>
        </p:spPr>
        <p:txBody>
          <a:bodyPr/>
          <a:lstStyle/>
          <a:p>
            <a:fld id="{6E350A78-7290-4093-809A-FECCC7B92C0C}" type="datetime8">
              <a:rPr lang="en-US" smtClean="0"/>
              <a:t>08-Dec-16 8:38 AM</a:t>
            </a:fld>
            <a:endParaRPr lang="en-US" smtClean="0"/>
          </a:p>
        </p:txBody>
      </p:sp>
      <p:sp>
        <p:nvSpPr>
          <p:cNvPr id="56323" name="Rectangle 7"/>
          <p:cNvSpPr>
            <a:spLocks noGrp="1" noChangeArrowheads="1"/>
          </p:cNvSpPr>
          <p:nvPr>
            <p:ph type="sldNum" sz="quarter" idx="5"/>
          </p:nvPr>
        </p:nvSpPr>
        <p:spPr>
          <a:noFill/>
        </p:spPr>
        <p:txBody>
          <a:bodyPr/>
          <a:lstStyle/>
          <a:p>
            <a:fld id="{84CFB50B-055A-4980-8CF0-77421115AB7E}" type="slidenum">
              <a:rPr lang="en-US" smtClean="0"/>
              <a:pPr/>
              <a:t>10</a:t>
            </a:fld>
            <a:endParaRPr lang="en-US" smtClean="0"/>
          </a:p>
        </p:txBody>
      </p:sp>
      <p:sp>
        <p:nvSpPr>
          <p:cNvPr id="56324" name="Rectangle 2"/>
          <p:cNvSpPr>
            <a:spLocks noGrp="1" noRot="1" noChangeAspect="1" noChangeArrowheads="1" noTextEdit="1"/>
          </p:cNvSpPr>
          <p:nvPr>
            <p:ph type="sldImg"/>
          </p:nvPr>
        </p:nvSpPr>
        <p:spPr>
          <a:ln/>
        </p:spPr>
      </p:sp>
      <p:sp>
        <p:nvSpPr>
          <p:cNvPr id="56325"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1298502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p:cNvSpPr>
            <a:spLocks noGrp="1" noChangeArrowheads="1"/>
          </p:cNvSpPr>
          <p:nvPr>
            <p:ph type="dt" sz="quarter" idx="1"/>
          </p:nvPr>
        </p:nvSpPr>
        <p:spPr>
          <a:noFill/>
        </p:spPr>
        <p:txBody>
          <a:bodyPr/>
          <a:lstStyle/>
          <a:p>
            <a:fld id="{A7E6E595-B64E-42DE-9E1E-A0576877330A}" type="datetime8">
              <a:rPr lang="en-US" smtClean="0"/>
              <a:t>08-Dec-16 8:38 AM</a:t>
            </a:fld>
            <a:endParaRPr lang="en-US" smtClean="0"/>
          </a:p>
        </p:txBody>
      </p:sp>
      <p:sp>
        <p:nvSpPr>
          <p:cNvPr id="57347" name="Rectangle 7"/>
          <p:cNvSpPr>
            <a:spLocks noGrp="1" noChangeArrowheads="1"/>
          </p:cNvSpPr>
          <p:nvPr>
            <p:ph type="sldNum" sz="quarter" idx="5"/>
          </p:nvPr>
        </p:nvSpPr>
        <p:spPr>
          <a:noFill/>
        </p:spPr>
        <p:txBody>
          <a:bodyPr/>
          <a:lstStyle/>
          <a:p>
            <a:fld id="{12866740-2D48-4780-9136-1E8910ABE8AE}" type="slidenum">
              <a:rPr lang="en-US" smtClean="0"/>
              <a:pPr/>
              <a:t>11</a:t>
            </a:fld>
            <a:endParaRPr lang="en-US" smtClean="0"/>
          </a:p>
        </p:txBody>
      </p:sp>
      <p:sp>
        <p:nvSpPr>
          <p:cNvPr id="57348" name="Rectangle 2"/>
          <p:cNvSpPr>
            <a:spLocks noGrp="1" noRot="1" noChangeAspect="1" noChangeArrowheads="1" noTextEdit="1"/>
          </p:cNvSpPr>
          <p:nvPr>
            <p:ph type="sldImg"/>
          </p:nvPr>
        </p:nvSpPr>
        <p:spPr>
          <a:ln/>
        </p:spPr>
      </p:sp>
      <p:sp>
        <p:nvSpPr>
          <p:cNvPr id="57349"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3371925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3"/>
          <p:cNvSpPr>
            <a:spLocks noGrp="1" noChangeArrowheads="1"/>
          </p:cNvSpPr>
          <p:nvPr>
            <p:ph type="dt" sz="quarter" idx="1"/>
          </p:nvPr>
        </p:nvSpPr>
        <p:spPr>
          <a:noFill/>
        </p:spPr>
        <p:txBody>
          <a:bodyPr/>
          <a:lstStyle/>
          <a:p>
            <a:fld id="{736E6E9A-93F4-4D7A-A121-4C6FD1BEC0DD}" type="datetime8">
              <a:rPr lang="en-US" smtClean="0"/>
              <a:t>08-Dec-16 8:38 AM</a:t>
            </a:fld>
            <a:endParaRPr lang="en-US" smtClean="0"/>
          </a:p>
        </p:txBody>
      </p:sp>
      <p:sp>
        <p:nvSpPr>
          <p:cNvPr id="58371" name="Rectangle 7"/>
          <p:cNvSpPr>
            <a:spLocks noGrp="1" noChangeArrowheads="1"/>
          </p:cNvSpPr>
          <p:nvPr>
            <p:ph type="sldNum" sz="quarter" idx="5"/>
          </p:nvPr>
        </p:nvSpPr>
        <p:spPr>
          <a:noFill/>
        </p:spPr>
        <p:txBody>
          <a:bodyPr/>
          <a:lstStyle/>
          <a:p>
            <a:fld id="{F685B69F-7F2E-4DEF-AF68-8936EAD85FCF}" type="slidenum">
              <a:rPr lang="en-US" smtClean="0"/>
              <a:pPr/>
              <a:t>12</a:t>
            </a:fld>
            <a:endParaRPr lang="en-US" smtClean="0"/>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2018548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3"/>
          <p:cNvSpPr>
            <a:spLocks noGrp="1" noChangeArrowheads="1"/>
          </p:cNvSpPr>
          <p:nvPr>
            <p:ph type="dt" sz="quarter" idx="1"/>
          </p:nvPr>
        </p:nvSpPr>
        <p:spPr>
          <a:noFill/>
        </p:spPr>
        <p:txBody>
          <a:bodyPr/>
          <a:lstStyle/>
          <a:p>
            <a:fld id="{750CF1B6-C2E9-42DB-B19A-8DAE80D253D0}" type="datetime8">
              <a:rPr lang="en-US" smtClean="0"/>
              <a:t>08-Dec-16 8:38 AM</a:t>
            </a:fld>
            <a:endParaRPr lang="en-US" smtClean="0"/>
          </a:p>
        </p:txBody>
      </p:sp>
      <p:sp>
        <p:nvSpPr>
          <p:cNvPr id="59395" name="Rectangle 7"/>
          <p:cNvSpPr>
            <a:spLocks noGrp="1" noChangeArrowheads="1"/>
          </p:cNvSpPr>
          <p:nvPr>
            <p:ph type="sldNum" sz="quarter" idx="5"/>
          </p:nvPr>
        </p:nvSpPr>
        <p:spPr>
          <a:noFill/>
        </p:spPr>
        <p:txBody>
          <a:bodyPr/>
          <a:lstStyle/>
          <a:p>
            <a:fld id="{B4F32764-22E1-4A0E-B0B8-A858FD3EF2DD}" type="slidenum">
              <a:rPr lang="en-US" smtClean="0"/>
              <a:pPr/>
              <a:t>13</a:t>
            </a:fld>
            <a:endParaRPr lang="en-US" smtClean="0"/>
          </a:p>
        </p:txBody>
      </p:sp>
      <p:sp>
        <p:nvSpPr>
          <p:cNvPr id="59396" name="Rectangle 2"/>
          <p:cNvSpPr>
            <a:spLocks noGrp="1" noRot="1" noChangeAspect="1" noChangeArrowheads="1" noTextEdit="1"/>
          </p:cNvSpPr>
          <p:nvPr>
            <p:ph type="sldImg"/>
          </p:nvPr>
        </p:nvSpPr>
        <p:spPr>
          <a:ln/>
        </p:spPr>
      </p:sp>
      <p:sp>
        <p:nvSpPr>
          <p:cNvPr id="59397" name="Rectangle 3"/>
          <p:cNvSpPr>
            <a:spLocks noGrp="1" noChangeArrowheads="1"/>
          </p:cNvSpPr>
          <p:nvPr>
            <p:ph type="body" idx="1"/>
          </p:nvPr>
        </p:nvSpPr>
        <p:spPr>
          <a:noFill/>
          <a:ln/>
        </p:spPr>
        <p:txBody>
          <a:bodyPr/>
          <a:lstStyle/>
          <a:p>
            <a:pPr eaLnBrk="1" hangingPunct="1"/>
            <a:endParaRPr lang="sl-SI" smtClean="0"/>
          </a:p>
        </p:txBody>
      </p:sp>
    </p:spTree>
    <p:extLst>
      <p:ext uri="{BB962C8B-B14F-4D97-AF65-F5344CB8AC3E}">
        <p14:creationId xmlns:p14="http://schemas.microsoft.com/office/powerpoint/2010/main" val="3327034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r>
              <a:rPr lang="sl-SI" smtClean="0"/>
              <a:t>Matija Lokar, FMF</a:t>
            </a:r>
            <a:endParaRPr lang="sl-SI"/>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sl-SI"/>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9349E8AF-7AC3-440A-A7CA-E441B016CF93}" type="slidenum">
              <a:rPr lang="sl-SI"/>
              <a:pPr>
                <a:defRPr/>
              </a:pPr>
              <a:t>‹#›</a:t>
            </a:fld>
            <a:endParaRPr lang="sl-S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r>
              <a:rPr lang="sl-SI" smtClean="0"/>
              <a:t>Matija Lokar, FMF</a:t>
            </a:r>
            <a:endParaRPr lang="sl-SI"/>
          </a:p>
        </p:txBody>
      </p:sp>
      <p:sp>
        <p:nvSpPr>
          <p:cNvPr id="5" name="Footer Placeholder 2"/>
          <p:cNvSpPr>
            <a:spLocks noGrp="1"/>
          </p:cNvSpPr>
          <p:nvPr>
            <p:ph type="ftr" sz="quarter" idx="11"/>
          </p:nvPr>
        </p:nvSpPr>
        <p:spPr/>
        <p:txBody>
          <a:bodyPr/>
          <a:lstStyle>
            <a:lvl1pPr>
              <a:defRPr/>
            </a:lvl1pPr>
          </a:lstStyle>
          <a:p>
            <a:pPr>
              <a:defRPr/>
            </a:pPr>
            <a:endParaRPr lang="sl-SI"/>
          </a:p>
        </p:txBody>
      </p:sp>
      <p:sp>
        <p:nvSpPr>
          <p:cNvPr id="6" name="Slide Number Placeholder 22"/>
          <p:cNvSpPr>
            <a:spLocks noGrp="1"/>
          </p:cNvSpPr>
          <p:nvPr>
            <p:ph type="sldNum" sz="quarter" idx="12"/>
          </p:nvPr>
        </p:nvSpPr>
        <p:spPr/>
        <p:txBody>
          <a:bodyPr/>
          <a:lstStyle>
            <a:lvl1pPr>
              <a:defRPr/>
            </a:lvl1pPr>
          </a:lstStyle>
          <a:p>
            <a:pPr>
              <a:defRPr/>
            </a:pPr>
            <a:fld id="{E5C12A90-7093-4E90-AFFE-C6FFD09A829E}" type="slidenum">
              <a:rPr lang="sl-SI"/>
              <a:pPr>
                <a:defRPr/>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r>
              <a:rPr lang="sl-SI" smtClean="0"/>
              <a:t>Matija Lokar, FMF</a:t>
            </a:r>
            <a:endParaRPr lang="sl-SI"/>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sl-SI"/>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8886330C-BCB3-4FA2-8E59-5B691BE5BA0A}" type="slidenum">
              <a:rPr lang="sl-SI"/>
              <a:pPr>
                <a:defRPr/>
              </a:pPr>
              <a:t>‹#›</a:t>
            </a:fld>
            <a:endParaRPr lang="sl-SI"/>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8001000" cy="684212"/>
          </a:xfrm>
        </p:spPr>
        <p:txBody>
          <a:bodyPr/>
          <a:lstStyle/>
          <a:p>
            <a:r>
              <a:rPr lang="en-US" smtClean="0"/>
              <a:t>Click to edit Master title style</a:t>
            </a:r>
            <a:endParaRPr lang="sl-SI"/>
          </a:p>
        </p:txBody>
      </p:sp>
      <p:sp>
        <p:nvSpPr>
          <p:cNvPr id="3" name="Text Placeholder 2"/>
          <p:cNvSpPr>
            <a:spLocks noGrp="1"/>
          </p:cNvSpPr>
          <p:nvPr>
            <p:ph type="body" sz="half" idx="1"/>
          </p:nvPr>
        </p:nvSpPr>
        <p:spPr>
          <a:xfrm>
            <a:off x="5667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lipArt Placeholder 3"/>
          <p:cNvSpPr>
            <a:spLocks noGrp="1"/>
          </p:cNvSpPr>
          <p:nvPr>
            <p:ph type="clipArt" sz="half" idx="2"/>
          </p:nvPr>
        </p:nvSpPr>
        <p:spPr>
          <a:xfrm>
            <a:off x="4643438" y="1341438"/>
            <a:ext cx="3924300" cy="5040312"/>
          </a:xfrm>
        </p:spPr>
        <p:txBody>
          <a:bodyPr>
            <a:normAutofit/>
          </a:bodyPr>
          <a:lstStyle/>
          <a:p>
            <a:pPr lvl="0"/>
            <a:endParaRPr lang="sl-SI" noProof="0"/>
          </a:p>
        </p:txBody>
      </p:sp>
      <p:sp>
        <p:nvSpPr>
          <p:cNvPr id="5" name="Date Placeholder 4"/>
          <p:cNvSpPr>
            <a:spLocks noGrp="1"/>
          </p:cNvSpPr>
          <p:nvPr>
            <p:ph type="dt" sz="half" idx="10"/>
          </p:nvPr>
        </p:nvSpPr>
        <p:spPr/>
        <p:txBody>
          <a:bodyPr/>
          <a:lstStyle>
            <a:lvl1pPr>
              <a:defRPr/>
            </a:lvl1pPr>
          </a:lstStyle>
          <a:p>
            <a:pPr>
              <a:defRPr/>
            </a:pPr>
            <a:r>
              <a:rPr lang="sl-SI" smtClean="0"/>
              <a:t>Matija Lokar, FMF</a:t>
            </a:r>
            <a:endParaRPr lang="sl-SI"/>
          </a:p>
        </p:txBody>
      </p:sp>
      <p:sp>
        <p:nvSpPr>
          <p:cNvPr id="6" name="Footer Placeholder 5"/>
          <p:cNvSpPr>
            <a:spLocks noGrp="1"/>
          </p:cNvSpPr>
          <p:nvPr>
            <p:ph type="ftr" sz="quarter" idx="11"/>
          </p:nvPr>
        </p:nvSpPr>
        <p:spPr>
          <a:xfrm>
            <a:off x="3132138" y="6619875"/>
            <a:ext cx="2895600" cy="476250"/>
          </a:xfrm>
        </p:spPr>
        <p:txBody>
          <a:bodyPr/>
          <a:lstStyle>
            <a:lvl1pPr>
              <a:defRPr/>
            </a:lvl1pPr>
          </a:lstStyle>
          <a:p>
            <a:pPr>
              <a:defRPr/>
            </a:pPr>
            <a:endParaRPr lang="sl-SI"/>
          </a:p>
        </p:txBody>
      </p:sp>
      <p:sp>
        <p:nvSpPr>
          <p:cNvPr id="7" name="Slide Number Placeholder 6"/>
          <p:cNvSpPr>
            <a:spLocks noGrp="1"/>
          </p:cNvSpPr>
          <p:nvPr>
            <p:ph type="sldNum" sz="quarter" idx="12"/>
          </p:nvPr>
        </p:nvSpPr>
        <p:spPr/>
        <p:txBody>
          <a:bodyPr/>
          <a:lstStyle>
            <a:lvl1pPr>
              <a:defRPr/>
            </a:lvl1pPr>
          </a:lstStyle>
          <a:p>
            <a:pPr>
              <a:defRPr/>
            </a:pPr>
            <a:fld id="{2772CCBB-81E5-4F69-AAAA-FDF145085DEA}" type="slidenum">
              <a:rPr lang="sl-SI"/>
              <a:pPr>
                <a:defRPr/>
              </a:pPr>
              <a:t>‹#›</a:t>
            </a:fld>
            <a:endParaRPr lang="sl-SI"/>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8001000" cy="684212"/>
          </a:xfrm>
        </p:spPr>
        <p:txBody>
          <a:bodyPr/>
          <a:lstStyle/>
          <a:p>
            <a:r>
              <a:rPr lang="en-US" smtClean="0"/>
              <a:t>Click to edit Master title style</a:t>
            </a:r>
            <a:endParaRPr lang="sl-SI"/>
          </a:p>
        </p:txBody>
      </p:sp>
      <p:sp>
        <p:nvSpPr>
          <p:cNvPr id="3" name="Text Placeholder 2"/>
          <p:cNvSpPr>
            <a:spLocks noGrp="1"/>
          </p:cNvSpPr>
          <p:nvPr>
            <p:ph type="body" sz="half" idx="1"/>
          </p:nvPr>
        </p:nvSpPr>
        <p:spPr>
          <a:xfrm>
            <a:off x="5667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quarter" idx="2"/>
          </p:nvPr>
        </p:nvSpPr>
        <p:spPr>
          <a:xfrm>
            <a:off x="4643438" y="1341438"/>
            <a:ext cx="3924300" cy="2443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Content Placeholder 4"/>
          <p:cNvSpPr>
            <a:spLocks noGrp="1"/>
          </p:cNvSpPr>
          <p:nvPr>
            <p:ph sz="quarter" idx="3"/>
          </p:nvPr>
        </p:nvSpPr>
        <p:spPr>
          <a:xfrm>
            <a:off x="4643438" y="3937000"/>
            <a:ext cx="3924300" cy="24447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6" name="Date Placeholder 5"/>
          <p:cNvSpPr>
            <a:spLocks noGrp="1"/>
          </p:cNvSpPr>
          <p:nvPr>
            <p:ph type="dt" sz="half" idx="10"/>
          </p:nvPr>
        </p:nvSpPr>
        <p:spPr/>
        <p:txBody>
          <a:bodyPr/>
          <a:lstStyle>
            <a:lvl1pPr>
              <a:defRPr/>
            </a:lvl1pPr>
          </a:lstStyle>
          <a:p>
            <a:pPr>
              <a:defRPr/>
            </a:pPr>
            <a:r>
              <a:rPr lang="sl-SI" smtClean="0"/>
              <a:t>Matija Lokar, FMF</a:t>
            </a:r>
            <a:endParaRPr lang="sl-SI"/>
          </a:p>
        </p:txBody>
      </p:sp>
      <p:sp>
        <p:nvSpPr>
          <p:cNvPr id="7" name="Footer Placeholder 6"/>
          <p:cNvSpPr>
            <a:spLocks noGrp="1"/>
          </p:cNvSpPr>
          <p:nvPr>
            <p:ph type="ftr" sz="quarter" idx="11"/>
          </p:nvPr>
        </p:nvSpPr>
        <p:spPr>
          <a:xfrm>
            <a:off x="3132138" y="6619875"/>
            <a:ext cx="2895600" cy="476250"/>
          </a:xfrm>
        </p:spPr>
        <p:txBody>
          <a:bodyPr/>
          <a:lstStyle>
            <a:lvl1pPr>
              <a:defRPr/>
            </a:lvl1pPr>
          </a:lstStyle>
          <a:p>
            <a:pPr>
              <a:defRPr/>
            </a:pPr>
            <a:endParaRPr lang="sl-SI"/>
          </a:p>
        </p:txBody>
      </p:sp>
      <p:sp>
        <p:nvSpPr>
          <p:cNvPr id="8" name="Slide Number Placeholder 7"/>
          <p:cNvSpPr>
            <a:spLocks noGrp="1"/>
          </p:cNvSpPr>
          <p:nvPr>
            <p:ph type="sldNum" sz="quarter" idx="12"/>
          </p:nvPr>
        </p:nvSpPr>
        <p:spPr/>
        <p:txBody>
          <a:bodyPr/>
          <a:lstStyle>
            <a:lvl1pPr>
              <a:defRPr/>
            </a:lvl1pPr>
          </a:lstStyle>
          <a:p>
            <a:pPr>
              <a:defRPr/>
            </a:pPr>
            <a:fld id="{56710876-3E28-46F8-8556-196774EC3E79}" type="slidenum">
              <a:rPr lang="sl-SI"/>
              <a:pPr>
                <a:defRPr/>
              </a:pPr>
              <a:t>‹#›</a:t>
            </a:fld>
            <a:endParaRPr lang="sl-SI"/>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88913"/>
            <a:ext cx="8001000" cy="684212"/>
          </a:xfrm>
        </p:spPr>
        <p:txBody>
          <a:bodyPr/>
          <a:lstStyle/>
          <a:p>
            <a:r>
              <a:rPr lang="en-US" smtClean="0"/>
              <a:t>Click to edit Master title style</a:t>
            </a:r>
            <a:endParaRPr lang="sl-SI"/>
          </a:p>
        </p:txBody>
      </p:sp>
      <p:sp>
        <p:nvSpPr>
          <p:cNvPr id="3" name="Text Placeholder 2"/>
          <p:cNvSpPr>
            <a:spLocks noGrp="1"/>
          </p:cNvSpPr>
          <p:nvPr>
            <p:ph type="body" sz="half" idx="1"/>
          </p:nvPr>
        </p:nvSpPr>
        <p:spPr>
          <a:xfrm>
            <a:off x="5667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4643438" y="1341438"/>
            <a:ext cx="3924300" cy="50403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Date Placeholder 4"/>
          <p:cNvSpPr>
            <a:spLocks noGrp="1"/>
          </p:cNvSpPr>
          <p:nvPr>
            <p:ph type="dt" sz="half" idx="10"/>
          </p:nvPr>
        </p:nvSpPr>
        <p:spPr/>
        <p:txBody>
          <a:bodyPr/>
          <a:lstStyle>
            <a:lvl1pPr>
              <a:defRPr/>
            </a:lvl1pPr>
          </a:lstStyle>
          <a:p>
            <a:pPr>
              <a:defRPr/>
            </a:pPr>
            <a:r>
              <a:rPr lang="sl-SI" smtClean="0"/>
              <a:t>Matija Lokar, FMF</a:t>
            </a:r>
            <a:endParaRPr lang="sl-SI"/>
          </a:p>
        </p:txBody>
      </p:sp>
      <p:sp>
        <p:nvSpPr>
          <p:cNvPr id="6" name="Footer Placeholder 5"/>
          <p:cNvSpPr>
            <a:spLocks noGrp="1"/>
          </p:cNvSpPr>
          <p:nvPr>
            <p:ph type="ftr" sz="quarter" idx="11"/>
          </p:nvPr>
        </p:nvSpPr>
        <p:spPr>
          <a:xfrm>
            <a:off x="3132138" y="6619875"/>
            <a:ext cx="2895600" cy="476250"/>
          </a:xfrm>
        </p:spPr>
        <p:txBody>
          <a:bodyPr/>
          <a:lstStyle>
            <a:lvl1pPr>
              <a:defRPr/>
            </a:lvl1pPr>
          </a:lstStyle>
          <a:p>
            <a:pPr>
              <a:defRPr/>
            </a:pPr>
            <a:endParaRPr lang="sl-SI"/>
          </a:p>
        </p:txBody>
      </p:sp>
      <p:sp>
        <p:nvSpPr>
          <p:cNvPr id="7" name="Slide Number Placeholder 6"/>
          <p:cNvSpPr>
            <a:spLocks noGrp="1"/>
          </p:cNvSpPr>
          <p:nvPr>
            <p:ph type="sldNum" sz="quarter" idx="12"/>
          </p:nvPr>
        </p:nvSpPr>
        <p:spPr/>
        <p:txBody>
          <a:bodyPr/>
          <a:lstStyle>
            <a:lvl1pPr>
              <a:defRPr/>
            </a:lvl1pPr>
          </a:lstStyle>
          <a:p>
            <a:pPr>
              <a:defRPr/>
            </a:pPr>
            <a:fld id="{5C207A01-4513-4F86-AAF7-E1E162310E89}" type="slidenum">
              <a:rPr lang="sl-SI"/>
              <a:pPr>
                <a:defRPr/>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r>
              <a:rPr lang="sl-SI" smtClean="0"/>
              <a:t>Matija Lokar, FMF</a:t>
            </a:r>
            <a:endParaRPr lang="sl-SI"/>
          </a:p>
        </p:txBody>
      </p:sp>
      <p:sp>
        <p:nvSpPr>
          <p:cNvPr id="5" name="Footer Placeholder 2"/>
          <p:cNvSpPr>
            <a:spLocks noGrp="1"/>
          </p:cNvSpPr>
          <p:nvPr>
            <p:ph type="ftr" sz="quarter" idx="11"/>
          </p:nvPr>
        </p:nvSpPr>
        <p:spPr/>
        <p:txBody>
          <a:bodyPr/>
          <a:lstStyle>
            <a:lvl1pPr>
              <a:defRPr/>
            </a:lvl1pPr>
          </a:lstStyle>
          <a:p>
            <a:pPr>
              <a:defRPr/>
            </a:pPr>
            <a:endParaRPr lang="sl-SI"/>
          </a:p>
        </p:txBody>
      </p:sp>
      <p:sp>
        <p:nvSpPr>
          <p:cNvPr id="6" name="Slide Number Placeholder 22"/>
          <p:cNvSpPr>
            <a:spLocks noGrp="1"/>
          </p:cNvSpPr>
          <p:nvPr>
            <p:ph type="sldNum" sz="quarter" idx="12"/>
          </p:nvPr>
        </p:nvSpPr>
        <p:spPr/>
        <p:txBody>
          <a:bodyPr/>
          <a:lstStyle>
            <a:lvl1pPr>
              <a:defRPr/>
            </a:lvl1pPr>
          </a:lstStyle>
          <a:p>
            <a:pPr>
              <a:defRPr/>
            </a:pPr>
            <a:fld id="{6176C07C-1C42-4A2A-BB00-C5AFACD23921}" type="slidenum">
              <a:rPr lang="sl-SI"/>
              <a:pPr>
                <a:defRPr/>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r>
              <a:rPr lang="sl-SI" smtClean="0"/>
              <a:t>Matija Lokar, FMF</a:t>
            </a:r>
            <a:endParaRPr lang="sl-SI"/>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DAAEAEC2-F732-496F-8F0D-9DFBEA16CE8E}" type="slidenum">
              <a:rPr lang="sl-SI"/>
              <a:pPr>
                <a:defRPr/>
              </a:pPr>
              <a:t>‹#›</a:t>
            </a:fld>
            <a:endParaRPr lang="sl-SI"/>
          </a:p>
        </p:txBody>
      </p:sp>
      <p:sp>
        <p:nvSpPr>
          <p:cNvPr id="9" name="Footer Placeholder 13"/>
          <p:cNvSpPr>
            <a:spLocks noGrp="1"/>
          </p:cNvSpPr>
          <p:nvPr>
            <p:ph type="ftr" sz="quarter" idx="12"/>
          </p:nvPr>
        </p:nvSpPr>
        <p:spPr/>
        <p:txBody>
          <a:bodyPr/>
          <a:lstStyle>
            <a:lvl1pPr>
              <a:defRPr/>
            </a:lvl1pPr>
          </a:lstStyle>
          <a:p>
            <a:pPr>
              <a:defRPr/>
            </a:pPr>
            <a:endParaRPr lang="sl-SI"/>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r>
              <a:rPr lang="sl-SI" smtClean="0"/>
              <a:t>Matija Lokar, FMF</a:t>
            </a:r>
            <a:endParaRPr lang="sl-SI"/>
          </a:p>
        </p:txBody>
      </p:sp>
      <p:sp>
        <p:nvSpPr>
          <p:cNvPr id="6" name="Slide Number Placeholder 9"/>
          <p:cNvSpPr>
            <a:spLocks noGrp="1"/>
          </p:cNvSpPr>
          <p:nvPr>
            <p:ph type="sldNum" sz="quarter" idx="11"/>
          </p:nvPr>
        </p:nvSpPr>
        <p:spPr/>
        <p:txBody>
          <a:bodyPr rtlCol="0"/>
          <a:lstStyle>
            <a:lvl1pPr>
              <a:defRPr/>
            </a:lvl1pPr>
          </a:lstStyle>
          <a:p>
            <a:pPr>
              <a:defRPr/>
            </a:pPr>
            <a:fld id="{23599CB1-1900-4D98-906A-75744A2B2E78}" type="slidenum">
              <a:rPr lang="sl-SI"/>
              <a:pPr>
                <a:defRPr/>
              </a:pPr>
              <a:t>‹#›</a:t>
            </a:fld>
            <a:endParaRPr lang="sl-SI"/>
          </a:p>
        </p:txBody>
      </p:sp>
      <p:sp>
        <p:nvSpPr>
          <p:cNvPr id="7" name="Footer Placeholder 11"/>
          <p:cNvSpPr>
            <a:spLocks noGrp="1"/>
          </p:cNvSpPr>
          <p:nvPr>
            <p:ph type="ftr" sz="quarter" idx="12"/>
          </p:nvPr>
        </p:nvSpPr>
        <p:spPr/>
        <p:txBody>
          <a:bodyPr rtlCol="0"/>
          <a:lstStyle>
            <a:lvl1pPr>
              <a:defRPr/>
            </a:lvl1pPr>
          </a:lstStyle>
          <a:p>
            <a:pPr>
              <a:defRPr/>
            </a:pPr>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r>
              <a:rPr lang="sl-SI" smtClean="0"/>
              <a:t>Matija Lokar, FMF</a:t>
            </a:r>
            <a:endParaRPr lang="sl-SI"/>
          </a:p>
        </p:txBody>
      </p:sp>
      <p:sp>
        <p:nvSpPr>
          <p:cNvPr id="8" name="Slide Number Placeholder 11"/>
          <p:cNvSpPr>
            <a:spLocks noGrp="1"/>
          </p:cNvSpPr>
          <p:nvPr>
            <p:ph type="sldNum" sz="quarter" idx="11"/>
          </p:nvPr>
        </p:nvSpPr>
        <p:spPr/>
        <p:txBody>
          <a:bodyPr rtlCol="0"/>
          <a:lstStyle>
            <a:lvl1pPr>
              <a:defRPr/>
            </a:lvl1pPr>
          </a:lstStyle>
          <a:p>
            <a:pPr>
              <a:defRPr/>
            </a:pPr>
            <a:fld id="{E4324B5C-0ABF-4B4D-8AD4-F970870DF842}" type="slidenum">
              <a:rPr lang="sl-SI"/>
              <a:pPr>
                <a:defRPr/>
              </a:pPr>
              <a:t>‹#›</a:t>
            </a:fld>
            <a:endParaRPr lang="sl-SI"/>
          </a:p>
        </p:txBody>
      </p:sp>
      <p:sp>
        <p:nvSpPr>
          <p:cNvPr id="9" name="Footer Placeholder 13"/>
          <p:cNvSpPr>
            <a:spLocks noGrp="1"/>
          </p:cNvSpPr>
          <p:nvPr>
            <p:ph type="ftr" sz="quarter" idx="12"/>
          </p:nvPr>
        </p:nvSpPr>
        <p:spPr/>
        <p:txBody>
          <a:bodyPr rtlCol="0"/>
          <a:lstStyle>
            <a:lvl1pPr>
              <a:defRPr/>
            </a:lvl1pPr>
          </a:lstStyle>
          <a:p>
            <a:pPr>
              <a:defRPr/>
            </a:pPr>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r>
              <a:rPr lang="sl-SI" smtClean="0"/>
              <a:t>Matija Lokar, FMF</a:t>
            </a:r>
            <a:endParaRPr lang="sl-SI"/>
          </a:p>
        </p:txBody>
      </p:sp>
      <p:sp>
        <p:nvSpPr>
          <p:cNvPr id="4" name="Footer Placeholder 2"/>
          <p:cNvSpPr>
            <a:spLocks noGrp="1"/>
          </p:cNvSpPr>
          <p:nvPr>
            <p:ph type="ftr" sz="quarter" idx="11"/>
          </p:nvPr>
        </p:nvSpPr>
        <p:spPr/>
        <p:txBody>
          <a:bodyPr/>
          <a:lstStyle>
            <a:lvl1pPr>
              <a:defRPr/>
            </a:lvl1pPr>
          </a:lstStyle>
          <a:p>
            <a:pPr>
              <a:defRPr/>
            </a:pPr>
            <a:endParaRPr lang="sl-SI"/>
          </a:p>
        </p:txBody>
      </p:sp>
      <p:sp>
        <p:nvSpPr>
          <p:cNvPr id="5" name="Slide Number Placeholder 22"/>
          <p:cNvSpPr>
            <a:spLocks noGrp="1"/>
          </p:cNvSpPr>
          <p:nvPr>
            <p:ph type="sldNum" sz="quarter" idx="12"/>
          </p:nvPr>
        </p:nvSpPr>
        <p:spPr/>
        <p:txBody>
          <a:bodyPr/>
          <a:lstStyle>
            <a:lvl1pPr>
              <a:defRPr/>
            </a:lvl1pPr>
          </a:lstStyle>
          <a:p>
            <a:pPr>
              <a:defRPr/>
            </a:pPr>
            <a:fld id="{524EFEE1-24DE-47D1-89CE-FC2B3491445D}" type="slidenum">
              <a:rPr lang="sl-SI"/>
              <a:pPr>
                <a:defRPr/>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r>
              <a:rPr lang="sl-SI" smtClean="0"/>
              <a:t>Matija Lokar, FMF</a:t>
            </a:r>
            <a:endParaRPr lang="sl-SI"/>
          </a:p>
        </p:txBody>
      </p:sp>
      <p:sp>
        <p:nvSpPr>
          <p:cNvPr id="3" name="Footer Placeholder 2"/>
          <p:cNvSpPr>
            <a:spLocks noGrp="1"/>
          </p:cNvSpPr>
          <p:nvPr>
            <p:ph type="ftr" sz="quarter" idx="11"/>
          </p:nvPr>
        </p:nvSpPr>
        <p:spPr/>
        <p:txBody>
          <a:bodyPr/>
          <a:lstStyle>
            <a:lvl1pPr>
              <a:defRPr/>
            </a:lvl1pPr>
          </a:lstStyle>
          <a:p>
            <a:pPr>
              <a:defRPr/>
            </a:pPr>
            <a:endParaRPr lang="sl-SI"/>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5B197BA2-07C7-44DB-BE3B-DED36518240A}" type="slidenum">
              <a:rPr lang="sl-SI"/>
              <a:pPr>
                <a:defRPr/>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r>
              <a:rPr lang="sl-SI" smtClean="0"/>
              <a:t>Matija Lokar, FMF</a:t>
            </a:r>
            <a:endParaRPr lang="sl-SI"/>
          </a:p>
        </p:txBody>
      </p:sp>
      <p:sp>
        <p:nvSpPr>
          <p:cNvPr id="6" name="Footer Placeholder 2"/>
          <p:cNvSpPr>
            <a:spLocks noGrp="1"/>
          </p:cNvSpPr>
          <p:nvPr>
            <p:ph type="ftr" sz="quarter" idx="11"/>
          </p:nvPr>
        </p:nvSpPr>
        <p:spPr/>
        <p:txBody>
          <a:bodyPr/>
          <a:lstStyle>
            <a:lvl1pPr>
              <a:defRPr/>
            </a:lvl1pPr>
          </a:lstStyle>
          <a:p>
            <a:pPr>
              <a:defRPr/>
            </a:pPr>
            <a:endParaRPr lang="sl-SI"/>
          </a:p>
        </p:txBody>
      </p:sp>
      <p:sp>
        <p:nvSpPr>
          <p:cNvPr id="7" name="Slide Number Placeholder 22"/>
          <p:cNvSpPr>
            <a:spLocks noGrp="1"/>
          </p:cNvSpPr>
          <p:nvPr>
            <p:ph type="sldNum" sz="quarter" idx="12"/>
          </p:nvPr>
        </p:nvSpPr>
        <p:spPr/>
        <p:txBody>
          <a:bodyPr/>
          <a:lstStyle>
            <a:lvl1pPr>
              <a:defRPr/>
            </a:lvl1pPr>
          </a:lstStyle>
          <a:p>
            <a:pPr>
              <a:defRPr/>
            </a:pPr>
            <a:fld id="{A0C42CB7-8DFC-4D26-BCBE-06B3506A810B}" type="slidenum">
              <a:rPr lang="sl-SI"/>
              <a:pPr>
                <a:defRPr/>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r>
              <a:rPr lang="sl-SI" smtClean="0"/>
              <a:t>Matija Lokar, FMF</a:t>
            </a:r>
            <a:endParaRPr lang="sl-SI"/>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8E260EB3-AE72-49C9-B16E-3094365AEC20}" type="slidenum">
              <a:rPr lang="sl-SI"/>
              <a:pPr>
                <a:defRPr/>
              </a:pPr>
              <a:t>‹#›</a:t>
            </a:fld>
            <a:endParaRPr lang="sl-SI"/>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sl-SI"/>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Title Placeholder 21"/>
          <p:cNvSpPr>
            <a:spLocks noGrp="1"/>
          </p:cNvSpPr>
          <p:nvPr>
            <p:ph type="title"/>
          </p:nvPr>
        </p:nvSpPr>
        <p:spPr bwMode="auto">
          <a:xfrm>
            <a:off x="609600" y="2286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a:defRPr/>
            </a:pPr>
            <a:r>
              <a:rPr lang="sl-SI" smtClean="0"/>
              <a:t>Matija Lokar, FMF</a:t>
            </a:r>
            <a:endParaRPr lang="sl-SI"/>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defRPr>
            </a:lvl1pPr>
          </a:lstStyle>
          <a:p>
            <a:pPr>
              <a:defRPr/>
            </a:pPr>
            <a:endParaRPr lang="sl-SI"/>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defRPr/>
            </a:pPr>
            <a:fld id="{BA8ABB1C-87FE-4414-8092-D2A616EE4BB5}" type="slidenum">
              <a:rPr lang="sl-SI"/>
              <a:pPr>
                <a:defRPr/>
              </a:pPr>
              <a:t>‹#›</a:t>
            </a:fld>
            <a:endParaRPr lang="sl-SI"/>
          </a:p>
        </p:txBody>
      </p:sp>
    </p:spTree>
  </p:cSld>
  <p:clrMap bg1="lt1" tx1="dk1" bg2="lt2" tx2="dk2" accent1="accent1" accent2="accent2" accent3="accent3" accent4="accent4" accent5="accent5" accent6="accent6" hlink="hlink" folHlink="folHlink"/>
  <p:sldLayoutIdLst>
    <p:sldLayoutId id="2147483850" r:id="rId1"/>
    <p:sldLayoutId id="2147483849" r:id="rId2"/>
    <p:sldLayoutId id="2147483851" r:id="rId3"/>
    <p:sldLayoutId id="2147483852" r:id="rId4"/>
    <p:sldLayoutId id="2147483853" r:id="rId5"/>
    <p:sldLayoutId id="2147483848" r:id="rId6"/>
    <p:sldLayoutId id="2147483854" r:id="rId7"/>
    <p:sldLayoutId id="2147483847" r:id="rId8"/>
    <p:sldLayoutId id="2147483855" r:id="rId9"/>
    <p:sldLayoutId id="2147483846" r:id="rId10"/>
    <p:sldLayoutId id="2147483856" r:id="rId11"/>
    <p:sldLayoutId id="2147483857" r:id="rId12"/>
    <p:sldLayoutId id="2147483858" r:id="rId13"/>
    <p:sldLayoutId id="2147483859" r:id="rId14"/>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bldLvl="5"/>
    </p:bldLst>
  </p:timing>
  <p:hf sldNum="0" hdr="0" ftr="0" dt="0"/>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18"/>
        </a:defRPr>
      </a:lvl2pPr>
      <a:lvl3pPr algn="l" rtl="0" eaLnBrk="0" fontAlgn="base" hangingPunct="0">
        <a:spcBef>
          <a:spcPct val="0"/>
        </a:spcBef>
        <a:spcAft>
          <a:spcPct val="0"/>
        </a:spcAft>
        <a:defRPr sz="4400">
          <a:solidFill>
            <a:schemeClr val="tx2"/>
          </a:solidFill>
          <a:latin typeface="Tw Cen MT" pitchFamily="34" charset="-18"/>
        </a:defRPr>
      </a:lvl3pPr>
      <a:lvl4pPr algn="l" rtl="0" eaLnBrk="0" fontAlgn="base" hangingPunct="0">
        <a:spcBef>
          <a:spcPct val="0"/>
        </a:spcBef>
        <a:spcAft>
          <a:spcPct val="0"/>
        </a:spcAft>
        <a:defRPr sz="4400">
          <a:solidFill>
            <a:schemeClr val="tx2"/>
          </a:solidFill>
          <a:latin typeface="Tw Cen MT" pitchFamily="34" charset="-18"/>
        </a:defRPr>
      </a:lvl4pPr>
      <a:lvl5pPr algn="l" rtl="0" eaLnBrk="0" fontAlgn="base" hangingPunct="0">
        <a:spcBef>
          <a:spcPct val="0"/>
        </a:spcBef>
        <a:spcAft>
          <a:spcPct val="0"/>
        </a:spcAft>
        <a:defRPr sz="4400">
          <a:solidFill>
            <a:schemeClr val="tx2"/>
          </a:solidFill>
          <a:latin typeface="Tw Cen MT" pitchFamily="34" charset="-18"/>
        </a:defRPr>
      </a:lvl5pPr>
      <a:lvl6pPr marL="457200" algn="l" rtl="0" fontAlgn="base">
        <a:spcBef>
          <a:spcPct val="0"/>
        </a:spcBef>
        <a:spcAft>
          <a:spcPct val="0"/>
        </a:spcAft>
        <a:defRPr sz="4400">
          <a:solidFill>
            <a:schemeClr val="tx2"/>
          </a:solidFill>
          <a:latin typeface="Tw Cen MT" pitchFamily="34" charset="-18"/>
        </a:defRPr>
      </a:lvl6pPr>
      <a:lvl7pPr marL="914400" algn="l" rtl="0" fontAlgn="base">
        <a:spcBef>
          <a:spcPct val="0"/>
        </a:spcBef>
        <a:spcAft>
          <a:spcPct val="0"/>
        </a:spcAft>
        <a:defRPr sz="4400">
          <a:solidFill>
            <a:schemeClr val="tx2"/>
          </a:solidFill>
          <a:latin typeface="Tw Cen MT" pitchFamily="34" charset="-18"/>
        </a:defRPr>
      </a:lvl7pPr>
      <a:lvl8pPr marL="1371600" algn="l" rtl="0" fontAlgn="base">
        <a:spcBef>
          <a:spcPct val="0"/>
        </a:spcBef>
        <a:spcAft>
          <a:spcPct val="0"/>
        </a:spcAft>
        <a:defRPr sz="4400">
          <a:solidFill>
            <a:schemeClr val="tx2"/>
          </a:solidFill>
          <a:latin typeface="Tw Cen MT" pitchFamily="34" charset="-18"/>
        </a:defRPr>
      </a:lvl8pPr>
      <a:lvl9pPr marL="1828800" algn="l" rtl="0" fontAlgn="base">
        <a:spcBef>
          <a:spcPct val="0"/>
        </a:spcBef>
        <a:spcAft>
          <a:spcPct val="0"/>
        </a:spcAft>
        <a:defRPr sz="4400">
          <a:solidFill>
            <a:schemeClr val="tx2"/>
          </a:solidFill>
          <a:latin typeface="Tw Cen MT" pitchFamily="34" charset="-18"/>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4.xml"/><Relationship Id="rId7" Type="http://schemas.openxmlformats.org/officeDocument/2006/relationships/image" Target="../media/image3.wmf"/><Relationship Id="rId2" Type="http://schemas.openxmlformats.org/officeDocument/2006/relationships/slideLayout" Target="../slideLayouts/slideLayout13.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image" Target="../media/image6.wmf"/><Relationship Id="rId4" Type="http://schemas.openxmlformats.org/officeDocument/2006/relationships/oleObject" Target="../embeddings/oleObject3.bin"/><Relationship Id="rId9" Type="http://schemas.openxmlformats.org/officeDocument/2006/relationships/image" Target="../media/image4.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7.bin"/><Relationship Id="rId5" Type="http://schemas.openxmlformats.org/officeDocument/2006/relationships/image" Target="../media/image3.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notesSlide" Target="../notesSlides/notesSlide3.xml"/><Relationship Id="rId7"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1.bin"/><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b="1" dirty="0" smtClean="0"/>
              <a:t>Kaj delati</a:t>
            </a:r>
            <a:endParaRPr lang="sl-SI" dirty="0"/>
          </a:p>
        </p:txBody>
      </p:sp>
      <p:sp>
        <p:nvSpPr>
          <p:cNvPr id="3" name="Content Placeholder 2"/>
          <p:cNvSpPr>
            <a:spLocks noGrp="1"/>
          </p:cNvSpPr>
          <p:nvPr>
            <p:ph sz="quarter" idx="1"/>
          </p:nvPr>
        </p:nvSpPr>
        <p:spPr/>
        <p:txBody>
          <a:bodyPr/>
          <a:lstStyle/>
          <a:p>
            <a:r>
              <a:rPr lang="sl-SI" dirty="0" smtClean="0"/>
              <a:t>Potem, ko je Janezek proti koncu junija uspešno opravil še zadnji izpit, je pomisli: "Sedaj pa si lahko privoščim poštene počitnice". Ampak za to je potreben denar … </a:t>
            </a:r>
            <a:r>
              <a:rPr lang="sl-SI" dirty="0"/>
              <a:t>J</a:t>
            </a:r>
            <a:r>
              <a:rPr lang="sl-SI" dirty="0" smtClean="0"/>
              <a:t>anezek bi šel na potovanje na Portugalsko, ki se bo začelo čez 40 dni. Sedaj stoji na Študentskem servisu in izbira opravila. Katera naj izbere, da jih bo opravil v največ 40 dneh in pri tem zaslužil kar se da veliko!</a:t>
            </a:r>
          </a:p>
          <a:p>
            <a:pPr>
              <a:buNone/>
            </a:pPr>
            <a:endParaRPr lang="sl-SI" dirty="0" smtClean="0"/>
          </a:p>
          <a:p>
            <a:endParaRPr lang="sl-SI" dirty="0" smtClean="0"/>
          </a:p>
          <a:p>
            <a:endParaRPr lang="sl-SI" dirty="0"/>
          </a:p>
        </p:txBody>
      </p:sp>
    </p:spTree>
    <p:extLst>
      <p:ext uri="{BB962C8B-B14F-4D97-AF65-F5344CB8AC3E}">
        <p14:creationId xmlns:p14="http://schemas.microsoft.com/office/powerpoint/2010/main" val="188815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3" name="Rectangle 2"/>
          <p:cNvSpPr>
            <a:spLocks noGrp="1" noChangeArrowheads="1"/>
          </p:cNvSpPr>
          <p:nvPr>
            <p:ph type="title"/>
          </p:nvPr>
        </p:nvSpPr>
        <p:spPr/>
        <p:txBody>
          <a:bodyPr>
            <a:normAutofit fontScale="90000"/>
          </a:bodyPr>
          <a:lstStyle/>
          <a:p>
            <a:pPr eaLnBrk="1" fontAlgn="auto" hangingPunct="1">
              <a:spcAft>
                <a:spcPts val="0"/>
              </a:spcAft>
              <a:defRPr/>
            </a:pPr>
            <a:r>
              <a:rPr lang="sl-SI" smtClean="0"/>
              <a:t>0/1</a:t>
            </a:r>
            <a:r>
              <a:rPr lang="en-US" smtClean="0"/>
              <a:t> nahrbtnik</a:t>
            </a:r>
          </a:p>
        </p:txBody>
      </p:sp>
      <p:sp>
        <p:nvSpPr>
          <p:cNvPr id="225283" name="Rectangle 3"/>
          <p:cNvSpPr>
            <a:spLocks noGrp="1" noChangeArrowheads="1"/>
          </p:cNvSpPr>
          <p:nvPr>
            <p:ph type="body" sz="half" idx="1"/>
          </p:nvPr>
        </p:nvSpPr>
        <p:spPr>
          <a:xfrm>
            <a:off x="468313" y="1838326"/>
            <a:ext cx="3924300" cy="2200274"/>
          </a:xfrm>
        </p:spPr>
        <p:txBody>
          <a:bodyPr/>
          <a:lstStyle/>
          <a:p>
            <a:pPr eaLnBrk="1" hangingPunct="1"/>
            <a:r>
              <a:rPr lang="en-US" sz="2200" smtClean="0">
                <a:solidFill>
                  <a:schemeClr val="accent2"/>
                </a:solidFill>
              </a:rPr>
              <a:t>predmete</a:t>
            </a:r>
            <a:r>
              <a:rPr lang="en-US" sz="2200" dirty="0" smtClean="0">
                <a:solidFill>
                  <a:schemeClr val="accent2"/>
                </a:solidFill>
              </a:rPr>
              <a:t> </a:t>
            </a:r>
            <a:r>
              <a:rPr lang="sl-SI" sz="2200" dirty="0" smtClean="0">
                <a:solidFill>
                  <a:schemeClr val="accent2"/>
                </a:solidFill>
              </a:rPr>
              <a:t>jemljemo le cele</a:t>
            </a:r>
            <a:endParaRPr lang="en-US" sz="2200" dirty="0" smtClean="0">
              <a:solidFill>
                <a:schemeClr val="accent2"/>
              </a:solidFill>
            </a:endParaRPr>
          </a:p>
          <a:p>
            <a:pPr eaLnBrk="1" hangingPunct="1"/>
            <a:r>
              <a:rPr lang="en-US" sz="2200" dirty="0" err="1" smtClean="0"/>
              <a:t>iščemo</a:t>
            </a:r>
            <a:r>
              <a:rPr lang="en-US" sz="2200" dirty="0" smtClean="0"/>
              <a:t> x</a:t>
            </a:r>
            <a:r>
              <a:rPr lang="en-US" sz="2200" baseline="-25000" dirty="0" smtClean="0"/>
              <a:t>i</a:t>
            </a:r>
            <a:r>
              <a:rPr lang="en-US" sz="2200" dirty="0" smtClean="0"/>
              <a:t> </a:t>
            </a:r>
            <a:r>
              <a:rPr lang="en-US" sz="2200" dirty="0" smtClean="0">
                <a:sym typeface="Symbol" pitchFamily="18" charset="2"/>
              </a:rPr>
              <a:t></a:t>
            </a:r>
            <a:r>
              <a:rPr lang="en-US" sz="2200" dirty="0" smtClean="0"/>
              <a:t> </a:t>
            </a:r>
            <a:r>
              <a:rPr lang="sl-SI" sz="2200" dirty="0" smtClean="0"/>
              <a:t>{</a:t>
            </a:r>
            <a:r>
              <a:rPr lang="en-US" sz="2200" dirty="0" smtClean="0"/>
              <a:t>0</a:t>
            </a:r>
            <a:r>
              <a:rPr lang="sl-SI" sz="2200" dirty="0" smtClean="0"/>
              <a:t>, </a:t>
            </a:r>
            <a:r>
              <a:rPr lang="en-US" sz="2200" dirty="0" smtClean="0"/>
              <a:t>1</a:t>
            </a:r>
            <a:r>
              <a:rPr lang="sl-SI" sz="2200" dirty="0" smtClean="0"/>
              <a:t>}</a:t>
            </a:r>
            <a:r>
              <a:rPr lang="en-US" sz="2200" dirty="0" smtClean="0"/>
              <a:t>‚ </a:t>
            </a:r>
            <a:r>
              <a:rPr lang="en-US" sz="2200" dirty="0" err="1" smtClean="0"/>
              <a:t>ki</a:t>
            </a:r>
            <a:r>
              <a:rPr lang="en-US" sz="2200" dirty="0" smtClean="0"/>
              <a:t> </a:t>
            </a:r>
            <a:r>
              <a:rPr lang="en-US" sz="2200" dirty="0" err="1" smtClean="0"/>
              <a:t>nam</a:t>
            </a:r>
            <a:r>
              <a:rPr lang="en-US" sz="2200" dirty="0" smtClean="0"/>
              <a:t> </a:t>
            </a:r>
            <a:r>
              <a:rPr lang="en-US" sz="2200" dirty="0" err="1" smtClean="0"/>
              <a:t>pove</a:t>
            </a:r>
            <a:r>
              <a:rPr lang="en-US" sz="2200" dirty="0" smtClean="0"/>
              <a:t>, </a:t>
            </a:r>
            <a:r>
              <a:rPr lang="sl-SI" sz="2200" dirty="0" smtClean="0"/>
              <a:t>če v</a:t>
            </a:r>
            <a:r>
              <a:rPr lang="en-US" sz="2200" dirty="0" err="1" smtClean="0"/>
              <a:t>zamemo</a:t>
            </a:r>
            <a:r>
              <a:rPr lang="en-US" sz="2200" dirty="0" smtClean="0"/>
              <a:t> </a:t>
            </a:r>
            <a:r>
              <a:rPr lang="en-US" sz="2200" dirty="0" err="1" smtClean="0"/>
              <a:t>i</a:t>
            </a:r>
            <a:r>
              <a:rPr lang="en-US" sz="2200" dirty="0" smtClean="0"/>
              <a:t>-t</a:t>
            </a:r>
            <a:r>
              <a:rPr lang="sl-SI" sz="2200" dirty="0" smtClean="0"/>
              <a:t>i predmet</a:t>
            </a:r>
            <a:endParaRPr lang="en-US" sz="2200" dirty="0" smtClean="0"/>
          </a:p>
        </p:txBody>
      </p:sp>
      <p:graphicFrame>
        <p:nvGraphicFramePr>
          <p:cNvPr id="2050" name="Object 6"/>
          <p:cNvGraphicFramePr>
            <a:graphicFrameLocks noGrp="1" noChangeAspect="1"/>
          </p:cNvGraphicFramePr>
          <p:nvPr>
            <p:ph sz="quarter" idx="2"/>
            <p:extLst>
              <p:ext uri="{D42A27DB-BD31-4B8C-83A1-F6EECF244321}">
                <p14:modId xmlns:p14="http://schemas.microsoft.com/office/powerpoint/2010/main" val="3409112464"/>
              </p:ext>
            </p:extLst>
          </p:nvPr>
        </p:nvGraphicFramePr>
        <p:xfrm>
          <a:off x="5935663" y="1717675"/>
          <a:ext cx="2025650" cy="2441575"/>
        </p:xfrm>
        <a:graphic>
          <a:graphicData uri="http://schemas.openxmlformats.org/presentationml/2006/ole">
            <mc:AlternateContent xmlns:mc="http://schemas.openxmlformats.org/markup-compatibility/2006">
              <mc:Choice xmlns:v="urn:schemas-microsoft-com:vml" Requires="v">
                <p:oleObj spid="_x0000_s2074" name="Clip" r:id="rId4" imgW="2225520" imgH="2682720" progId="MS_ClipArt_Gallery.5">
                  <p:embed/>
                </p:oleObj>
              </mc:Choice>
              <mc:Fallback>
                <p:oleObj name="Clip" r:id="rId4" imgW="2225520" imgH="2682720" progId="MS_ClipArt_Gallery.5">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5663" y="1717675"/>
                        <a:ext cx="2025650" cy="2441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284" name="Object 4"/>
          <p:cNvGraphicFramePr>
            <a:graphicFrameLocks noChangeAspect="1"/>
          </p:cNvGraphicFramePr>
          <p:nvPr/>
        </p:nvGraphicFramePr>
        <p:xfrm>
          <a:off x="4643438" y="4724400"/>
          <a:ext cx="1905000" cy="966788"/>
        </p:xfrm>
        <a:graphic>
          <a:graphicData uri="http://schemas.openxmlformats.org/presentationml/2006/ole">
            <mc:AlternateContent xmlns:mc="http://schemas.openxmlformats.org/markup-compatibility/2006">
              <mc:Choice xmlns:v="urn:schemas-microsoft-com:vml" Requires="v">
                <p:oleObj spid="_x0000_s2075" name="Equation" r:id="rId6" imgW="825480" imgH="419040" progId="Equation.3">
                  <p:embed/>
                </p:oleObj>
              </mc:Choice>
              <mc:Fallback>
                <p:oleObj name="Equation" r:id="rId6" imgW="825480" imgH="419040" progId="Equation.3">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43438" y="4724400"/>
                        <a:ext cx="1905000" cy="966788"/>
                      </a:xfrm>
                      <a:prstGeom prst="rect">
                        <a:avLst/>
                      </a:prstGeom>
                      <a:solidFill>
                        <a:srgbClr val="FFFF99"/>
                      </a:solidFill>
                    </p:spPr>
                  </p:pic>
                </p:oleObj>
              </mc:Fallback>
            </mc:AlternateContent>
          </a:graphicData>
        </a:graphic>
      </p:graphicFrame>
      <p:graphicFrame>
        <p:nvGraphicFramePr>
          <p:cNvPr id="225285" name="Object 5"/>
          <p:cNvGraphicFramePr>
            <a:graphicFrameLocks noChangeAspect="1"/>
          </p:cNvGraphicFramePr>
          <p:nvPr/>
        </p:nvGraphicFramePr>
        <p:xfrm>
          <a:off x="6948488" y="4797425"/>
          <a:ext cx="1817687" cy="966788"/>
        </p:xfrm>
        <a:graphic>
          <a:graphicData uri="http://schemas.openxmlformats.org/presentationml/2006/ole">
            <mc:AlternateContent xmlns:mc="http://schemas.openxmlformats.org/markup-compatibility/2006">
              <mc:Choice xmlns:v="urn:schemas-microsoft-com:vml" Requires="v">
                <p:oleObj spid="_x0000_s2076" name="Equation" r:id="rId8" imgW="787320" imgH="419040" progId="Equation.3">
                  <p:embed/>
                </p:oleObj>
              </mc:Choice>
              <mc:Fallback>
                <p:oleObj name="Equation" r:id="rId8" imgW="787320" imgH="419040" progId="Equation.3">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8488" y="4797425"/>
                        <a:ext cx="1817687" cy="966788"/>
                      </a:xfrm>
                      <a:prstGeom prst="rect">
                        <a:avLst/>
                      </a:prstGeom>
                      <a:solidFill>
                        <a:srgbClr val="FFFF99"/>
                      </a:solidFill>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2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25284"/>
                                        </p:tgtEl>
                                        <p:attrNameLst>
                                          <p:attrName>style.visibility</p:attrName>
                                        </p:attrNameLst>
                                      </p:cBhvr>
                                      <p:to>
                                        <p:strVal val="visible"/>
                                      </p:to>
                                    </p:set>
                                    <p:anim calcmode="lin" valueType="num">
                                      <p:cBhvr additive="base">
                                        <p:cTn id="15" dur="500" fill="hold"/>
                                        <p:tgtEl>
                                          <p:spTgt spid="225284"/>
                                        </p:tgtEl>
                                        <p:attrNameLst>
                                          <p:attrName>ppt_x</p:attrName>
                                        </p:attrNameLst>
                                      </p:cBhvr>
                                      <p:tavLst>
                                        <p:tav tm="0">
                                          <p:val>
                                            <p:strVal val="0-#ppt_w/2"/>
                                          </p:val>
                                        </p:tav>
                                        <p:tav tm="100000">
                                          <p:val>
                                            <p:strVal val="#ppt_x"/>
                                          </p:val>
                                        </p:tav>
                                      </p:tavLst>
                                    </p:anim>
                                    <p:anim calcmode="lin" valueType="num">
                                      <p:cBhvr additive="base">
                                        <p:cTn id="16" dur="500" fill="hold"/>
                                        <p:tgtEl>
                                          <p:spTgt spid="225284"/>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nodeType="clickEffect">
                                  <p:stCondLst>
                                    <p:cond delay="0"/>
                                  </p:stCondLst>
                                  <p:childTnLst>
                                    <p:set>
                                      <p:cBhvr>
                                        <p:cTn id="20" dur="1" fill="hold">
                                          <p:stCondLst>
                                            <p:cond delay="0"/>
                                          </p:stCondLst>
                                        </p:cTn>
                                        <p:tgtEl>
                                          <p:spTgt spid="225285"/>
                                        </p:tgtEl>
                                        <p:attrNameLst>
                                          <p:attrName>style.visibility</p:attrName>
                                        </p:attrNameLst>
                                      </p:cBhvr>
                                      <p:to>
                                        <p:strVal val="visible"/>
                                      </p:to>
                                    </p:set>
                                    <p:anim calcmode="lin" valueType="num">
                                      <p:cBhvr additive="base">
                                        <p:cTn id="21" dur="500" fill="hold"/>
                                        <p:tgtEl>
                                          <p:spTgt spid="225285"/>
                                        </p:tgtEl>
                                        <p:attrNameLst>
                                          <p:attrName>ppt_x</p:attrName>
                                        </p:attrNameLst>
                                      </p:cBhvr>
                                      <p:tavLst>
                                        <p:tav tm="0">
                                          <p:val>
                                            <p:strVal val="0-#ppt_w/2"/>
                                          </p:val>
                                        </p:tav>
                                        <p:tav tm="100000">
                                          <p:val>
                                            <p:strVal val="#ppt_x"/>
                                          </p:val>
                                        </p:tav>
                                      </p:tavLst>
                                    </p:anim>
                                    <p:anim calcmode="lin" valueType="num">
                                      <p:cBhvr additive="base">
                                        <p:cTn id="22" dur="500" fill="hold"/>
                                        <p:tgtEl>
                                          <p:spTgt spid="22528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6" name="Rectangle 2"/>
          <p:cNvSpPr>
            <a:spLocks noGrp="1" noChangeArrowheads="1"/>
          </p:cNvSpPr>
          <p:nvPr>
            <p:ph type="title"/>
          </p:nvPr>
        </p:nvSpPr>
        <p:spPr>
          <a:xfrm>
            <a:off x="612775" y="228600"/>
            <a:ext cx="8153400" cy="990600"/>
          </a:xfrm>
        </p:spPr>
        <p:txBody>
          <a:bodyPr/>
          <a:lstStyle/>
          <a:p>
            <a:pPr eaLnBrk="1" hangingPunct="1"/>
            <a:r>
              <a:rPr lang="en-US" smtClean="0"/>
              <a:t>Preprosti problem nahrbtnika</a:t>
            </a:r>
          </a:p>
        </p:txBody>
      </p:sp>
      <p:sp>
        <p:nvSpPr>
          <p:cNvPr id="3079" name="Rectangle 3"/>
          <p:cNvSpPr>
            <a:spLocks noGrp="1" noChangeArrowheads="1"/>
          </p:cNvSpPr>
          <p:nvPr>
            <p:ph sz="quarter" idx="1"/>
          </p:nvPr>
        </p:nvSpPr>
        <p:spPr>
          <a:xfrm>
            <a:off x="612775" y="1600200"/>
            <a:ext cx="8153400" cy="4495800"/>
          </a:xfrm>
        </p:spPr>
        <p:txBody>
          <a:bodyPr/>
          <a:lstStyle/>
          <a:p>
            <a:pPr eaLnBrk="1" hangingPunct="1"/>
            <a:r>
              <a:rPr lang="en-US" smtClean="0">
                <a:solidFill>
                  <a:schemeClr val="accent2"/>
                </a:solidFill>
              </a:rPr>
              <a:t>predpostavka: predmete lahko režemo </a:t>
            </a:r>
          </a:p>
          <a:p>
            <a:pPr eaLnBrk="1" hangingPunct="1"/>
            <a:r>
              <a:rPr lang="en-US" smtClean="0"/>
              <a:t>iščemo x</a:t>
            </a:r>
            <a:r>
              <a:rPr lang="en-US" baseline="-25000" smtClean="0"/>
              <a:t>i</a:t>
            </a:r>
            <a:r>
              <a:rPr lang="en-US" smtClean="0"/>
              <a:t> med 0 in 1‚ ki nam pove, koliko vzamemo i-tega elementa</a:t>
            </a:r>
          </a:p>
        </p:txBody>
      </p:sp>
      <p:graphicFrame>
        <p:nvGraphicFramePr>
          <p:cNvPr id="226308" name="Object 4"/>
          <p:cNvGraphicFramePr>
            <a:graphicFrameLocks noChangeAspect="1"/>
          </p:cNvGraphicFramePr>
          <p:nvPr/>
        </p:nvGraphicFramePr>
        <p:xfrm>
          <a:off x="1619250" y="4365625"/>
          <a:ext cx="1905000" cy="966788"/>
        </p:xfrm>
        <a:graphic>
          <a:graphicData uri="http://schemas.openxmlformats.org/presentationml/2006/ole">
            <mc:AlternateContent xmlns:mc="http://schemas.openxmlformats.org/markup-compatibility/2006">
              <mc:Choice xmlns:v="urn:schemas-microsoft-com:vml" Requires="v">
                <p:oleObj spid="_x0000_s3088" name="Equation" r:id="rId4" imgW="825480" imgH="419040" progId="Equation.3">
                  <p:embed/>
                </p:oleObj>
              </mc:Choice>
              <mc:Fallback>
                <p:oleObj name="Equation" r:id="rId4" imgW="825480" imgH="4190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19250" y="4365625"/>
                        <a:ext cx="1905000" cy="966788"/>
                      </a:xfrm>
                      <a:prstGeom prst="rect">
                        <a:avLst/>
                      </a:prstGeom>
                      <a:solidFill>
                        <a:srgbClr val="FFFF99"/>
                      </a:solidFill>
                    </p:spPr>
                  </p:pic>
                </p:oleObj>
              </mc:Fallback>
            </mc:AlternateContent>
          </a:graphicData>
        </a:graphic>
      </p:graphicFrame>
      <p:graphicFrame>
        <p:nvGraphicFramePr>
          <p:cNvPr id="226309" name="Object 5"/>
          <p:cNvGraphicFramePr>
            <a:graphicFrameLocks noChangeAspect="1"/>
          </p:cNvGraphicFramePr>
          <p:nvPr/>
        </p:nvGraphicFramePr>
        <p:xfrm>
          <a:off x="5076825" y="4508500"/>
          <a:ext cx="1817688" cy="966788"/>
        </p:xfrm>
        <a:graphic>
          <a:graphicData uri="http://schemas.openxmlformats.org/presentationml/2006/ole">
            <mc:AlternateContent xmlns:mc="http://schemas.openxmlformats.org/markup-compatibility/2006">
              <mc:Choice xmlns:v="urn:schemas-microsoft-com:vml" Requires="v">
                <p:oleObj spid="_x0000_s3089" name="Equation" r:id="rId6" imgW="787320" imgH="419040" progId="Equation.3">
                  <p:embed/>
                </p:oleObj>
              </mc:Choice>
              <mc:Fallback>
                <p:oleObj name="Equation" r:id="rId6" imgW="787320" imgH="41904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76825" y="4508500"/>
                        <a:ext cx="1817688" cy="966788"/>
                      </a:xfrm>
                      <a:prstGeom prst="rect">
                        <a:avLst/>
                      </a:prstGeom>
                      <a:solidFill>
                        <a:srgbClr val="FFFF99"/>
                      </a:solidFill>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26308"/>
                                        </p:tgtEl>
                                        <p:attrNameLst>
                                          <p:attrName>style.visibility</p:attrName>
                                        </p:attrNameLst>
                                      </p:cBhvr>
                                      <p:to>
                                        <p:strVal val="visible"/>
                                      </p:to>
                                    </p:set>
                                    <p:anim calcmode="lin" valueType="num">
                                      <p:cBhvr additive="base">
                                        <p:cTn id="7" dur="500" fill="hold"/>
                                        <p:tgtEl>
                                          <p:spTgt spid="226308"/>
                                        </p:tgtEl>
                                        <p:attrNameLst>
                                          <p:attrName>ppt_x</p:attrName>
                                        </p:attrNameLst>
                                      </p:cBhvr>
                                      <p:tavLst>
                                        <p:tav tm="0">
                                          <p:val>
                                            <p:strVal val="0-#ppt_w/2"/>
                                          </p:val>
                                        </p:tav>
                                        <p:tav tm="100000">
                                          <p:val>
                                            <p:strVal val="#ppt_x"/>
                                          </p:val>
                                        </p:tav>
                                      </p:tavLst>
                                    </p:anim>
                                    <p:anim calcmode="lin" valueType="num">
                                      <p:cBhvr additive="base">
                                        <p:cTn id="8" dur="500" fill="hold"/>
                                        <p:tgtEl>
                                          <p:spTgt spid="22630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26309"/>
                                        </p:tgtEl>
                                        <p:attrNameLst>
                                          <p:attrName>style.visibility</p:attrName>
                                        </p:attrNameLst>
                                      </p:cBhvr>
                                      <p:to>
                                        <p:strVal val="visible"/>
                                      </p:to>
                                    </p:set>
                                    <p:anim calcmode="lin" valueType="num">
                                      <p:cBhvr additive="base">
                                        <p:cTn id="13" dur="500" fill="hold"/>
                                        <p:tgtEl>
                                          <p:spTgt spid="226309"/>
                                        </p:tgtEl>
                                        <p:attrNameLst>
                                          <p:attrName>ppt_x</p:attrName>
                                        </p:attrNameLst>
                                      </p:cBhvr>
                                      <p:tavLst>
                                        <p:tav tm="0">
                                          <p:val>
                                            <p:strVal val="0-#ppt_w/2"/>
                                          </p:val>
                                        </p:tav>
                                        <p:tav tm="100000">
                                          <p:val>
                                            <p:strVal val="#ppt_x"/>
                                          </p:val>
                                        </p:tav>
                                      </p:tavLst>
                                    </p:anim>
                                    <p:anim calcmode="lin" valueType="num">
                                      <p:cBhvr additive="base">
                                        <p:cTn id="14" dur="500" fill="hold"/>
                                        <p:tgtEl>
                                          <p:spTgt spid="2263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12775" y="228600"/>
            <a:ext cx="8153400" cy="990600"/>
          </a:xfrm>
        </p:spPr>
        <p:txBody>
          <a:bodyPr/>
          <a:lstStyle/>
          <a:p>
            <a:pPr eaLnBrk="1" hangingPunct="1"/>
            <a:r>
              <a:rPr lang="en-US" smtClean="0"/>
              <a:t>Preprosti problem nahrbtnika</a:t>
            </a:r>
          </a:p>
        </p:txBody>
      </p:sp>
      <p:sp>
        <p:nvSpPr>
          <p:cNvPr id="227331" name="Rectangle 3"/>
          <p:cNvSpPr>
            <a:spLocks noGrp="1" noChangeArrowheads="1"/>
          </p:cNvSpPr>
          <p:nvPr>
            <p:ph sz="quarter" idx="1"/>
          </p:nvPr>
        </p:nvSpPr>
        <p:spPr>
          <a:xfrm>
            <a:off x="612775" y="1600200"/>
            <a:ext cx="8153400" cy="4495800"/>
          </a:xfrm>
        </p:spPr>
        <p:txBody>
          <a:bodyPr/>
          <a:lstStyle/>
          <a:p>
            <a:pPr eaLnBrk="1" hangingPunct="1"/>
            <a:r>
              <a:rPr lang="en-US" smtClean="0"/>
              <a:t>prava strategija: glede na vrednost </a:t>
            </a:r>
            <a:r>
              <a:rPr lang="sl-SI" smtClean="0">
                <a:latin typeface="Courier New" pitchFamily="49" charset="0"/>
              </a:rPr>
              <a:t>c</a:t>
            </a:r>
            <a:r>
              <a:rPr lang="en-US" baseline="-25000" smtClean="0">
                <a:latin typeface="Courier New" pitchFamily="49" charset="0"/>
              </a:rPr>
              <a:t>i</a:t>
            </a:r>
            <a:r>
              <a:rPr lang="en-US" smtClean="0">
                <a:latin typeface="Courier New" pitchFamily="49" charset="0"/>
              </a:rPr>
              <a:t>/v</a:t>
            </a:r>
            <a:r>
              <a:rPr lang="en-US" baseline="-25000" smtClean="0">
                <a:latin typeface="Courier New" pitchFamily="49" charset="0"/>
              </a:rPr>
              <a:t>i</a:t>
            </a:r>
            <a:endParaRPr lang="sl-SI" baseline="-25000" smtClean="0">
              <a:latin typeface="Courier New" pitchFamily="49" charset="0"/>
            </a:endParaRPr>
          </a:p>
          <a:p>
            <a:pPr eaLnBrk="1" hangingPunct="1"/>
            <a:r>
              <a:rPr lang="sl-SI" smtClean="0"/>
              <a:t>Dokaz: Kozak str. 220</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73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2733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1"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12775" y="228600"/>
            <a:ext cx="8153400" cy="990600"/>
          </a:xfrm>
        </p:spPr>
        <p:txBody>
          <a:bodyPr/>
          <a:lstStyle/>
          <a:p>
            <a:pPr eaLnBrk="1" hangingPunct="1"/>
            <a:r>
              <a:rPr lang="sl-SI" smtClean="0"/>
              <a:t>0/1 nahrbtnik</a:t>
            </a:r>
          </a:p>
        </p:txBody>
      </p:sp>
      <p:sp>
        <p:nvSpPr>
          <p:cNvPr id="28677" name="Rectangle 3"/>
          <p:cNvSpPr>
            <a:spLocks noGrp="1" noChangeArrowheads="1"/>
          </p:cNvSpPr>
          <p:nvPr>
            <p:ph sz="quarter" idx="1"/>
          </p:nvPr>
        </p:nvSpPr>
        <p:spPr>
          <a:xfrm>
            <a:off x="612775" y="1600200"/>
            <a:ext cx="8153400" cy="4495800"/>
          </a:xfrm>
        </p:spPr>
        <p:txBody>
          <a:bodyPr/>
          <a:lstStyle/>
          <a:p>
            <a:pPr eaLnBrk="1" hangingPunct="1">
              <a:lnSpc>
                <a:spcPct val="90000"/>
              </a:lnSpc>
            </a:pPr>
            <a:r>
              <a:rPr lang="sl-SI" sz="1900" smtClean="0"/>
              <a:t>Požrešna metoda nas NE pripelje (nujno) do rešitve</a:t>
            </a:r>
          </a:p>
          <a:p>
            <a:pPr eaLnBrk="1" hangingPunct="1">
              <a:lnSpc>
                <a:spcPct val="90000"/>
              </a:lnSpc>
            </a:pPr>
            <a:r>
              <a:rPr lang="sl-SI" sz="1900" smtClean="0"/>
              <a:t>Protiprimer</a:t>
            </a:r>
          </a:p>
          <a:p>
            <a:pPr lvl="1" eaLnBrk="1" hangingPunct="1">
              <a:lnSpc>
                <a:spcPct val="90000"/>
              </a:lnSpc>
            </a:pPr>
            <a:r>
              <a:rPr lang="sl-SI" sz="1800" smtClean="0"/>
              <a:t>c = (57, 57, 105, 113, 100, 108)</a:t>
            </a:r>
          </a:p>
          <a:p>
            <a:pPr lvl="1" eaLnBrk="1" hangingPunct="1">
              <a:lnSpc>
                <a:spcPct val="90000"/>
              </a:lnSpc>
            </a:pPr>
            <a:r>
              <a:rPr lang="sl-SI" sz="1800" smtClean="0"/>
              <a:t>v = (30, 27, 35, 40, 50, 51)</a:t>
            </a:r>
          </a:p>
          <a:p>
            <a:pPr lvl="1" eaLnBrk="1" hangingPunct="1">
              <a:lnSpc>
                <a:spcPct val="90000"/>
              </a:lnSpc>
            </a:pPr>
            <a:r>
              <a:rPr lang="sl-SI" sz="1800" smtClean="0"/>
              <a:t>V = 60</a:t>
            </a:r>
          </a:p>
          <a:p>
            <a:pPr lvl="1" eaLnBrk="1" hangingPunct="1">
              <a:lnSpc>
                <a:spcPct val="90000"/>
              </a:lnSpc>
            </a:pPr>
            <a:r>
              <a:rPr lang="sl-SI" sz="1800" smtClean="0"/>
              <a:t>Požrešna metoda</a:t>
            </a:r>
          </a:p>
          <a:p>
            <a:pPr lvl="2" eaLnBrk="1" hangingPunct="1">
              <a:lnSpc>
                <a:spcPct val="90000"/>
              </a:lnSpc>
            </a:pPr>
            <a:r>
              <a:rPr lang="sl-SI" sz="1600" smtClean="0"/>
              <a:t>c/v = (1.9, 2.1, 3, 2.8, 2, 2.1)</a:t>
            </a:r>
          </a:p>
          <a:p>
            <a:pPr lvl="2" eaLnBrk="1" hangingPunct="1">
              <a:lnSpc>
                <a:spcPct val="90000"/>
              </a:lnSpc>
            </a:pPr>
            <a:r>
              <a:rPr lang="sl-SI" sz="1600" smtClean="0"/>
              <a:t>x = (0, 0, 1, 0, 0, 0) </a:t>
            </a:r>
          </a:p>
          <a:p>
            <a:pPr lvl="2" eaLnBrk="1" hangingPunct="1">
              <a:lnSpc>
                <a:spcPct val="90000"/>
              </a:lnSpc>
            </a:pPr>
            <a:r>
              <a:rPr lang="sl-SI" sz="1600" smtClean="0"/>
              <a:t>C = 105</a:t>
            </a:r>
          </a:p>
          <a:p>
            <a:pPr lvl="1" eaLnBrk="1" hangingPunct="1">
              <a:lnSpc>
                <a:spcPct val="90000"/>
              </a:lnSpc>
            </a:pPr>
            <a:r>
              <a:rPr lang="sl-SI" sz="1800" smtClean="0"/>
              <a:t>Boljša</a:t>
            </a:r>
          </a:p>
          <a:p>
            <a:pPr lvl="2" eaLnBrk="1" hangingPunct="1">
              <a:lnSpc>
                <a:spcPct val="90000"/>
              </a:lnSpc>
            </a:pPr>
            <a:r>
              <a:rPr lang="sl-SI" sz="1600" smtClean="0"/>
              <a:t>x = (1, 1, 0, 0, 0, 0) </a:t>
            </a:r>
          </a:p>
          <a:p>
            <a:pPr lvl="2" eaLnBrk="1" hangingPunct="1">
              <a:lnSpc>
                <a:spcPct val="90000"/>
              </a:lnSpc>
            </a:pPr>
            <a:r>
              <a:rPr lang="sl-SI" sz="1600" smtClean="0"/>
              <a:t>C = 114</a:t>
            </a:r>
          </a:p>
          <a:p>
            <a:pPr lvl="1" eaLnBrk="1" hangingPunct="1">
              <a:lnSpc>
                <a:spcPct val="90000"/>
              </a:lnSpc>
            </a:pPr>
            <a:endParaRPr lang="sl-SI" sz="1800" smtClean="0"/>
          </a:p>
          <a:p>
            <a:pPr lvl="2" eaLnBrk="1" hangingPunct="1">
              <a:lnSpc>
                <a:spcPct val="90000"/>
              </a:lnSpc>
            </a:pPr>
            <a:endParaRPr lang="sl-SI" sz="1600" smtClean="0"/>
          </a:p>
        </p:txBody>
      </p:sp>
      <p:pic>
        <p:nvPicPr>
          <p:cNvPr id="28678" name="Picture 4"/>
          <p:cNvPicPr>
            <a:picLocks noChangeAspect="1" noChangeArrowheads="1"/>
          </p:cNvPicPr>
          <p:nvPr/>
        </p:nvPicPr>
        <p:blipFill>
          <a:blip r:embed="rId3" cstate="print"/>
          <a:srcRect b="8945"/>
          <a:stretch>
            <a:fillRect/>
          </a:stretch>
        </p:blipFill>
        <p:spPr bwMode="auto">
          <a:xfrm>
            <a:off x="6553200" y="2362200"/>
            <a:ext cx="1944688" cy="170021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b="1" dirty="0" smtClean="0"/>
              <a:t>Kaj delati - podatki</a:t>
            </a:r>
            <a:endParaRPr lang="sl-SI" dirty="0"/>
          </a:p>
        </p:txBody>
      </p:sp>
      <p:sp>
        <p:nvSpPr>
          <p:cNvPr id="3" name="Content Placeholder 2"/>
          <p:cNvSpPr>
            <a:spLocks noGrp="1"/>
          </p:cNvSpPr>
          <p:nvPr>
            <p:ph sz="quarter" idx="1"/>
          </p:nvPr>
        </p:nvSpPr>
        <p:spPr/>
        <p:txBody>
          <a:bodyPr/>
          <a:lstStyle/>
          <a:p>
            <a:endParaRPr lang="sl-SI" dirty="0" smtClean="0"/>
          </a:p>
          <a:p>
            <a:endParaRPr lang="sl-SI" dirty="0"/>
          </a:p>
        </p:txBody>
      </p:sp>
      <p:graphicFrame>
        <p:nvGraphicFramePr>
          <p:cNvPr id="4" name="Table 3"/>
          <p:cNvGraphicFramePr>
            <a:graphicFrameLocks noGrp="1"/>
          </p:cNvGraphicFramePr>
          <p:nvPr>
            <p:extLst>
              <p:ext uri="{D42A27DB-BD31-4B8C-83A1-F6EECF244321}">
                <p14:modId xmlns:p14="http://schemas.microsoft.com/office/powerpoint/2010/main" val="1261798902"/>
              </p:ext>
            </p:extLst>
          </p:nvPr>
        </p:nvGraphicFramePr>
        <p:xfrm>
          <a:off x="1219200" y="2197767"/>
          <a:ext cx="5711825" cy="3898233"/>
        </p:xfrm>
        <a:graphic>
          <a:graphicData uri="http://schemas.openxmlformats.org/drawingml/2006/table">
            <a:tbl>
              <a:tblPr firstRow="1" firstCol="1" bandRow="1">
                <a:tableStyleId>{5C22544A-7EE6-4342-B048-85BDC9FD1C3A}</a:tableStyleId>
              </a:tblPr>
              <a:tblGrid>
                <a:gridCol w="2876250">
                  <a:extLst>
                    <a:ext uri="{9D8B030D-6E8A-4147-A177-3AD203B41FA5}">
                      <a16:colId xmlns:a16="http://schemas.microsoft.com/office/drawing/2014/main" val="217397613"/>
                    </a:ext>
                  </a:extLst>
                </a:gridCol>
                <a:gridCol w="1159175">
                  <a:extLst>
                    <a:ext uri="{9D8B030D-6E8A-4147-A177-3AD203B41FA5}">
                      <a16:colId xmlns:a16="http://schemas.microsoft.com/office/drawing/2014/main" val="1633103693"/>
                    </a:ext>
                  </a:extLst>
                </a:gridCol>
                <a:gridCol w="1676400">
                  <a:extLst>
                    <a:ext uri="{9D8B030D-6E8A-4147-A177-3AD203B41FA5}">
                      <a16:colId xmlns:a16="http://schemas.microsoft.com/office/drawing/2014/main" val="480343660"/>
                    </a:ext>
                  </a:extLst>
                </a:gridCol>
              </a:tblGrid>
              <a:tr h="433137">
                <a:tc>
                  <a:txBody>
                    <a:bodyPr/>
                    <a:lstStyle/>
                    <a:p>
                      <a:pPr algn="just">
                        <a:spcAft>
                          <a:spcPts val="0"/>
                        </a:spcAft>
                      </a:pPr>
                      <a:r>
                        <a:rPr lang="en-US" sz="2000">
                          <a:effectLst/>
                        </a:rPr>
                        <a:t>delo</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trajanje</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plačilo</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88007543"/>
                  </a:ext>
                </a:extLst>
              </a:tr>
              <a:tr h="433137">
                <a:tc>
                  <a:txBody>
                    <a:bodyPr/>
                    <a:lstStyle/>
                    <a:p>
                      <a:pPr algn="just">
                        <a:spcAft>
                          <a:spcPts val="0"/>
                        </a:spcAft>
                      </a:pPr>
                      <a:r>
                        <a:rPr lang="en-US" sz="2000" dirty="0" err="1" smtClean="0">
                          <a:effectLst/>
                        </a:rPr>
                        <a:t>Košnj</a:t>
                      </a:r>
                      <a:r>
                        <a:rPr lang="sl-SI" sz="2000" dirty="0" smtClean="0">
                          <a:effectLst/>
                        </a:rPr>
                        <a:t>a</a:t>
                      </a:r>
                      <a:r>
                        <a:rPr lang="en-US" sz="2000" dirty="0" smtClean="0">
                          <a:effectLst/>
                        </a:rPr>
                        <a:t> </a:t>
                      </a:r>
                      <a:r>
                        <a:rPr lang="en-US" sz="2000" dirty="0" err="1">
                          <a:effectLst/>
                        </a:rPr>
                        <a:t>trave</a:t>
                      </a:r>
                      <a:endParaRPr lang="sl-SI"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15</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300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87552131"/>
                  </a:ext>
                </a:extLst>
              </a:tr>
              <a:tr h="433137">
                <a:tc>
                  <a:txBody>
                    <a:bodyPr/>
                    <a:lstStyle/>
                    <a:p>
                      <a:pPr algn="just">
                        <a:spcAft>
                          <a:spcPts val="0"/>
                        </a:spcAft>
                      </a:pPr>
                      <a:r>
                        <a:rPr lang="en-US" sz="2000">
                          <a:effectLst/>
                        </a:rPr>
                        <a:t>Čiščenje bazena</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7</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200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878637368"/>
                  </a:ext>
                </a:extLst>
              </a:tr>
              <a:tr h="433137">
                <a:tc>
                  <a:txBody>
                    <a:bodyPr/>
                    <a:lstStyle/>
                    <a:p>
                      <a:pPr algn="just">
                        <a:spcAft>
                          <a:spcPts val="0"/>
                        </a:spcAft>
                      </a:pPr>
                      <a:r>
                        <a:rPr lang="en-US" sz="2000" dirty="0" err="1">
                          <a:effectLst/>
                        </a:rPr>
                        <a:t>Obrezovanje</a:t>
                      </a:r>
                      <a:r>
                        <a:rPr lang="en-US" sz="2000" dirty="0">
                          <a:effectLst/>
                        </a:rPr>
                        <a:t> </a:t>
                      </a:r>
                      <a:r>
                        <a:rPr lang="en-US" sz="2000" dirty="0" err="1">
                          <a:effectLst/>
                        </a:rPr>
                        <a:t>žive</a:t>
                      </a:r>
                      <a:r>
                        <a:rPr lang="en-US" sz="2000" dirty="0">
                          <a:effectLst/>
                        </a:rPr>
                        <a:t> </a:t>
                      </a:r>
                      <a:r>
                        <a:rPr lang="en-US" sz="2000" dirty="0" err="1">
                          <a:effectLst/>
                        </a:rPr>
                        <a:t>meje</a:t>
                      </a:r>
                      <a:endParaRPr lang="sl-SI"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10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250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21037017"/>
                  </a:ext>
                </a:extLst>
              </a:tr>
              <a:tr h="433137">
                <a:tc>
                  <a:txBody>
                    <a:bodyPr/>
                    <a:lstStyle/>
                    <a:p>
                      <a:pPr algn="just">
                        <a:spcAft>
                          <a:spcPts val="0"/>
                        </a:spcAft>
                      </a:pPr>
                      <a:r>
                        <a:rPr lang="en-US" sz="2000">
                          <a:effectLst/>
                        </a:rPr>
                        <a:t>Pleskanje sobe</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5</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100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75399930"/>
                  </a:ext>
                </a:extLst>
              </a:tr>
              <a:tr h="433137">
                <a:tc>
                  <a:txBody>
                    <a:bodyPr/>
                    <a:lstStyle/>
                    <a:p>
                      <a:pPr algn="just">
                        <a:spcAft>
                          <a:spcPts val="0"/>
                        </a:spcAft>
                      </a:pPr>
                      <a:r>
                        <a:rPr lang="en-US" sz="2000">
                          <a:effectLst/>
                        </a:rPr>
                        <a:t>Sprehajanje psov</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20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270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38879049"/>
                  </a:ext>
                </a:extLst>
              </a:tr>
              <a:tr h="433137">
                <a:tc>
                  <a:txBody>
                    <a:bodyPr/>
                    <a:lstStyle/>
                    <a:p>
                      <a:pPr algn="just">
                        <a:spcAft>
                          <a:spcPts val="0"/>
                        </a:spcAft>
                      </a:pPr>
                      <a:r>
                        <a:rPr lang="en-US" sz="2000">
                          <a:effectLst/>
                        </a:rPr>
                        <a:t>Pomoč starejšim</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11</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220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12633388"/>
                  </a:ext>
                </a:extLst>
              </a:tr>
              <a:tr h="433137">
                <a:tc>
                  <a:txBody>
                    <a:bodyPr/>
                    <a:lstStyle/>
                    <a:p>
                      <a:pPr algn="just">
                        <a:spcAft>
                          <a:spcPts val="0"/>
                        </a:spcAft>
                      </a:pPr>
                      <a:r>
                        <a:rPr lang="en-US" sz="2000">
                          <a:effectLst/>
                        </a:rPr>
                        <a:t>Prekrivanje strehe</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6</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a:effectLst/>
                        </a:rPr>
                        <a:t>400</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27447518"/>
                  </a:ext>
                </a:extLst>
              </a:tr>
              <a:tr h="433137">
                <a:tc>
                  <a:txBody>
                    <a:bodyPr/>
                    <a:lstStyle/>
                    <a:p>
                      <a:pPr algn="just">
                        <a:spcAft>
                          <a:spcPts val="0"/>
                        </a:spcAft>
                      </a:pPr>
                      <a:r>
                        <a:rPr lang="en-US" sz="2000">
                          <a:effectLst/>
                        </a:rPr>
                        <a:t>Varstvo otrok</a:t>
                      </a:r>
                      <a:endParaRPr lang="sl-SI"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dirty="0">
                          <a:effectLst/>
                        </a:rPr>
                        <a:t>8</a:t>
                      </a:r>
                      <a:endParaRPr lang="sl-SI"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US" sz="2000" dirty="0">
                          <a:effectLst/>
                        </a:rPr>
                        <a:t>180</a:t>
                      </a:r>
                      <a:endParaRPr lang="sl-SI"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59366990"/>
                  </a:ext>
                </a:extLst>
              </a:tr>
            </a:tbl>
          </a:graphicData>
        </a:graphic>
      </p:graphicFrame>
    </p:spTree>
    <p:extLst>
      <p:ext uri="{BB962C8B-B14F-4D97-AF65-F5344CB8AC3E}">
        <p14:creationId xmlns:p14="http://schemas.microsoft.com/office/powerpoint/2010/main" val="1095139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Nedeljski planinec</a:t>
            </a:r>
            <a:endParaRPr lang="sl-SI" dirty="0"/>
          </a:p>
        </p:txBody>
      </p:sp>
      <p:sp>
        <p:nvSpPr>
          <p:cNvPr id="3" name="Content Placeholder 2"/>
          <p:cNvSpPr>
            <a:spLocks noGrp="1"/>
          </p:cNvSpPr>
          <p:nvPr>
            <p:ph sz="quarter" idx="1"/>
          </p:nvPr>
        </p:nvSpPr>
        <p:spPr>
          <a:xfrm>
            <a:off x="612648" y="1600200"/>
            <a:ext cx="8153400" cy="2743200"/>
          </a:xfrm>
        </p:spPr>
        <p:txBody>
          <a:bodyPr/>
          <a:lstStyle/>
          <a:p>
            <a:pPr marL="0" indent="0">
              <a:buNone/>
            </a:pPr>
            <a:r>
              <a:rPr lang="sl-SI" sz="2400" dirty="0"/>
              <a:t>Vsak nedeljski planinec se prej ali slej sooči z dejstvom, da bi rad v gore odnesel neverjetne količine hrane in pijače, teža, ki jo lahko nese, pa je zelo omejena - denimo 10 kilogramov.</a:t>
            </a:r>
          </a:p>
          <a:p>
            <a:pPr marL="0" indent="0">
              <a:buNone/>
            </a:pPr>
            <a:r>
              <a:rPr lang="sl-SI" sz="2400" dirty="0"/>
              <a:t>Da bo lažje ocenil kaj naj vzame s seboj, je naš nedeljski planinec naredil seznam stvari, ki jih ima na razpolago, in jih ocenil glede na pomembnost. Kako naj jih izbere, da njihova skupna teža ne bo presegala 10 kilogramov in da bo njihova skupna ocena kar največja?</a:t>
            </a:r>
          </a:p>
          <a:p>
            <a:pPr marL="0" indent="0">
              <a:buNone/>
            </a:pPr>
            <a:endParaRPr lang="sl-SI" sz="2000" dirty="0"/>
          </a:p>
        </p:txBody>
      </p:sp>
      <p:sp>
        <p:nvSpPr>
          <p:cNvPr id="6" name="TextBox 5"/>
          <p:cNvSpPr txBox="1"/>
          <p:nvPr/>
        </p:nvSpPr>
        <p:spPr>
          <a:xfrm>
            <a:off x="152400" y="5181600"/>
            <a:ext cx="4114800" cy="1569660"/>
          </a:xfrm>
          <a:prstGeom prst="rect">
            <a:avLst/>
          </a:prstGeom>
          <a:noFill/>
        </p:spPr>
        <p:txBody>
          <a:bodyPr wrap="square" rtlCol="0">
            <a:spAutoFit/>
          </a:bodyPr>
          <a:lstStyle/>
          <a:p>
            <a:pPr marL="285750" indent="-285750">
              <a:buFont typeface="Arial" panose="020B0604020202020204" pitchFamily="34" charset="0"/>
              <a:buChar char="•"/>
            </a:pPr>
            <a:r>
              <a:rPr lang="sl-SI" sz="1600" dirty="0"/>
              <a:t>Cviček, 4 </a:t>
            </a:r>
            <a:r>
              <a:rPr lang="sl-SI" sz="1600" dirty="0" smtClean="0"/>
              <a:t>kg, </a:t>
            </a:r>
            <a:r>
              <a:rPr lang="sl-SI" sz="1600" dirty="0"/>
              <a:t>ocena 8</a:t>
            </a:r>
          </a:p>
          <a:p>
            <a:pPr marL="285750" indent="-285750">
              <a:buFont typeface="Arial" panose="020B0604020202020204" pitchFamily="34" charset="0"/>
              <a:buChar char="•"/>
            </a:pPr>
            <a:r>
              <a:rPr lang="sl-SI" sz="1600" dirty="0"/>
              <a:t>Radenska, 3 </a:t>
            </a:r>
            <a:r>
              <a:rPr lang="sl-SI" sz="1600" dirty="0" smtClean="0"/>
              <a:t>kg, </a:t>
            </a:r>
            <a:r>
              <a:rPr lang="sl-SI" sz="1600" dirty="0"/>
              <a:t>ocena 5</a:t>
            </a:r>
          </a:p>
          <a:p>
            <a:pPr marL="285750" indent="-285750">
              <a:buFont typeface="Arial" panose="020B0604020202020204" pitchFamily="34" charset="0"/>
              <a:buChar char="•"/>
            </a:pPr>
            <a:r>
              <a:rPr lang="sl-SI" sz="1600" dirty="0"/>
              <a:t>Gosti sok, 1 </a:t>
            </a:r>
            <a:r>
              <a:rPr lang="sl-SI" sz="1600" dirty="0" smtClean="0"/>
              <a:t>kg, </a:t>
            </a:r>
            <a:r>
              <a:rPr lang="sl-SI" sz="1600" dirty="0"/>
              <a:t>ocena 1.5</a:t>
            </a:r>
          </a:p>
          <a:p>
            <a:pPr marL="285750" indent="-285750">
              <a:buFont typeface="Arial" panose="020B0604020202020204" pitchFamily="34" charset="0"/>
              <a:buChar char="•"/>
            </a:pPr>
            <a:r>
              <a:rPr lang="sl-SI" sz="1600" dirty="0"/>
              <a:t>Pršut, 5 </a:t>
            </a:r>
            <a:r>
              <a:rPr lang="sl-SI" sz="1600" dirty="0" smtClean="0"/>
              <a:t>kg, </a:t>
            </a:r>
            <a:r>
              <a:rPr lang="sl-SI" sz="1600" dirty="0"/>
              <a:t>ocena 4</a:t>
            </a:r>
          </a:p>
          <a:p>
            <a:pPr marL="285750" indent="-285750">
              <a:buFont typeface="Arial" panose="020B0604020202020204" pitchFamily="34" charset="0"/>
              <a:buChar char="•"/>
            </a:pPr>
            <a:r>
              <a:rPr lang="sl-SI" sz="1600" dirty="0"/>
              <a:t>Čelada, 0.5 </a:t>
            </a:r>
            <a:r>
              <a:rPr lang="sl-SI" sz="1600" dirty="0" smtClean="0"/>
              <a:t>kg, </a:t>
            </a:r>
            <a:r>
              <a:rPr lang="sl-SI" sz="1600" dirty="0"/>
              <a:t>ocena 2</a:t>
            </a:r>
          </a:p>
          <a:p>
            <a:pPr marL="285750" indent="-285750">
              <a:buFont typeface="Arial" panose="020B0604020202020204" pitchFamily="34" charset="0"/>
              <a:buChar char="•"/>
            </a:pPr>
            <a:endParaRPr lang="sl-SI" sz="1600" dirty="0"/>
          </a:p>
        </p:txBody>
      </p:sp>
      <p:sp>
        <p:nvSpPr>
          <p:cNvPr id="7" name="TextBox 6"/>
          <p:cNvSpPr txBox="1"/>
          <p:nvPr/>
        </p:nvSpPr>
        <p:spPr>
          <a:xfrm>
            <a:off x="4297680" y="5181600"/>
            <a:ext cx="5032248" cy="1569660"/>
          </a:xfrm>
          <a:prstGeom prst="rect">
            <a:avLst/>
          </a:prstGeom>
          <a:noFill/>
        </p:spPr>
        <p:txBody>
          <a:bodyPr wrap="square" rtlCol="0">
            <a:spAutoFit/>
          </a:bodyPr>
          <a:lstStyle/>
          <a:p>
            <a:pPr marL="285750" indent="-285750">
              <a:buFont typeface="Arial" panose="020B0604020202020204" pitchFamily="34" charset="0"/>
              <a:buChar char="•"/>
            </a:pPr>
            <a:r>
              <a:rPr lang="sl-SI" sz="1600" dirty="0"/>
              <a:t>Prva pomoč, 1 </a:t>
            </a:r>
            <a:r>
              <a:rPr lang="sl-SI" sz="1600" dirty="0" smtClean="0"/>
              <a:t>kg, </a:t>
            </a:r>
            <a:r>
              <a:rPr lang="sl-SI" sz="1600" dirty="0"/>
              <a:t>ocena 1</a:t>
            </a:r>
          </a:p>
          <a:p>
            <a:pPr marL="285750" indent="-285750">
              <a:buFont typeface="Arial" panose="020B0604020202020204" pitchFamily="34" charset="0"/>
              <a:buChar char="•"/>
            </a:pPr>
            <a:r>
              <a:rPr lang="sl-SI" sz="1600" dirty="0"/>
              <a:t>sir Jošt, 2 </a:t>
            </a:r>
            <a:r>
              <a:rPr lang="sl-SI" sz="1600" dirty="0" smtClean="0"/>
              <a:t>kg, </a:t>
            </a:r>
            <a:r>
              <a:rPr lang="sl-SI" sz="1600" dirty="0"/>
              <a:t>ocena 6</a:t>
            </a:r>
          </a:p>
          <a:p>
            <a:pPr marL="285750" indent="-285750">
              <a:buFont typeface="Arial" panose="020B0604020202020204" pitchFamily="34" charset="0"/>
              <a:buChar char="•"/>
            </a:pPr>
            <a:r>
              <a:rPr lang="sl-SI" sz="1600" dirty="0"/>
              <a:t>Sladkarije, 7 </a:t>
            </a:r>
            <a:r>
              <a:rPr lang="sl-SI" sz="1600" dirty="0" smtClean="0"/>
              <a:t>kg, </a:t>
            </a:r>
            <a:r>
              <a:rPr lang="sl-SI" sz="1600" dirty="0"/>
              <a:t>ocena 10</a:t>
            </a:r>
          </a:p>
          <a:p>
            <a:pPr marL="285750" indent="-285750">
              <a:buFont typeface="Arial" panose="020B0604020202020204" pitchFamily="34" charset="0"/>
              <a:buChar char="•"/>
            </a:pPr>
            <a:r>
              <a:rPr lang="sl-SI" sz="1600" dirty="0"/>
              <a:t>Komplet za varovanje, 3.5 </a:t>
            </a:r>
            <a:r>
              <a:rPr lang="sl-SI" sz="1600" dirty="0" smtClean="0"/>
              <a:t>kg, </a:t>
            </a:r>
            <a:r>
              <a:rPr lang="sl-SI" sz="1600" dirty="0"/>
              <a:t>ocena 4</a:t>
            </a:r>
          </a:p>
          <a:p>
            <a:pPr marL="285750" indent="-285750">
              <a:buFont typeface="Arial" panose="020B0604020202020204" pitchFamily="34" charset="0"/>
              <a:buChar char="•"/>
            </a:pPr>
            <a:r>
              <a:rPr lang="sl-SI" sz="1600" dirty="0"/>
              <a:t>Rženi kruh, 1.5 </a:t>
            </a:r>
            <a:r>
              <a:rPr lang="sl-SI" sz="1600" dirty="0" smtClean="0"/>
              <a:t>kg, </a:t>
            </a:r>
            <a:r>
              <a:rPr lang="sl-SI" sz="1600" dirty="0"/>
              <a:t>ocena 5</a:t>
            </a:r>
          </a:p>
          <a:p>
            <a:endParaRPr lang="sl-SI" sz="1600" dirty="0"/>
          </a:p>
        </p:txBody>
      </p:sp>
    </p:spTree>
    <p:extLst>
      <p:ext uri="{BB962C8B-B14F-4D97-AF65-F5344CB8AC3E}">
        <p14:creationId xmlns:p14="http://schemas.microsoft.com/office/powerpoint/2010/main" val="660963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Naslov 12"/>
          <p:cNvSpPr>
            <a:spLocks noGrp="1"/>
          </p:cNvSpPr>
          <p:nvPr>
            <p:ph type="title"/>
          </p:nvPr>
        </p:nvSpPr>
        <p:spPr/>
        <p:txBody>
          <a:bodyPr/>
          <a:lstStyle/>
          <a:p>
            <a:pPr defTabSz="685983">
              <a:lnSpc>
                <a:spcPct val="90000"/>
              </a:lnSpc>
              <a:spcBef>
                <a:spcPts val="0"/>
              </a:spcBef>
            </a:pPr>
            <a:r>
              <a:rPr lang="sl-SI" sz="2701" dirty="0" smtClean="0">
                <a:solidFill>
                  <a:srgbClr val="465562">
                    <a:lumMod val="75000"/>
                  </a:srgbClr>
                </a:solidFill>
                <a:latin typeface="Euphemia"/>
              </a:rPr>
              <a:t>Župan</a:t>
            </a:r>
            <a:endParaRPr lang="sl-SI" sz="2701" dirty="0">
              <a:solidFill>
                <a:srgbClr val="465562">
                  <a:lumMod val="75000"/>
                </a:srgbClr>
              </a:solidFill>
              <a:latin typeface="Euphemia"/>
            </a:endParaRPr>
          </a:p>
        </p:txBody>
      </p:sp>
      <p:sp>
        <p:nvSpPr>
          <p:cNvPr id="14" name="Ograda vsebine 13"/>
          <p:cNvSpPr>
            <a:spLocks noGrp="1"/>
          </p:cNvSpPr>
          <p:nvPr>
            <p:ph idx="1"/>
          </p:nvPr>
        </p:nvSpPr>
        <p:spPr>
          <a:xfrm>
            <a:off x="612648" y="1600200"/>
            <a:ext cx="8153400" cy="2133600"/>
          </a:xfrm>
        </p:spPr>
        <p:txBody>
          <a:bodyPr/>
          <a:lstStyle/>
          <a:p>
            <a:pPr marL="0" indent="0">
              <a:buNone/>
            </a:pPr>
            <a:r>
              <a:rPr lang="sl-SI" sz="2400" dirty="0"/>
              <a:t>Župan </a:t>
            </a:r>
            <a:r>
              <a:rPr lang="sl-SI" sz="2400" dirty="0" smtClean="0"/>
              <a:t>najlepšega mesta na svetu </a:t>
            </a:r>
            <a:r>
              <a:rPr lang="sl-SI" sz="2400" dirty="0"/>
              <a:t>ima na voljo milijon evrov (€), ki jih bo porabil za gradnjo novih zgradb. </a:t>
            </a:r>
          </a:p>
          <a:p>
            <a:pPr marL="0" indent="0">
              <a:buNone/>
            </a:pPr>
            <a:r>
              <a:rPr lang="sl-SI" sz="2400" dirty="0"/>
              <a:t>Na izbiro ima naslednje zgradbe (ter stroške gradnje posamezne zgradbe in povprečno število obiskovalcev dnevno, ki jih bo privabila):</a:t>
            </a:r>
          </a:p>
          <a:p>
            <a:pPr marL="0" indent="0">
              <a:buNone/>
            </a:pPr>
            <a:endParaRPr lang="sl-SI" sz="2400" dirty="0"/>
          </a:p>
          <a:p>
            <a:pPr marL="0" indent="0" defTabSz="685983">
              <a:lnSpc>
                <a:spcPct val="90000"/>
              </a:lnSpc>
              <a:spcBef>
                <a:spcPts val="1050"/>
              </a:spcBef>
              <a:buClr>
                <a:srgbClr val="465562"/>
              </a:buClr>
              <a:buNone/>
            </a:pPr>
            <a:endParaRPr lang="sl-SI" sz="3600" dirty="0">
              <a:solidFill>
                <a:srgbClr val="465562"/>
              </a:solidFill>
              <a:latin typeface="Euphemia"/>
            </a:endParaRPr>
          </a:p>
        </p:txBody>
      </p:sp>
      <p:graphicFrame>
        <p:nvGraphicFramePr>
          <p:cNvPr id="3" name="Tabela 2"/>
          <p:cNvGraphicFramePr>
            <a:graphicFrameLocks noGrp="1"/>
          </p:cNvGraphicFramePr>
          <p:nvPr>
            <p:extLst>
              <p:ext uri="{D42A27DB-BD31-4B8C-83A1-F6EECF244321}">
                <p14:modId xmlns:p14="http://schemas.microsoft.com/office/powerpoint/2010/main" val="703557427"/>
              </p:ext>
            </p:extLst>
          </p:nvPr>
        </p:nvGraphicFramePr>
        <p:xfrm>
          <a:off x="457200" y="3886200"/>
          <a:ext cx="8839201" cy="1600200"/>
        </p:xfrm>
        <a:graphic>
          <a:graphicData uri="http://schemas.openxmlformats.org/drawingml/2006/table">
            <a:tbl>
              <a:tblPr firstRow="1" bandRow="1">
                <a:tableStyleId>{5C22544A-7EE6-4342-B048-85BDC9FD1C3A}</a:tableStyleId>
              </a:tblPr>
              <a:tblGrid>
                <a:gridCol w="1075053">
                  <a:extLst>
                    <a:ext uri="{9D8B030D-6E8A-4147-A177-3AD203B41FA5}">
                      <a16:colId xmlns:a16="http://schemas.microsoft.com/office/drawing/2014/main" val="1719168198"/>
                    </a:ext>
                  </a:extLst>
                </a:gridCol>
                <a:gridCol w="785094">
                  <a:extLst>
                    <a:ext uri="{9D8B030D-6E8A-4147-A177-3AD203B41FA5}">
                      <a16:colId xmlns:a16="http://schemas.microsoft.com/office/drawing/2014/main" val="694195645"/>
                    </a:ext>
                  </a:extLst>
                </a:gridCol>
                <a:gridCol w="767583">
                  <a:extLst>
                    <a:ext uri="{9D8B030D-6E8A-4147-A177-3AD203B41FA5}">
                      <a16:colId xmlns:a16="http://schemas.microsoft.com/office/drawing/2014/main" val="3952465310"/>
                    </a:ext>
                  </a:extLst>
                </a:gridCol>
                <a:gridCol w="698337">
                  <a:extLst>
                    <a:ext uri="{9D8B030D-6E8A-4147-A177-3AD203B41FA5}">
                      <a16:colId xmlns:a16="http://schemas.microsoft.com/office/drawing/2014/main" val="82759631"/>
                    </a:ext>
                  </a:extLst>
                </a:gridCol>
                <a:gridCol w="913230">
                  <a:extLst>
                    <a:ext uri="{9D8B030D-6E8A-4147-A177-3AD203B41FA5}">
                      <a16:colId xmlns:a16="http://schemas.microsoft.com/office/drawing/2014/main" val="639217859"/>
                    </a:ext>
                  </a:extLst>
                </a:gridCol>
                <a:gridCol w="939818">
                  <a:extLst>
                    <a:ext uri="{9D8B030D-6E8A-4147-A177-3AD203B41FA5}">
                      <a16:colId xmlns:a16="http://schemas.microsoft.com/office/drawing/2014/main" val="4022279783"/>
                    </a:ext>
                  </a:extLst>
                </a:gridCol>
                <a:gridCol w="785094">
                  <a:extLst>
                    <a:ext uri="{9D8B030D-6E8A-4147-A177-3AD203B41FA5}">
                      <a16:colId xmlns:a16="http://schemas.microsoft.com/office/drawing/2014/main" val="2455395338"/>
                    </a:ext>
                  </a:extLst>
                </a:gridCol>
                <a:gridCol w="1000607">
                  <a:extLst>
                    <a:ext uri="{9D8B030D-6E8A-4147-A177-3AD203B41FA5}">
                      <a16:colId xmlns:a16="http://schemas.microsoft.com/office/drawing/2014/main" val="2287956753"/>
                    </a:ext>
                  </a:extLst>
                </a:gridCol>
                <a:gridCol w="807584">
                  <a:extLst>
                    <a:ext uri="{9D8B030D-6E8A-4147-A177-3AD203B41FA5}">
                      <a16:colId xmlns:a16="http://schemas.microsoft.com/office/drawing/2014/main" val="3645663731"/>
                    </a:ext>
                  </a:extLst>
                </a:gridCol>
                <a:gridCol w="1066801">
                  <a:extLst>
                    <a:ext uri="{9D8B030D-6E8A-4147-A177-3AD203B41FA5}">
                      <a16:colId xmlns:a16="http://schemas.microsoft.com/office/drawing/2014/main" val="4224740847"/>
                    </a:ext>
                  </a:extLst>
                </a:gridCol>
              </a:tblGrid>
              <a:tr h="610246">
                <a:tc>
                  <a:txBody>
                    <a:bodyPr/>
                    <a:lstStyle/>
                    <a:p>
                      <a:pPr algn="ctr"/>
                      <a:r>
                        <a:rPr lang="sl-SI" sz="1400" b="1" dirty="0" smtClean="0">
                          <a:solidFill>
                            <a:schemeClr val="tx1"/>
                          </a:solidFill>
                        </a:rPr>
                        <a:t>Zgradba</a:t>
                      </a:r>
                      <a:endParaRPr lang="en-US" sz="1400" b="1" dirty="0">
                        <a:solidFill>
                          <a:schemeClr val="tx1"/>
                        </a:solidFill>
                      </a:endParaRPr>
                    </a:p>
                  </a:txBody>
                  <a:tcPr marL="68598" marR="68598" marT="34299" marB="34299"/>
                </a:tc>
                <a:tc>
                  <a:txBody>
                    <a:bodyPr/>
                    <a:lstStyle/>
                    <a:p>
                      <a:pPr algn="ctr"/>
                      <a:r>
                        <a:rPr lang="sl-SI" sz="1400" dirty="0" smtClean="0"/>
                        <a:t>Hotel</a:t>
                      </a:r>
                      <a:endParaRPr lang="en-US" sz="1400" dirty="0"/>
                    </a:p>
                  </a:txBody>
                  <a:tcPr marL="68598" marR="68598" marT="34299" marB="34299"/>
                </a:tc>
                <a:tc>
                  <a:txBody>
                    <a:bodyPr/>
                    <a:lstStyle/>
                    <a:p>
                      <a:pPr algn="ctr"/>
                      <a:r>
                        <a:rPr lang="sl-SI" sz="1400" dirty="0" smtClean="0"/>
                        <a:t>Kino</a:t>
                      </a:r>
                      <a:endParaRPr lang="en-US" sz="1400" dirty="0"/>
                    </a:p>
                  </a:txBody>
                  <a:tcPr marL="68598" marR="68598" marT="34299" marB="34299"/>
                </a:tc>
                <a:tc>
                  <a:txBody>
                    <a:bodyPr/>
                    <a:lstStyle/>
                    <a:p>
                      <a:pPr algn="ctr"/>
                      <a:r>
                        <a:rPr lang="sl-SI" sz="1400" dirty="0" smtClean="0"/>
                        <a:t>Muzej</a:t>
                      </a:r>
                      <a:endParaRPr lang="en-US" sz="1400" dirty="0"/>
                    </a:p>
                  </a:txBody>
                  <a:tcPr marL="68598" marR="68598" marT="34299" marB="34299"/>
                </a:tc>
                <a:tc>
                  <a:txBody>
                    <a:bodyPr/>
                    <a:lstStyle/>
                    <a:p>
                      <a:pPr algn="ctr"/>
                      <a:r>
                        <a:rPr lang="sl-SI" sz="1400" dirty="0" smtClean="0"/>
                        <a:t>Gledališče</a:t>
                      </a:r>
                      <a:endParaRPr lang="en-US" sz="1400" dirty="0"/>
                    </a:p>
                  </a:txBody>
                  <a:tcPr marL="68598" marR="68598" marT="34299" marB="34299"/>
                </a:tc>
                <a:tc>
                  <a:txBody>
                    <a:bodyPr/>
                    <a:lstStyle/>
                    <a:p>
                      <a:pPr algn="ctr"/>
                      <a:r>
                        <a:rPr lang="sl-SI" sz="1400" dirty="0" smtClean="0"/>
                        <a:t>Živalski vrt</a:t>
                      </a:r>
                      <a:endParaRPr lang="en-US" sz="1400" dirty="0"/>
                    </a:p>
                  </a:txBody>
                  <a:tcPr marL="68598" marR="68598" marT="34299" marB="34299"/>
                </a:tc>
                <a:tc>
                  <a:txBody>
                    <a:bodyPr/>
                    <a:lstStyle/>
                    <a:p>
                      <a:pPr algn="ctr"/>
                      <a:r>
                        <a:rPr lang="sl-SI" sz="1400" dirty="0" smtClean="0"/>
                        <a:t>Stadion</a:t>
                      </a:r>
                      <a:endParaRPr lang="en-US" sz="1400" dirty="0"/>
                    </a:p>
                  </a:txBody>
                  <a:tcPr marL="68598" marR="68598" marT="34299" marB="34299"/>
                </a:tc>
                <a:tc>
                  <a:txBody>
                    <a:bodyPr/>
                    <a:lstStyle/>
                    <a:p>
                      <a:pPr algn="ctr"/>
                      <a:r>
                        <a:rPr lang="sl-SI" sz="1400" dirty="0" smtClean="0"/>
                        <a:t>Nakupovalni</a:t>
                      </a:r>
                      <a:r>
                        <a:rPr lang="sl-SI" sz="1400" baseline="0" dirty="0" smtClean="0"/>
                        <a:t> center</a:t>
                      </a:r>
                      <a:endParaRPr lang="en-US" sz="1400" dirty="0"/>
                    </a:p>
                  </a:txBody>
                  <a:tcPr marL="68598" marR="68598" marT="34299" marB="34299"/>
                </a:tc>
                <a:tc>
                  <a:txBody>
                    <a:bodyPr/>
                    <a:lstStyle/>
                    <a:p>
                      <a:pPr algn="ctr"/>
                      <a:r>
                        <a:rPr lang="sl-SI" sz="1400" dirty="0" smtClean="0"/>
                        <a:t>Casino</a:t>
                      </a:r>
                      <a:endParaRPr lang="en-US" sz="1400" dirty="0"/>
                    </a:p>
                  </a:txBody>
                  <a:tcPr marL="68598" marR="68598" marT="34299" marB="34299"/>
                </a:tc>
                <a:tc>
                  <a:txBody>
                    <a:bodyPr/>
                    <a:lstStyle/>
                    <a:p>
                      <a:pPr algn="ctr"/>
                      <a:r>
                        <a:rPr lang="sl-SI" sz="1400" dirty="0" smtClean="0"/>
                        <a:t>Restavracija</a:t>
                      </a:r>
                      <a:endParaRPr lang="en-US" sz="1400" dirty="0"/>
                    </a:p>
                  </a:txBody>
                  <a:tcPr marL="68598" marR="68598" marT="34299" marB="34299"/>
                </a:tc>
                <a:extLst>
                  <a:ext uri="{0D108BD9-81ED-4DB2-BD59-A6C34878D82A}">
                    <a16:rowId xmlns:a16="http://schemas.microsoft.com/office/drawing/2014/main" val="2475538672"/>
                  </a:ext>
                </a:extLst>
              </a:tr>
              <a:tr h="494977">
                <a:tc>
                  <a:txBody>
                    <a:bodyPr/>
                    <a:lstStyle/>
                    <a:p>
                      <a:pPr algn="ctr"/>
                      <a:r>
                        <a:rPr lang="sl-SI" sz="1400" b="1" dirty="0" smtClean="0"/>
                        <a:t>Strošek (v €)</a:t>
                      </a:r>
                      <a:endParaRPr lang="en-US" sz="1400" b="1" dirty="0"/>
                    </a:p>
                  </a:txBody>
                  <a:tcPr marL="68598" marR="68598" marT="34299" marB="34299"/>
                </a:tc>
                <a:tc>
                  <a:txBody>
                    <a:bodyPr/>
                    <a:lstStyle/>
                    <a:p>
                      <a:pPr algn="ctr"/>
                      <a:r>
                        <a:rPr lang="sl-SI" sz="1400" dirty="0" smtClean="0"/>
                        <a:t>200.000</a:t>
                      </a:r>
                      <a:endParaRPr lang="en-US" sz="1400" dirty="0"/>
                    </a:p>
                  </a:txBody>
                  <a:tcPr marL="68598" marR="68598" marT="34299" marB="34299"/>
                </a:tc>
                <a:tc>
                  <a:txBody>
                    <a:bodyPr/>
                    <a:lstStyle/>
                    <a:p>
                      <a:pPr algn="ctr"/>
                      <a:r>
                        <a:rPr lang="sl-SI" sz="1400" dirty="0" smtClean="0"/>
                        <a:t>110.000</a:t>
                      </a:r>
                      <a:endParaRPr lang="en-US" sz="1400" dirty="0"/>
                    </a:p>
                  </a:txBody>
                  <a:tcPr marL="68598" marR="68598" marT="34299" marB="34299"/>
                </a:tc>
                <a:tc>
                  <a:txBody>
                    <a:bodyPr/>
                    <a:lstStyle/>
                    <a:p>
                      <a:pPr algn="ctr"/>
                      <a:r>
                        <a:rPr lang="sl-SI" sz="1400" dirty="0" smtClean="0"/>
                        <a:t>92.000</a:t>
                      </a:r>
                      <a:endParaRPr lang="en-US" sz="1400" dirty="0"/>
                    </a:p>
                  </a:txBody>
                  <a:tcPr marL="68598" marR="68598" marT="34299" marB="34299"/>
                </a:tc>
                <a:tc>
                  <a:txBody>
                    <a:bodyPr/>
                    <a:lstStyle/>
                    <a:p>
                      <a:pPr algn="ctr"/>
                      <a:r>
                        <a:rPr lang="sl-SI" sz="1400" dirty="0" smtClean="0"/>
                        <a:t>24.000</a:t>
                      </a:r>
                      <a:endParaRPr lang="en-US" sz="1400" dirty="0"/>
                    </a:p>
                  </a:txBody>
                  <a:tcPr marL="68598" marR="68598" marT="34299" marB="34299"/>
                </a:tc>
                <a:tc>
                  <a:txBody>
                    <a:bodyPr/>
                    <a:lstStyle/>
                    <a:p>
                      <a:pPr algn="ctr"/>
                      <a:r>
                        <a:rPr lang="sl-SI" sz="1400" dirty="0" smtClean="0"/>
                        <a:t>180.000</a:t>
                      </a:r>
                      <a:endParaRPr lang="en-US" sz="1400" dirty="0"/>
                    </a:p>
                  </a:txBody>
                  <a:tcPr marL="68598" marR="68598" marT="34299" marB="34299"/>
                </a:tc>
                <a:tc>
                  <a:txBody>
                    <a:bodyPr/>
                    <a:lstStyle/>
                    <a:p>
                      <a:pPr algn="ctr"/>
                      <a:r>
                        <a:rPr lang="sl-SI" sz="1400" dirty="0" smtClean="0"/>
                        <a:t>220.000</a:t>
                      </a:r>
                      <a:endParaRPr lang="en-US" sz="1400" dirty="0"/>
                    </a:p>
                  </a:txBody>
                  <a:tcPr marL="68598" marR="68598" marT="34299" marB="34299"/>
                </a:tc>
                <a:tc>
                  <a:txBody>
                    <a:bodyPr/>
                    <a:lstStyle/>
                    <a:p>
                      <a:pPr algn="ctr"/>
                      <a:r>
                        <a:rPr lang="sl-SI" sz="1400" dirty="0" smtClean="0"/>
                        <a:t>100.000</a:t>
                      </a:r>
                      <a:endParaRPr lang="en-US" sz="1400" dirty="0"/>
                    </a:p>
                  </a:txBody>
                  <a:tcPr marL="68598" marR="68598" marT="34299" marB="34299"/>
                </a:tc>
                <a:tc>
                  <a:txBody>
                    <a:bodyPr/>
                    <a:lstStyle/>
                    <a:p>
                      <a:pPr algn="ctr"/>
                      <a:r>
                        <a:rPr lang="sl-SI" sz="1400" dirty="0" smtClean="0"/>
                        <a:t>190.000</a:t>
                      </a:r>
                      <a:endParaRPr lang="en-US" sz="1400" dirty="0"/>
                    </a:p>
                  </a:txBody>
                  <a:tcPr marL="68598" marR="68598" marT="34299" marB="34299"/>
                </a:tc>
                <a:tc>
                  <a:txBody>
                    <a:bodyPr/>
                    <a:lstStyle/>
                    <a:p>
                      <a:pPr algn="ctr"/>
                      <a:r>
                        <a:rPr lang="sl-SI" sz="1400" dirty="0" smtClean="0"/>
                        <a:t>30.000</a:t>
                      </a:r>
                      <a:endParaRPr lang="en-US" sz="1400" dirty="0"/>
                    </a:p>
                  </a:txBody>
                  <a:tcPr marL="68598" marR="68598" marT="34299" marB="34299"/>
                </a:tc>
                <a:extLst>
                  <a:ext uri="{0D108BD9-81ED-4DB2-BD59-A6C34878D82A}">
                    <a16:rowId xmlns:a16="http://schemas.microsoft.com/office/drawing/2014/main" val="2938324588"/>
                  </a:ext>
                </a:extLst>
              </a:tr>
              <a:tr h="494977">
                <a:tc>
                  <a:txBody>
                    <a:bodyPr/>
                    <a:lstStyle/>
                    <a:p>
                      <a:pPr algn="ctr"/>
                      <a:r>
                        <a:rPr lang="sl-SI" sz="1400" b="1" dirty="0" smtClean="0"/>
                        <a:t>Obiskovalci</a:t>
                      </a:r>
                      <a:endParaRPr lang="en-US" sz="1400" b="1" dirty="0"/>
                    </a:p>
                  </a:txBody>
                  <a:tcPr marL="68598" marR="68598" marT="34299" marB="34299"/>
                </a:tc>
                <a:tc>
                  <a:txBody>
                    <a:bodyPr/>
                    <a:lstStyle/>
                    <a:p>
                      <a:pPr algn="ctr"/>
                      <a:r>
                        <a:rPr lang="sl-SI" sz="1400" dirty="0" smtClean="0"/>
                        <a:t>500</a:t>
                      </a:r>
                      <a:endParaRPr lang="en-US" sz="1400" dirty="0"/>
                    </a:p>
                  </a:txBody>
                  <a:tcPr marL="68598" marR="68598" marT="34299" marB="34299"/>
                </a:tc>
                <a:tc>
                  <a:txBody>
                    <a:bodyPr/>
                    <a:lstStyle/>
                    <a:p>
                      <a:pPr algn="ctr"/>
                      <a:r>
                        <a:rPr lang="sl-SI" sz="1400" dirty="0" smtClean="0"/>
                        <a:t>2.000</a:t>
                      </a:r>
                      <a:endParaRPr lang="en-US" sz="1400" dirty="0"/>
                    </a:p>
                  </a:txBody>
                  <a:tcPr marL="68598" marR="68598" marT="34299" marB="34299"/>
                </a:tc>
                <a:tc>
                  <a:txBody>
                    <a:bodyPr/>
                    <a:lstStyle/>
                    <a:p>
                      <a:pPr algn="ctr"/>
                      <a:r>
                        <a:rPr lang="sl-SI" sz="1400" dirty="0" smtClean="0"/>
                        <a:t>900</a:t>
                      </a:r>
                      <a:endParaRPr lang="en-US" sz="1400" dirty="0"/>
                    </a:p>
                  </a:txBody>
                  <a:tcPr marL="68598" marR="68598" marT="34299" marB="34299"/>
                </a:tc>
                <a:tc>
                  <a:txBody>
                    <a:bodyPr/>
                    <a:lstStyle/>
                    <a:p>
                      <a:pPr algn="ctr"/>
                      <a:r>
                        <a:rPr lang="sl-SI" sz="1400" dirty="0" smtClean="0"/>
                        <a:t>600</a:t>
                      </a:r>
                      <a:endParaRPr lang="en-US" sz="1400" dirty="0"/>
                    </a:p>
                  </a:txBody>
                  <a:tcPr marL="68598" marR="68598" marT="34299" marB="34299"/>
                </a:tc>
                <a:tc>
                  <a:txBody>
                    <a:bodyPr/>
                    <a:lstStyle/>
                    <a:p>
                      <a:pPr algn="ctr"/>
                      <a:r>
                        <a:rPr lang="sl-SI" sz="1400" dirty="0" smtClean="0"/>
                        <a:t>1.700</a:t>
                      </a:r>
                      <a:endParaRPr lang="en-US" sz="1400" dirty="0"/>
                    </a:p>
                  </a:txBody>
                  <a:tcPr marL="68598" marR="68598" marT="34299" marB="34299"/>
                </a:tc>
                <a:tc>
                  <a:txBody>
                    <a:bodyPr/>
                    <a:lstStyle/>
                    <a:p>
                      <a:pPr algn="ctr"/>
                      <a:r>
                        <a:rPr lang="sl-SI" sz="1400" dirty="0" smtClean="0"/>
                        <a:t>800</a:t>
                      </a:r>
                      <a:endParaRPr lang="en-US" sz="1400" dirty="0"/>
                    </a:p>
                  </a:txBody>
                  <a:tcPr marL="68598" marR="68598" marT="34299" marB="34299"/>
                </a:tc>
                <a:tc>
                  <a:txBody>
                    <a:bodyPr/>
                    <a:lstStyle/>
                    <a:p>
                      <a:pPr algn="ctr"/>
                      <a:r>
                        <a:rPr lang="sl-SI" sz="1400" dirty="0" smtClean="0"/>
                        <a:t>1.500</a:t>
                      </a:r>
                      <a:endParaRPr lang="en-US" sz="1400" dirty="0"/>
                    </a:p>
                  </a:txBody>
                  <a:tcPr marL="68598" marR="68598" marT="34299" marB="34299"/>
                </a:tc>
                <a:tc>
                  <a:txBody>
                    <a:bodyPr/>
                    <a:lstStyle/>
                    <a:p>
                      <a:pPr algn="ctr"/>
                      <a:r>
                        <a:rPr lang="sl-SI" sz="1400" dirty="0" smtClean="0"/>
                        <a:t>4.200</a:t>
                      </a:r>
                      <a:endParaRPr lang="en-US" sz="1400" dirty="0"/>
                    </a:p>
                  </a:txBody>
                  <a:tcPr marL="68598" marR="68598" marT="34299" marB="34299"/>
                </a:tc>
                <a:tc>
                  <a:txBody>
                    <a:bodyPr/>
                    <a:lstStyle/>
                    <a:p>
                      <a:pPr algn="ctr"/>
                      <a:r>
                        <a:rPr lang="sl-SI" sz="1400" dirty="0" smtClean="0"/>
                        <a:t>600</a:t>
                      </a:r>
                      <a:endParaRPr lang="en-US" sz="1400" dirty="0"/>
                    </a:p>
                  </a:txBody>
                  <a:tcPr marL="68598" marR="68598" marT="34299" marB="34299"/>
                </a:tc>
                <a:extLst>
                  <a:ext uri="{0D108BD9-81ED-4DB2-BD59-A6C34878D82A}">
                    <a16:rowId xmlns:a16="http://schemas.microsoft.com/office/drawing/2014/main" val="938242403"/>
                  </a:ext>
                </a:extLst>
              </a:tr>
            </a:tbl>
          </a:graphicData>
        </a:graphic>
      </p:graphicFrame>
      <p:sp>
        <p:nvSpPr>
          <p:cNvPr id="2" name="Rectangle 1"/>
          <p:cNvSpPr/>
          <p:nvPr/>
        </p:nvSpPr>
        <p:spPr>
          <a:xfrm>
            <a:off x="643128" y="5638800"/>
            <a:ext cx="7891272" cy="830997"/>
          </a:xfrm>
          <a:prstGeom prst="rect">
            <a:avLst/>
          </a:prstGeom>
        </p:spPr>
        <p:txBody>
          <a:bodyPr wrap="square">
            <a:spAutoFit/>
          </a:bodyPr>
          <a:lstStyle/>
          <a:p>
            <a:pPr eaLnBrk="0" hangingPunct="0">
              <a:buSzPct val="60000"/>
            </a:pPr>
            <a:r>
              <a:rPr lang="sl-SI" sz="2400" dirty="0">
                <a:latin typeface="+mn-lt"/>
              </a:rPr>
              <a:t>Odločiti se mora tako, da mu bodo novo zgrajene zgradbe prinesle največ obiskovalcev dnevno.</a:t>
            </a:r>
            <a:endParaRPr lang="en-US" sz="2400" dirty="0">
              <a:latin typeface="+mn-lt"/>
            </a:endParaRPr>
          </a:p>
        </p:txBody>
      </p:sp>
    </p:spTree>
    <p:extLst>
      <p:ext uri="{BB962C8B-B14F-4D97-AF65-F5344CB8AC3E}">
        <p14:creationId xmlns:p14="http://schemas.microsoft.com/office/powerpoint/2010/main" val="1628113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Tovor</a:t>
            </a:r>
            <a:endParaRPr lang="en-US" dirty="0"/>
          </a:p>
        </p:txBody>
      </p:sp>
      <p:sp>
        <p:nvSpPr>
          <p:cNvPr id="3" name="Content Placeholder 2"/>
          <p:cNvSpPr>
            <a:spLocks noGrp="1"/>
          </p:cNvSpPr>
          <p:nvPr>
            <p:ph sz="quarter" idx="1"/>
          </p:nvPr>
        </p:nvSpPr>
        <p:spPr/>
        <p:txBody>
          <a:bodyPr/>
          <a:lstStyle/>
          <a:p>
            <a:pPr marL="0" lvl="0" indent="0">
              <a:lnSpc>
                <a:spcPct val="150000"/>
              </a:lnSpc>
              <a:buNone/>
            </a:pPr>
            <a:r>
              <a:rPr lang="sl-SI" sz="1800" dirty="0"/>
              <a:t>Tovorni vlak ima odprt vagon, ki lahko vozi tovor z omejeno težo. Danes bomo prevažali samo vreče, kar pomeni, da se ne bomo ozirali na prostornino, saj so vreče prostorsko dokaj prilagodljive, poleg tega pa je vagon odprt, se pravi na vrhu »ni omejen«. Prevažali bomo različna semena, ki imajo različno prodajno ceno. Naš kupec ima zahtevo, da če se odločimo za eno vrsto semen, mu moramo dostaviti celotno našo zalogo. Se pravi, če imamo na voljo 13t bučnih semen, na vlak ne moremo natovoriti samo 2t le-teh. Radi pa bi ga natovorili tako, da bi bil končni izkupiček denarja čim večji.</a:t>
            </a:r>
          </a:p>
          <a:p>
            <a:pPr marL="0" lvl="0" indent="0">
              <a:lnSpc>
                <a:spcPct val="150000"/>
              </a:lnSpc>
              <a:buNone/>
            </a:pPr>
            <a:r>
              <a:rPr lang="sl-SI" sz="1800" dirty="0"/>
              <a:t>Naš vagon lahko prevaža 43t tovora. Na zalogi pa imamo koruzo (8t, 1120€), pšenico (1t, 200€), sojo (8t, 3584€), sončnice (7t, 1974€), </a:t>
            </a:r>
            <a:r>
              <a:rPr lang="sl-SI" sz="1800" dirty="0" smtClean="0"/>
              <a:t>čičerika (50t, 12000€), ječmena </a:t>
            </a:r>
            <a:r>
              <a:rPr lang="sl-SI" sz="1800" dirty="0"/>
              <a:t>(11t, 1430€), piro (10t, 4500€) in oves (12t, 4200€).</a:t>
            </a:r>
          </a:p>
          <a:p>
            <a:pPr marL="0" indent="0">
              <a:buNone/>
            </a:pPr>
            <a:endParaRPr lang="en-US" sz="1800" dirty="0"/>
          </a:p>
        </p:txBody>
      </p:sp>
    </p:spTree>
    <p:extLst>
      <p:ext uri="{BB962C8B-B14F-4D97-AF65-F5344CB8AC3E}">
        <p14:creationId xmlns:p14="http://schemas.microsoft.com/office/powerpoint/2010/main" val="2503231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Besedilo naloge</a:t>
            </a:r>
            <a:endParaRPr lang="sl-SI" dirty="0"/>
          </a:p>
        </p:txBody>
      </p:sp>
      <p:sp>
        <p:nvSpPr>
          <p:cNvPr id="5" name="Content Placeholder 4"/>
          <p:cNvSpPr>
            <a:spLocks noGrp="1"/>
          </p:cNvSpPr>
          <p:nvPr>
            <p:ph sz="quarter" idx="1"/>
          </p:nvPr>
        </p:nvSpPr>
        <p:spPr/>
        <p:txBody>
          <a:bodyPr/>
          <a:lstStyle/>
          <a:p>
            <a:pPr marL="0" indent="0">
              <a:buNone/>
            </a:pPr>
            <a:r>
              <a:rPr lang="sl-SI" sz="1800" dirty="0"/>
              <a:t>Maja je 10. avgusta ugotovila, da ima še kar nekaj študijskih obveznosti, ki so pogoj za dokončanje letnika. Če želi letnik narediti, mora opraviti vse obveznosti in sicer do 20. septembra. Na voljo ima torej 40 dni časa.</a:t>
            </a:r>
          </a:p>
          <a:p>
            <a:pPr marL="0" indent="0">
              <a:buNone/>
            </a:pPr>
            <a:r>
              <a:rPr lang="sl-SI" sz="1800" dirty="0"/>
              <a:t>Kmalu ji je postalo jasno, da je nemogoče, da v tako kratkem času opravi vse, kar ji manjka, a ni izgubila upanja, saj ve, da bo morala v naslednjem letu opravljati samo, kar ji bo letos ostalo. Torej ve, da ko obveznost opravi, ji ta v naslednjem letu ne „propade“. Vrednosti nalog so ovrednotene z ETCS točkami, ki jih prinašajo. Manjka ji še 22 točk, za vse obveznosti pa bi porabila 50 dni. </a:t>
            </a:r>
          </a:p>
          <a:p>
            <a:pPr marL="0" indent="0">
              <a:buNone/>
            </a:pPr>
            <a:endParaRPr lang="sl-SI" sz="1800" dirty="0"/>
          </a:p>
          <a:p>
            <a:pPr marL="0" indent="0">
              <a:buNone/>
            </a:pPr>
            <a:r>
              <a:rPr lang="sl-SI" sz="1800" dirty="0" smtClean="0"/>
              <a:t>Kaj </a:t>
            </a:r>
            <a:r>
              <a:rPr lang="sl-SI" sz="1800" dirty="0"/>
              <a:t>se ji najbolj splača narediti, da bo v 40 dneh dosegla največ ETCS?</a:t>
            </a:r>
          </a:p>
          <a:p>
            <a:pPr marL="0" indent="0">
              <a:buNone/>
            </a:pPr>
            <a:endParaRPr lang="sl-SI" sz="1800" dirty="0" smtClean="0"/>
          </a:p>
          <a:p>
            <a:pPr marL="0" indent="0">
              <a:buNone/>
            </a:pPr>
            <a:r>
              <a:rPr lang="sl-SI" sz="1800" dirty="0" smtClean="0"/>
              <a:t>Podatki </a:t>
            </a:r>
            <a:r>
              <a:rPr lang="sl-SI" sz="1800" dirty="0"/>
              <a:t>o posameznih obveznostih in pripadajočih točkah ETCS so na naslednji prosojnici.</a:t>
            </a:r>
          </a:p>
          <a:p>
            <a:pPr marL="0" indent="0">
              <a:buNone/>
            </a:pPr>
            <a:endParaRPr lang="en-US" sz="1800" dirty="0"/>
          </a:p>
        </p:txBody>
      </p:sp>
    </p:spTree>
    <p:extLst>
      <p:ext uri="{BB962C8B-B14F-4D97-AF65-F5344CB8AC3E}">
        <p14:creationId xmlns:p14="http://schemas.microsoft.com/office/powerpoint/2010/main" val="2189849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Podatki</a:t>
            </a:r>
            <a:endParaRPr lang="sl-SI" dirty="0"/>
          </a:p>
        </p:txBody>
      </p:sp>
      <p:graphicFrame>
        <p:nvGraphicFramePr>
          <p:cNvPr id="4" name="Tabela 3"/>
          <p:cNvGraphicFramePr>
            <a:graphicFrameLocks noGrp="1"/>
          </p:cNvGraphicFramePr>
          <p:nvPr>
            <p:extLst>
              <p:ext uri="{D42A27DB-BD31-4B8C-83A1-F6EECF244321}">
                <p14:modId xmlns:p14="http://schemas.microsoft.com/office/powerpoint/2010/main" val="1206425227"/>
              </p:ext>
            </p:extLst>
          </p:nvPr>
        </p:nvGraphicFramePr>
        <p:xfrm>
          <a:off x="304800" y="1752601"/>
          <a:ext cx="7696199" cy="4183380"/>
        </p:xfrm>
        <a:graphic>
          <a:graphicData uri="http://schemas.openxmlformats.org/drawingml/2006/table">
            <a:tbl>
              <a:tblPr firstRow="1" bandRow="1">
                <a:tableStyleId>{5C22544A-7EE6-4342-B048-85BDC9FD1C3A}</a:tableStyleId>
              </a:tblPr>
              <a:tblGrid>
                <a:gridCol w="1146608">
                  <a:extLst>
                    <a:ext uri="{9D8B030D-6E8A-4147-A177-3AD203B41FA5}">
                      <a16:colId xmlns:a16="http://schemas.microsoft.com/office/drawing/2014/main" val="20000"/>
                    </a:ext>
                  </a:extLst>
                </a:gridCol>
                <a:gridCol w="2919237">
                  <a:extLst>
                    <a:ext uri="{9D8B030D-6E8A-4147-A177-3AD203B41FA5}">
                      <a16:colId xmlns:a16="http://schemas.microsoft.com/office/drawing/2014/main" val="20001"/>
                    </a:ext>
                  </a:extLst>
                </a:gridCol>
                <a:gridCol w="2076190">
                  <a:extLst>
                    <a:ext uri="{9D8B030D-6E8A-4147-A177-3AD203B41FA5}">
                      <a16:colId xmlns:a16="http://schemas.microsoft.com/office/drawing/2014/main" val="20002"/>
                    </a:ext>
                  </a:extLst>
                </a:gridCol>
                <a:gridCol w="1554164">
                  <a:extLst>
                    <a:ext uri="{9D8B030D-6E8A-4147-A177-3AD203B41FA5}">
                      <a16:colId xmlns:a16="http://schemas.microsoft.com/office/drawing/2014/main" val="20003"/>
                    </a:ext>
                  </a:extLst>
                </a:gridCol>
              </a:tblGrid>
              <a:tr h="337611">
                <a:tc>
                  <a:txBody>
                    <a:bodyPr/>
                    <a:lstStyle/>
                    <a:p>
                      <a:pPr algn="ctr"/>
                      <a:r>
                        <a:rPr lang="sl-SI" sz="1800" dirty="0" err="1" smtClean="0"/>
                        <a:t>Zap</a:t>
                      </a:r>
                      <a:r>
                        <a:rPr lang="sl-SI" sz="1800" dirty="0" smtClean="0"/>
                        <a:t>. št.</a:t>
                      </a:r>
                      <a:endParaRPr lang="sl-SI" sz="1800" dirty="0"/>
                    </a:p>
                  </a:txBody>
                  <a:tcPr marL="68580" marR="68580" marT="34290" marB="34290" anchor="ctr"/>
                </a:tc>
                <a:tc>
                  <a:txBody>
                    <a:bodyPr/>
                    <a:lstStyle/>
                    <a:p>
                      <a:pPr algn="ctr"/>
                      <a:r>
                        <a:rPr lang="sl-SI" sz="1800" dirty="0" smtClean="0"/>
                        <a:t>Obveznost</a:t>
                      </a:r>
                      <a:endParaRPr lang="sl-SI" sz="1800" dirty="0"/>
                    </a:p>
                  </a:txBody>
                  <a:tcPr marL="68580" marR="68580" marT="34290" marB="34290" anchor="ctr"/>
                </a:tc>
                <a:tc>
                  <a:txBody>
                    <a:bodyPr/>
                    <a:lstStyle/>
                    <a:p>
                      <a:pPr algn="ctr"/>
                      <a:r>
                        <a:rPr lang="sl-SI" sz="1800" dirty="0" smtClean="0"/>
                        <a:t>Število</a:t>
                      </a:r>
                      <a:r>
                        <a:rPr lang="sl-SI" sz="1800" baseline="0" dirty="0" smtClean="0"/>
                        <a:t> potrebnih dni</a:t>
                      </a:r>
                      <a:endParaRPr lang="sl-SI" sz="1800" dirty="0"/>
                    </a:p>
                  </a:txBody>
                  <a:tcPr marL="68580" marR="68580" marT="34290" marB="34290" anchor="ctr"/>
                </a:tc>
                <a:tc>
                  <a:txBody>
                    <a:bodyPr/>
                    <a:lstStyle/>
                    <a:p>
                      <a:pPr algn="ctr"/>
                      <a:r>
                        <a:rPr lang="sl-SI" sz="1800" dirty="0" smtClean="0"/>
                        <a:t>ECTS</a:t>
                      </a:r>
                      <a:r>
                        <a:rPr lang="sl-SI" sz="1800" baseline="0" dirty="0" smtClean="0"/>
                        <a:t> točke</a:t>
                      </a:r>
                      <a:endParaRPr lang="sl-SI" sz="1800" dirty="0"/>
                    </a:p>
                  </a:txBody>
                  <a:tcPr marL="68580" marR="68580" marT="34290" marB="34290" anchor="ctr"/>
                </a:tc>
                <a:extLst>
                  <a:ext uri="{0D108BD9-81ED-4DB2-BD59-A6C34878D82A}">
                    <a16:rowId xmlns:a16="http://schemas.microsoft.com/office/drawing/2014/main" val="10000"/>
                  </a:ext>
                </a:extLst>
              </a:tr>
              <a:tr h="337611">
                <a:tc>
                  <a:txBody>
                    <a:bodyPr/>
                    <a:lstStyle/>
                    <a:p>
                      <a:pPr algn="ctr"/>
                      <a:r>
                        <a:rPr lang="sl-SI" sz="1800" dirty="0" smtClean="0"/>
                        <a:t>1</a:t>
                      </a:r>
                      <a:endParaRPr lang="sl-SI" sz="1800" dirty="0"/>
                    </a:p>
                  </a:txBody>
                  <a:tcPr marL="68580" marR="68580" marT="34290" marB="34290" anchor="ctr"/>
                </a:tc>
                <a:tc>
                  <a:txBody>
                    <a:bodyPr/>
                    <a:lstStyle/>
                    <a:p>
                      <a:pPr algn="ctr"/>
                      <a:r>
                        <a:rPr lang="sl-SI" sz="1800" dirty="0" smtClean="0"/>
                        <a:t>4. </a:t>
                      </a:r>
                      <a:r>
                        <a:rPr lang="sl-SI" sz="1800" dirty="0" err="1" smtClean="0"/>
                        <a:t>dn</a:t>
                      </a:r>
                      <a:r>
                        <a:rPr lang="sl-SI" sz="1800" dirty="0" smtClean="0"/>
                        <a:t> pri RAČUNALNIŠTVU 1</a:t>
                      </a:r>
                      <a:endParaRPr lang="sl-SI" sz="1800" dirty="0"/>
                    </a:p>
                  </a:txBody>
                  <a:tcPr marL="68580" marR="68580" marT="34290" marB="34290" anchor="ctr"/>
                </a:tc>
                <a:tc>
                  <a:txBody>
                    <a:bodyPr/>
                    <a:lstStyle/>
                    <a:p>
                      <a:pPr algn="ctr"/>
                      <a:r>
                        <a:rPr lang="sl-SI" sz="1800" dirty="0" smtClean="0"/>
                        <a:t>3</a:t>
                      </a:r>
                      <a:endParaRPr lang="sl-SI" sz="1800" dirty="0"/>
                    </a:p>
                  </a:txBody>
                  <a:tcPr marL="68580" marR="68580" marT="34290" marB="34290" anchor="ctr"/>
                </a:tc>
                <a:tc>
                  <a:txBody>
                    <a:bodyPr/>
                    <a:lstStyle/>
                    <a:p>
                      <a:pPr algn="ctr"/>
                      <a:r>
                        <a:rPr lang="sl-SI" sz="1800" dirty="0" smtClean="0"/>
                        <a:t>1</a:t>
                      </a:r>
                      <a:endParaRPr lang="sl-SI" sz="1800" dirty="0"/>
                    </a:p>
                  </a:txBody>
                  <a:tcPr marL="68580" marR="68580" marT="34290" marB="34290" anchor="ctr"/>
                </a:tc>
                <a:extLst>
                  <a:ext uri="{0D108BD9-81ED-4DB2-BD59-A6C34878D82A}">
                    <a16:rowId xmlns:a16="http://schemas.microsoft.com/office/drawing/2014/main" val="10001"/>
                  </a:ext>
                </a:extLst>
              </a:tr>
              <a:tr h="593100">
                <a:tc>
                  <a:txBody>
                    <a:bodyPr/>
                    <a:lstStyle/>
                    <a:p>
                      <a:pPr algn="ctr"/>
                      <a:r>
                        <a:rPr lang="sl-SI" sz="1800" dirty="0" smtClean="0"/>
                        <a:t>2</a:t>
                      </a:r>
                      <a:endParaRPr lang="sl-SI" sz="1800" dirty="0"/>
                    </a:p>
                  </a:txBody>
                  <a:tcPr marL="68580" marR="68580" marT="34290" marB="34290" anchor="ctr"/>
                </a:tc>
                <a:tc>
                  <a:txBody>
                    <a:bodyPr/>
                    <a:lstStyle/>
                    <a:p>
                      <a:pPr algn="ctr"/>
                      <a:r>
                        <a:rPr lang="sl-SI" sz="1800" dirty="0" smtClean="0"/>
                        <a:t>MATEMATIČNO MODELIRANJE - pisni</a:t>
                      </a:r>
                      <a:r>
                        <a:rPr lang="sl-SI" sz="1800" baseline="0" dirty="0" smtClean="0"/>
                        <a:t> in ustni izpit</a:t>
                      </a:r>
                      <a:endParaRPr lang="sl-SI" sz="1800" dirty="0"/>
                    </a:p>
                  </a:txBody>
                  <a:tcPr marL="68580" marR="68580" marT="34290" marB="34290" anchor="ctr"/>
                </a:tc>
                <a:tc>
                  <a:txBody>
                    <a:bodyPr/>
                    <a:lstStyle/>
                    <a:p>
                      <a:pPr algn="ctr"/>
                      <a:r>
                        <a:rPr lang="sl-SI" sz="1800" dirty="0" smtClean="0"/>
                        <a:t>3</a:t>
                      </a:r>
                      <a:endParaRPr lang="sl-SI" sz="1800" dirty="0"/>
                    </a:p>
                  </a:txBody>
                  <a:tcPr marL="68580" marR="68580" marT="34290" marB="34290" anchor="ctr"/>
                </a:tc>
                <a:tc>
                  <a:txBody>
                    <a:bodyPr/>
                    <a:lstStyle/>
                    <a:p>
                      <a:pPr algn="ctr"/>
                      <a:r>
                        <a:rPr lang="sl-SI" sz="1800" dirty="0" smtClean="0"/>
                        <a:t>5</a:t>
                      </a:r>
                      <a:endParaRPr lang="sl-SI" sz="1800" dirty="0"/>
                    </a:p>
                  </a:txBody>
                  <a:tcPr marL="68580" marR="68580" marT="34290" marB="34290" anchor="ctr"/>
                </a:tc>
                <a:extLst>
                  <a:ext uri="{0D108BD9-81ED-4DB2-BD59-A6C34878D82A}">
                    <a16:rowId xmlns:a16="http://schemas.microsoft.com/office/drawing/2014/main" val="10002"/>
                  </a:ext>
                </a:extLst>
              </a:tr>
              <a:tr h="337611">
                <a:tc>
                  <a:txBody>
                    <a:bodyPr/>
                    <a:lstStyle/>
                    <a:p>
                      <a:pPr algn="ctr"/>
                      <a:r>
                        <a:rPr lang="sl-SI" sz="1800" dirty="0" smtClean="0"/>
                        <a:t>3</a:t>
                      </a:r>
                      <a:endParaRPr lang="sl-SI" sz="1800" dirty="0"/>
                    </a:p>
                  </a:txBody>
                  <a:tcPr marL="68580" marR="68580" marT="34290" marB="34290" anchor="ctr"/>
                </a:tc>
                <a:tc>
                  <a:txBody>
                    <a:bodyPr/>
                    <a:lstStyle/>
                    <a:p>
                      <a:pPr algn="ctr"/>
                      <a:r>
                        <a:rPr lang="sl-SI" sz="1800" dirty="0" smtClean="0"/>
                        <a:t>5. </a:t>
                      </a:r>
                      <a:r>
                        <a:rPr lang="sl-SI" sz="1800" dirty="0" err="1" smtClean="0"/>
                        <a:t>dn</a:t>
                      </a:r>
                      <a:r>
                        <a:rPr lang="sl-SI" sz="1800" dirty="0" smtClean="0"/>
                        <a:t> pri RAČUNALNIŠTVU 1</a:t>
                      </a:r>
                      <a:endParaRPr lang="sl-SI" sz="1800" dirty="0"/>
                    </a:p>
                  </a:txBody>
                  <a:tcPr marL="68580" marR="68580" marT="34290" marB="34290" anchor="ctr"/>
                </a:tc>
                <a:tc>
                  <a:txBody>
                    <a:bodyPr/>
                    <a:lstStyle/>
                    <a:p>
                      <a:pPr algn="ctr"/>
                      <a:r>
                        <a:rPr lang="sl-SI" sz="1800" dirty="0" smtClean="0"/>
                        <a:t>4</a:t>
                      </a:r>
                      <a:endParaRPr lang="sl-SI" sz="1800" dirty="0"/>
                    </a:p>
                  </a:txBody>
                  <a:tcPr marL="68580" marR="68580" marT="34290" marB="34290" anchor="ctr"/>
                </a:tc>
                <a:tc>
                  <a:txBody>
                    <a:bodyPr/>
                    <a:lstStyle/>
                    <a:p>
                      <a:pPr algn="ctr"/>
                      <a:r>
                        <a:rPr lang="sl-SI" sz="1800" dirty="0" smtClean="0"/>
                        <a:t>1</a:t>
                      </a:r>
                      <a:endParaRPr lang="sl-SI" sz="1800" dirty="0"/>
                    </a:p>
                  </a:txBody>
                  <a:tcPr marL="68580" marR="68580" marT="34290" marB="34290" anchor="ctr"/>
                </a:tc>
                <a:extLst>
                  <a:ext uri="{0D108BD9-81ED-4DB2-BD59-A6C34878D82A}">
                    <a16:rowId xmlns:a16="http://schemas.microsoft.com/office/drawing/2014/main" val="10003"/>
                  </a:ext>
                </a:extLst>
              </a:tr>
              <a:tr h="337611">
                <a:tc>
                  <a:txBody>
                    <a:bodyPr/>
                    <a:lstStyle/>
                    <a:p>
                      <a:pPr algn="ctr"/>
                      <a:r>
                        <a:rPr lang="sl-SI" sz="1800" dirty="0" smtClean="0"/>
                        <a:t>4</a:t>
                      </a:r>
                      <a:endParaRPr lang="sl-SI" sz="1800" dirty="0"/>
                    </a:p>
                  </a:txBody>
                  <a:tcPr marL="68580" marR="68580" marT="34290" marB="34290" anchor="ctr"/>
                </a:tc>
                <a:tc>
                  <a:txBody>
                    <a:bodyPr/>
                    <a:lstStyle/>
                    <a:p>
                      <a:pPr algn="ctr"/>
                      <a:r>
                        <a:rPr lang="sl-SI" sz="1800" dirty="0" smtClean="0"/>
                        <a:t>Seminarska</a:t>
                      </a:r>
                      <a:r>
                        <a:rPr lang="sl-SI" sz="1800" baseline="0" dirty="0" smtClean="0"/>
                        <a:t> naloga pri RAČ 1</a:t>
                      </a:r>
                      <a:endParaRPr lang="sl-SI" sz="1800" dirty="0"/>
                    </a:p>
                  </a:txBody>
                  <a:tcPr marL="68580" marR="68580" marT="34290" marB="34290" anchor="ctr"/>
                </a:tc>
                <a:tc>
                  <a:txBody>
                    <a:bodyPr/>
                    <a:lstStyle/>
                    <a:p>
                      <a:pPr algn="ctr"/>
                      <a:r>
                        <a:rPr lang="sl-SI" sz="1800" dirty="0" smtClean="0"/>
                        <a:t>4</a:t>
                      </a:r>
                      <a:endParaRPr lang="sl-SI" sz="1800" dirty="0"/>
                    </a:p>
                  </a:txBody>
                  <a:tcPr marL="68580" marR="68580" marT="34290" marB="34290" anchor="ctr"/>
                </a:tc>
                <a:tc>
                  <a:txBody>
                    <a:bodyPr/>
                    <a:lstStyle/>
                    <a:p>
                      <a:pPr algn="ctr"/>
                      <a:r>
                        <a:rPr lang="sl-SI" sz="1800" dirty="0" smtClean="0"/>
                        <a:t>2</a:t>
                      </a:r>
                      <a:endParaRPr lang="sl-SI" sz="1800" dirty="0"/>
                    </a:p>
                  </a:txBody>
                  <a:tcPr marL="68580" marR="68580" marT="34290" marB="34290" anchor="ctr"/>
                </a:tc>
                <a:extLst>
                  <a:ext uri="{0D108BD9-81ED-4DB2-BD59-A6C34878D82A}">
                    <a16:rowId xmlns:a16="http://schemas.microsoft.com/office/drawing/2014/main" val="10004"/>
                  </a:ext>
                </a:extLst>
              </a:tr>
              <a:tr h="337611">
                <a:tc>
                  <a:txBody>
                    <a:bodyPr/>
                    <a:lstStyle/>
                    <a:p>
                      <a:pPr algn="ctr"/>
                      <a:r>
                        <a:rPr lang="sl-SI" sz="1800" dirty="0" smtClean="0"/>
                        <a:t>5</a:t>
                      </a:r>
                      <a:endParaRPr lang="sl-SI" sz="1800" dirty="0"/>
                    </a:p>
                  </a:txBody>
                  <a:tcPr marL="68580" marR="68580" marT="34290" marB="34290" anchor="ctr"/>
                </a:tc>
                <a:tc>
                  <a:txBody>
                    <a:bodyPr/>
                    <a:lstStyle/>
                    <a:p>
                      <a:pPr algn="ctr"/>
                      <a:r>
                        <a:rPr lang="sl-SI" sz="1800" dirty="0" smtClean="0"/>
                        <a:t>2.dn</a:t>
                      </a:r>
                      <a:r>
                        <a:rPr lang="sl-SI" sz="1800" baseline="0" dirty="0" smtClean="0"/>
                        <a:t> pri RAČ 1</a:t>
                      </a:r>
                      <a:endParaRPr lang="sl-SI" sz="1800" dirty="0"/>
                    </a:p>
                  </a:txBody>
                  <a:tcPr marL="68580" marR="68580" marT="34290" marB="34290" anchor="ctr"/>
                </a:tc>
                <a:tc>
                  <a:txBody>
                    <a:bodyPr/>
                    <a:lstStyle/>
                    <a:p>
                      <a:pPr algn="ctr"/>
                      <a:r>
                        <a:rPr lang="sl-SI" sz="1800" dirty="0" smtClean="0"/>
                        <a:t>5</a:t>
                      </a:r>
                      <a:endParaRPr lang="sl-SI" sz="1800" dirty="0"/>
                    </a:p>
                  </a:txBody>
                  <a:tcPr marL="68580" marR="68580" marT="34290" marB="34290" anchor="ctr"/>
                </a:tc>
                <a:tc>
                  <a:txBody>
                    <a:bodyPr/>
                    <a:lstStyle/>
                    <a:p>
                      <a:pPr algn="ctr"/>
                      <a:r>
                        <a:rPr lang="sl-SI" sz="1800" dirty="0" smtClean="0"/>
                        <a:t>1</a:t>
                      </a:r>
                      <a:endParaRPr lang="sl-SI" sz="1800" dirty="0"/>
                    </a:p>
                  </a:txBody>
                  <a:tcPr marL="68580" marR="68580" marT="34290" marB="34290" anchor="ctr"/>
                </a:tc>
                <a:extLst>
                  <a:ext uri="{0D108BD9-81ED-4DB2-BD59-A6C34878D82A}">
                    <a16:rowId xmlns:a16="http://schemas.microsoft.com/office/drawing/2014/main" val="10005"/>
                  </a:ext>
                </a:extLst>
              </a:tr>
              <a:tr h="337611">
                <a:tc>
                  <a:txBody>
                    <a:bodyPr/>
                    <a:lstStyle/>
                    <a:p>
                      <a:pPr algn="ctr"/>
                      <a:r>
                        <a:rPr lang="sl-SI" sz="1800" dirty="0" smtClean="0"/>
                        <a:t>6</a:t>
                      </a:r>
                      <a:endParaRPr lang="sl-SI" sz="1800" dirty="0"/>
                    </a:p>
                  </a:txBody>
                  <a:tcPr marL="68580" marR="68580" marT="34290" marB="34290" anchor="ctr"/>
                </a:tc>
                <a:tc>
                  <a:txBody>
                    <a:bodyPr/>
                    <a:lstStyle/>
                    <a:p>
                      <a:pPr algn="ctr"/>
                      <a:r>
                        <a:rPr lang="sl-SI" sz="1800" dirty="0" smtClean="0"/>
                        <a:t>3. </a:t>
                      </a:r>
                      <a:r>
                        <a:rPr lang="sl-SI" sz="1800" dirty="0" err="1" smtClean="0"/>
                        <a:t>dn</a:t>
                      </a:r>
                      <a:r>
                        <a:rPr lang="sl-SI" sz="1800" dirty="0" smtClean="0"/>
                        <a:t> pri RAČ 1</a:t>
                      </a:r>
                      <a:endParaRPr lang="sl-SI" sz="1800" dirty="0"/>
                    </a:p>
                  </a:txBody>
                  <a:tcPr marL="68580" marR="68580" marT="34290" marB="34290" anchor="ctr"/>
                </a:tc>
                <a:tc>
                  <a:txBody>
                    <a:bodyPr/>
                    <a:lstStyle/>
                    <a:p>
                      <a:pPr algn="ctr"/>
                      <a:r>
                        <a:rPr lang="sl-SI" sz="1800" dirty="0" smtClean="0"/>
                        <a:t>7</a:t>
                      </a:r>
                      <a:endParaRPr lang="sl-SI" sz="1800" dirty="0"/>
                    </a:p>
                  </a:txBody>
                  <a:tcPr marL="68580" marR="68580" marT="34290" marB="34290" anchor="ctr"/>
                </a:tc>
                <a:tc>
                  <a:txBody>
                    <a:bodyPr/>
                    <a:lstStyle/>
                    <a:p>
                      <a:pPr algn="ctr"/>
                      <a:r>
                        <a:rPr lang="sl-SI" sz="1800" dirty="0" smtClean="0"/>
                        <a:t>1</a:t>
                      </a:r>
                      <a:endParaRPr lang="sl-SI" sz="1800" dirty="0"/>
                    </a:p>
                  </a:txBody>
                  <a:tcPr marL="68580" marR="68580" marT="34290" marB="34290" anchor="ctr"/>
                </a:tc>
                <a:extLst>
                  <a:ext uri="{0D108BD9-81ED-4DB2-BD59-A6C34878D82A}">
                    <a16:rowId xmlns:a16="http://schemas.microsoft.com/office/drawing/2014/main" val="10006"/>
                  </a:ext>
                </a:extLst>
              </a:tr>
              <a:tr h="337611">
                <a:tc>
                  <a:txBody>
                    <a:bodyPr/>
                    <a:lstStyle/>
                    <a:p>
                      <a:pPr algn="ctr"/>
                      <a:r>
                        <a:rPr lang="sl-SI" sz="1800" dirty="0" smtClean="0"/>
                        <a:t>7</a:t>
                      </a:r>
                      <a:endParaRPr lang="sl-SI" sz="1800" dirty="0"/>
                    </a:p>
                  </a:txBody>
                  <a:tcPr marL="68580" marR="68580" marT="34290" marB="34290" anchor="ctr"/>
                </a:tc>
                <a:tc>
                  <a:txBody>
                    <a:bodyPr/>
                    <a:lstStyle/>
                    <a:p>
                      <a:pPr algn="ctr"/>
                      <a:r>
                        <a:rPr lang="sl-SI" sz="1800" dirty="0" smtClean="0"/>
                        <a:t>OPTIMIZACIJA – ustni izpit</a:t>
                      </a:r>
                      <a:endParaRPr lang="sl-SI" sz="1800" dirty="0"/>
                    </a:p>
                  </a:txBody>
                  <a:tcPr marL="68580" marR="68580" marT="34290" marB="34290" anchor="ctr"/>
                </a:tc>
                <a:tc>
                  <a:txBody>
                    <a:bodyPr/>
                    <a:lstStyle/>
                    <a:p>
                      <a:pPr algn="ctr"/>
                      <a:r>
                        <a:rPr lang="sl-SI" sz="1800" dirty="0" smtClean="0"/>
                        <a:t>10</a:t>
                      </a:r>
                      <a:endParaRPr lang="sl-SI" sz="1800" dirty="0"/>
                    </a:p>
                  </a:txBody>
                  <a:tcPr marL="68580" marR="68580" marT="34290" marB="34290" anchor="ctr"/>
                </a:tc>
                <a:tc>
                  <a:txBody>
                    <a:bodyPr/>
                    <a:lstStyle/>
                    <a:p>
                      <a:pPr algn="ctr"/>
                      <a:r>
                        <a:rPr lang="sl-SI" sz="1800" dirty="0" smtClean="0"/>
                        <a:t>6</a:t>
                      </a:r>
                      <a:endParaRPr lang="sl-SI" sz="1800" dirty="0"/>
                    </a:p>
                  </a:txBody>
                  <a:tcPr marL="68580" marR="68580" marT="34290" marB="34290" anchor="ctr"/>
                </a:tc>
                <a:extLst>
                  <a:ext uri="{0D108BD9-81ED-4DB2-BD59-A6C34878D82A}">
                    <a16:rowId xmlns:a16="http://schemas.microsoft.com/office/drawing/2014/main" val="10007"/>
                  </a:ext>
                </a:extLst>
              </a:tr>
              <a:tr h="593100">
                <a:tc>
                  <a:txBody>
                    <a:bodyPr/>
                    <a:lstStyle/>
                    <a:p>
                      <a:pPr algn="ctr"/>
                      <a:r>
                        <a:rPr lang="sl-SI" sz="1800" dirty="0" smtClean="0"/>
                        <a:t>8</a:t>
                      </a:r>
                      <a:endParaRPr lang="sl-SI" sz="1800" dirty="0"/>
                    </a:p>
                  </a:txBody>
                  <a:tcPr marL="68580" marR="68580" marT="34290" marB="34290" anchor="ctr"/>
                </a:tc>
                <a:tc>
                  <a:txBody>
                    <a:bodyPr/>
                    <a:lstStyle/>
                    <a:p>
                      <a:pPr algn="ctr"/>
                      <a:r>
                        <a:rPr lang="sl-SI" sz="1800" dirty="0" smtClean="0"/>
                        <a:t>PODATKOVNE</a:t>
                      </a:r>
                      <a:r>
                        <a:rPr lang="sl-SI" sz="1800" baseline="0" dirty="0" smtClean="0"/>
                        <a:t> BAZE - s</a:t>
                      </a:r>
                      <a:r>
                        <a:rPr lang="sl-SI" sz="1800" dirty="0" smtClean="0"/>
                        <a:t>eminarska naloga </a:t>
                      </a:r>
                      <a:endParaRPr lang="sl-SI" sz="1800" dirty="0"/>
                    </a:p>
                  </a:txBody>
                  <a:tcPr marL="68580" marR="68580" marT="34290" marB="34290" anchor="ctr"/>
                </a:tc>
                <a:tc>
                  <a:txBody>
                    <a:bodyPr/>
                    <a:lstStyle/>
                    <a:p>
                      <a:pPr algn="ctr"/>
                      <a:r>
                        <a:rPr lang="sl-SI" sz="1800" dirty="0" smtClean="0"/>
                        <a:t>14</a:t>
                      </a:r>
                      <a:endParaRPr lang="sl-SI" sz="1800" dirty="0"/>
                    </a:p>
                  </a:txBody>
                  <a:tcPr marL="68580" marR="68580" marT="34290" marB="34290" anchor="ctr"/>
                </a:tc>
                <a:tc>
                  <a:txBody>
                    <a:bodyPr/>
                    <a:lstStyle/>
                    <a:p>
                      <a:pPr algn="ctr"/>
                      <a:r>
                        <a:rPr lang="sl-SI" sz="1800" dirty="0" smtClean="0"/>
                        <a:t>5</a:t>
                      </a:r>
                      <a:endParaRPr lang="sl-SI" sz="1800" dirty="0"/>
                    </a:p>
                  </a:txBody>
                  <a:tcPr marL="68580" marR="68580" marT="34290" marB="3429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985877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normAutofit/>
          </a:bodyPr>
          <a:lstStyle/>
          <a:p>
            <a:pPr eaLnBrk="1" fontAlgn="auto" hangingPunct="1">
              <a:spcAft>
                <a:spcPts val="0"/>
              </a:spcAft>
              <a:defRPr/>
            </a:pPr>
            <a:r>
              <a:rPr lang="sl-SI" dirty="0" smtClean="0"/>
              <a:t>0/1 nahrbtnik</a:t>
            </a:r>
            <a:br>
              <a:rPr lang="sl-SI" dirty="0" smtClean="0"/>
            </a:br>
            <a:endParaRPr lang="sl-SI" dirty="0" smtClean="0"/>
          </a:p>
        </p:txBody>
      </p:sp>
      <p:sp>
        <p:nvSpPr>
          <p:cNvPr id="26627" name="Rectangle 3"/>
          <p:cNvSpPr>
            <a:spLocks noGrp="1" noChangeArrowheads="1"/>
          </p:cNvSpPr>
          <p:nvPr>
            <p:ph type="subTitle" idx="1"/>
          </p:nvPr>
        </p:nvSpPr>
        <p:spPr>
          <a:xfrm>
            <a:off x="2362200" y="6049963"/>
            <a:ext cx="6705600" cy="685800"/>
          </a:xfrm>
        </p:spPr>
        <p:txBody>
          <a:bodyPr/>
          <a:lstStyle/>
          <a:p>
            <a:pPr eaLnBrk="1" hangingPunct="1"/>
            <a:r>
              <a:rPr lang="sl-SI" sz="2800" smtClean="0"/>
              <a:t>Dinamično programiranje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a:xfrm>
            <a:off x="612775" y="228600"/>
            <a:ext cx="8153400" cy="990600"/>
          </a:xfrm>
        </p:spPr>
        <p:txBody>
          <a:bodyPr/>
          <a:lstStyle/>
          <a:p>
            <a:pPr eaLnBrk="1" hangingPunct="1"/>
            <a:r>
              <a:rPr lang="sl-SI" smtClean="0"/>
              <a:t>N</a:t>
            </a:r>
            <a:r>
              <a:rPr lang="en-US" smtClean="0"/>
              <a:t>ahrbtnik</a:t>
            </a:r>
          </a:p>
        </p:txBody>
      </p:sp>
      <p:sp>
        <p:nvSpPr>
          <p:cNvPr id="224259" name="Rectangle 3"/>
          <p:cNvSpPr>
            <a:spLocks noGrp="1" noChangeArrowheads="1"/>
          </p:cNvSpPr>
          <p:nvPr>
            <p:ph sz="quarter" idx="1"/>
          </p:nvPr>
        </p:nvSpPr>
        <p:spPr>
          <a:xfrm>
            <a:off x="612775" y="1600200"/>
            <a:ext cx="5711825" cy="4495800"/>
          </a:xfrm>
        </p:spPr>
        <p:txBody>
          <a:bodyPr/>
          <a:lstStyle/>
          <a:p>
            <a:pPr eaLnBrk="1" hangingPunct="1">
              <a:lnSpc>
                <a:spcPct val="90000"/>
              </a:lnSpc>
            </a:pPr>
            <a:r>
              <a:rPr lang="en-US" sz="2200" smtClean="0"/>
              <a:t>majhen nahrbtnik</a:t>
            </a:r>
            <a:r>
              <a:rPr lang="sl-SI" sz="2200" smtClean="0"/>
              <a:t> volumna V</a:t>
            </a:r>
            <a:r>
              <a:rPr lang="en-US" sz="2200" smtClean="0"/>
              <a:t>, veliko predmetov</a:t>
            </a:r>
          </a:p>
          <a:p>
            <a:pPr eaLnBrk="1" hangingPunct="1">
              <a:lnSpc>
                <a:spcPct val="90000"/>
              </a:lnSpc>
            </a:pPr>
            <a:r>
              <a:rPr lang="en-US" sz="2200" smtClean="0"/>
              <a:t>velikost predmeta v</a:t>
            </a:r>
            <a:r>
              <a:rPr lang="en-US" sz="2200" baseline="-25000" smtClean="0"/>
              <a:t>i</a:t>
            </a:r>
          </a:p>
          <a:p>
            <a:pPr eaLnBrk="1" hangingPunct="1">
              <a:lnSpc>
                <a:spcPct val="90000"/>
              </a:lnSpc>
            </a:pPr>
            <a:r>
              <a:rPr lang="sl-SI" sz="2200" smtClean="0"/>
              <a:t>C</a:t>
            </a:r>
            <a:r>
              <a:rPr lang="en-US" sz="2200" smtClean="0"/>
              <a:t>ena (vrednost) predmeta </a:t>
            </a:r>
            <a:r>
              <a:rPr lang="sl-SI" sz="2200" smtClean="0"/>
              <a:t>c</a:t>
            </a:r>
            <a:r>
              <a:rPr lang="en-US" sz="2200" baseline="-25000" smtClean="0"/>
              <a:t>i</a:t>
            </a:r>
            <a:endParaRPr lang="en-US" sz="2200" smtClean="0"/>
          </a:p>
          <a:p>
            <a:pPr eaLnBrk="1" hangingPunct="1">
              <a:lnSpc>
                <a:spcPct val="90000"/>
              </a:lnSpc>
            </a:pPr>
            <a:r>
              <a:rPr lang="en-US" sz="2200" smtClean="0"/>
              <a:t>iščemo x</a:t>
            </a:r>
            <a:r>
              <a:rPr lang="en-US" sz="2200" baseline="-25000" smtClean="0"/>
              <a:t>i</a:t>
            </a:r>
            <a:r>
              <a:rPr lang="en-US" sz="2200" smtClean="0"/>
              <a:t> ki nam pove, </a:t>
            </a:r>
            <a:r>
              <a:rPr lang="sl-SI" sz="2200" smtClean="0"/>
              <a:t>kaj se zgodi z i-tim  predmetom </a:t>
            </a:r>
            <a:endParaRPr lang="en-US" sz="2200" smtClean="0"/>
          </a:p>
        </p:txBody>
      </p:sp>
      <p:pic>
        <p:nvPicPr>
          <p:cNvPr id="1032" name="Picture 6"/>
          <p:cNvPicPr>
            <a:picLocks noGrp="1" noChangeAspect="1" noChangeArrowheads="1"/>
          </p:cNvPicPr>
          <p:nvPr>
            <p:ph type="clipArt" sz="half" idx="4294967295"/>
          </p:nvPr>
        </p:nvPicPr>
        <p:blipFill>
          <a:blip r:embed="rId4" cstate="print"/>
          <a:srcRect/>
          <a:stretch>
            <a:fillRect/>
          </a:stretch>
        </p:blipFill>
        <p:spPr>
          <a:xfrm>
            <a:off x="6229350" y="1484313"/>
            <a:ext cx="2914650" cy="3168650"/>
          </a:xfrm>
        </p:spPr>
      </p:pic>
      <p:graphicFrame>
        <p:nvGraphicFramePr>
          <p:cNvPr id="224260" name="Object 4"/>
          <p:cNvGraphicFramePr>
            <a:graphicFrameLocks noChangeAspect="1"/>
          </p:cNvGraphicFramePr>
          <p:nvPr/>
        </p:nvGraphicFramePr>
        <p:xfrm>
          <a:off x="4643438" y="4724400"/>
          <a:ext cx="1905000" cy="966788"/>
        </p:xfrm>
        <a:graphic>
          <a:graphicData uri="http://schemas.openxmlformats.org/presentationml/2006/ole">
            <mc:AlternateContent xmlns:mc="http://schemas.openxmlformats.org/markup-compatibility/2006">
              <mc:Choice xmlns:v="urn:schemas-microsoft-com:vml" Requires="v">
                <p:oleObj spid="_x0000_s1040" name="Equation" r:id="rId5" imgW="825480" imgH="419040" progId="Equation.3">
                  <p:embed/>
                </p:oleObj>
              </mc:Choice>
              <mc:Fallback>
                <p:oleObj name="Equation" r:id="rId5" imgW="825480" imgH="41904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3438" y="4724400"/>
                        <a:ext cx="1905000" cy="966788"/>
                      </a:xfrm>
                      <a:prstGeom prst="rect">
                        <a:avLst/>
                      </a:prstGeom>
                      <a:solidFill>
                        <a:srgbClr val="FFFF99"/>
                      </a:solidFill>
                    </p:spPr>
                  </p:pic>
                </p:oleObj>
              </mc:Fallback>
            </mc:AlternateContent>
          </a:graphicData>
        </a:graphic>
      </p:graphicFrame>
      <p:graphicFrame>
        <p:nvGraphicFramePr>
          <p:cNvPr id="224261" name="Object 5"/>
          <p:cNvGraphicFramePr>
            <a:graphicFrameLocks noChangeAspect="1"/>
          </p:cNvGraphicFramePr>
          <p:nvPr/>
        </p:nvGraphicFramePr>
        <p:xfrm>
          <a:off x="6948488" y="4797425"/>
          <a:ext cx="1817687" cy="966788"/>
        </p:xfrm>
        <a:graphic>
          <a:graphicData uri="http://schemas.openxmlformats.org/presentationml/2006/ole">
            <mc:AlternateContent xmlns:mc="http://schemas.openxmlformats.org/markup-compatibility/2006">
              <mc:Choice xmlns:v="urn:schemas-microsoft-com:vml" Requires="v">
                <p:oleObj spid="_x0000_s1041" name="Equation" r:id="rId7" imgW="787320" imgH="419040" progId="Equation.3">
                  <p:embed/>
                </p:oleObj>
              </mc:Choice>
              <mc:Fallback>
                <p:oleObj name="Equation" r:id="rId7" imgW="787320" imgH="41904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48488" y="4797425"/>
                        <a:ext cx="1817687" cy="966788"/>
                      </a:xfrm>
                      <a:prstGeom prst="rect">
                        <a:avLst/>
                      </a:prstGeom>
                      <a:solidFill>
                        <a:srgbClr val="FFFF99"/>
                      </a:solidFill>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42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42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425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224260"/>
                                        </p:tgtEl>
                                        <p:attrNameLst>
                                          <p:attrName>style.visibility</p:attrName>
                                        </p:attrNameLst>
                                      </p:cBhvr>
                                      <p:to>
                                        <p:strVal val="visible"/>
                                      </p:to>
                                    </p:set>
                                    <p:anim calcmode="lin" valueType="num">
                                      <p:cBhvr additive="base">
                                        <p:cTn id="23" dur="500" fill="hold"/>
                                        <p:tgtEl>
                                          <p:spTgt spid="224260"/>
                                        </p:tgtEl>
                                        <p:attrNameLst>
                                          <p:attrName>ppt_x</p:attrName>
                                        </p:attrNameLst>
                                      </p:cBhvr>
                                      <p:tavLst>
                                        <p:tav tm="0">
                                          <p:val>
                                            <p:strVal val="0-#ppt_w/2"/>
                                          </p:val>
                                        </p:tav>
                                        <p:tav tm="100000">
                                          <p:val>
                                            <p:strVal val="#ppt_x"/>
                                          </p:val>
                                        </p:tav>
                                      </p:tavLst>
                                    </p:anim>
                                    <p:anim calcmode="lin" valueType="num">
                                      <p:cBhvr additive="base">
                                        <p:cTn id="24" dur="500" fill="hold"/>
                                        <p:tgtEl>
                                          <p:spTgt spid="224260"/>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24261"/>
                                        </p:tgtEl>
                                        <p:attrNameLst>
                                          <p:attrName>style.visibility</p:attrName>
                                        </p:attrNameLst>
                                      </p:cBhvr>
                                      <p:to>
                                        <p:strVal val="visible"/>
                                      </p:to>
                                    </p:set>
                                    <p:anim calcmode="lin" valueType="num">
                                      <p:cBhvr additive="base">
                                        <p:cTn id="29" dur="500" fill="hold"/>
                                        <p:tgtEl>
                                          <p:spTgt spid="224261"/>
                                        </p:tgtEl>
                                        <p:attrNameLst>
                                          <p:attrName>ppt_x</p:attrName>
                                        </p:attrNameLst>
                                      </p:cBhvr>
                                      <p:tavLst>
                                        <p:tav tm="0">
                                          <p:val>
                                            <p:strVal val="0-#ppt_w/2"/>
                                          </p:val>
                                        </p:tav>
                                        <p:tav tm="100000">
                                          <p:val>
                                            <p:strVal val="#ppt_x"/>
                                          </p:val>
                                        </p:tav>
                                      </p:tavLst>
                                    </p:anim>
                                    <p:anim calcmode="lin" valueType="num">
                                      <p:cBhvr additive="base">
                                        <p:cTn id="30" dur="500" fill="hold"/>
                                        <p:tgtEl>
                                          <p:spTgt spid="2242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9"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Dinamično programiranje&amp;quot;&quot;/&gt;&lt;property id=&quot;20307&quot; value=&quot;256&quot;/&gt;&lt;/object&gt;&lt;object type=&quot;3&quot; unique_id=&quot;10005&quot;&gt;&lt;property id=&quot;20148&quot; value=&quot;5&quot;/&gt;&lt;property id=&quot;20300&quot; value=&quot;Slide 2 - &amp;quot;Osnovna ideja &amp;quot;&quot;/&gt;&lt;property id=&quot;20307&quot; value=&quot;458&quot;/&gt;&lt;/object&gt;&lt;object type=&quot;3&quot; unique_id=&quot;10006&quot;&gt;&lt;property id=&quot;20148&quot; value=&quot;5&quot;/&gt;&lt;property id=&quot;20300&quot; value=&quot;Slide 3 - &amp;quot;Dinamično programiranje&amp;quot;&quot;/&gt;&lt;property id=&quot;20307&quot; value=&quot;464&quot;/&gt;&lt;/object&gt;&lt;object type=&quot;3&quot; unique_id=&quot;10007&quot;&gt;&lt;property id=&quot;20148&quot; value=&quot;5&quot;/&gt;&lt;property id=&quot;20300&quot; value=&quot;Slide 4 - &amp;quot;Dinamično programiranje&amp;quot;&quot;/&gt;&lt;property id=&quot;20307&quot; value=&quot;460&quot;/&gt;&lt;/object&gt;&lt;object type=&quot;3&quot; unique_id=&quot;10008&quot;&gt;&lt;property id=&quot;20148&quot; value=&quot;5&quot;/&gt;&lt;property id=&quot;20300&quot; value=&quot;Slide 5 - &amp;quot;Nekaj povezav&amp;quot;&quot;/&gt;&lt;property id=&quot;20307&quot; value=&quot;459&quot;/&gt;&lt;/object&gt;&lt;object type=&quot;3&quot; unique_id=&quot;10009&quot;&gt;&lt;property id=&quot;20148&quot; value=&quot;5&quot;/&gt;&lt;property id=&quot;20300&quot; value=&quot;Slide 6 - &amp;quot;0/1 nahrbtnik&amp;#x0D;&amp;#x0A;&amp;quot;&quot;/&gt;&lt;property id=&quot;20307&quot; value=&quot;422&quot;/&gt;&lt;/object&gt;&lt;object type=&quot;3&quot; unique_id=&quot;10010&quot;&gt;&lt;property id=&quot;20148&quot; value=&quot;5&quot;/&gt;&lt;property id=&quot;20300&quot; value=&quot;Slide 7 - &amp;quot;Nahrbtnik&amp;quot;&quot;/&gt;&lt;property id=&quot;20307&quot; value=&quot;423&quot;/&gt;&lt;/object&gt;&lt;object type=&quot;3&quot; unique_id=&quot;10011&quot;&gt;&lt;property id=&quot;20148&quot; value=&quot;5&quot;/&gt;&lt;property id=&quot;20300&quot; value=&quot;Slide 8 - &amp;quot;0/1 nahrbtnik&amp;quot;&quot;/&gt;&lt;property id=&quot;20307&quot; value=&quot;424&quot;/&gt;&lt;/object&gt;&lt;object type=&quot;3&quot; unique_id=&quot;10012&quot;&gt;&lt;property id=&quot;20148&quot; value=&quot;5&quot;/&gt;&lt;property id=&quot;20300&quot; value=&quot;Slide 9 - &amp;quot;Preprosti problem nahrbtnika&amp;quot;&quot;/&gt;&lt;property id=&quot;20307&quot; value=&quot;425&quot;/&gt;&lt;/object&gt;&lt;object type=&quot;3&quot; unique_id=&quot;10013&quot;&gt;&lt;property id=&quot;20148&quot; value=&quot;5&quot;/&gt;&lt;property id=&quot;20300&quot; value=&quot;Slide 10 - &amp;quot;Preprosti problem nahrbtnika&amp;quot;&quot;/&gt;&lt;property id=&quot;20307&quot; value=&quot;426&quot;/&gt;&lt;/object&gt;&lt;object type=&quot;3&quot; unique_id=&quot;10014&quot;&gt;&lt;property id=&quot;20148&quot; value=&quot;5&quot;/&gt;&lt;property id=&quot;20300&quot; value=&quot;Slide 11 - &amp;quot;0/1 nahrbtnik&amp;quot;&quot;/&gt;&lt;property id=&quot;20307&quot; value=&quot;427&quot;/&gt;&lt;/object&gt;&lt;/object&gt;&lt;/object&gt;&lt;/database&gt;"/>
  <p:tag name="SECTOMILLISECCONVERTED" val="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emplate>DiV_ostalo</Template>
  <TotalTime>9287</TotalTime>
  <Words>1039</Words>
  <Application>Microsoft Office PowerPoint</Application>
  <PresentationFormat>On-screen Show (4:3)</PresentationFormat>
  <Paragraphs>168</Paragraphs>
  <Slides>13</Slides>
  <Notes>7</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13</vt:i4>
      </vt:variant>
    </vt:vector>
  </HeadingPairs>
  <TitlesOfParts>
    <vt:vector size="27" baseType="lpstr">
      <vt:lpstr>Arial</vt:lpstr>
      <vt:lpstr>Calibri</vt:lpstr>
      <vt:lpstr>Courier New</vt:lpstr>
      <vt:lpstr>Euphemia</vt:lpstr>
      <vt:lpstr>Symbol</vt:lpstr>
      <vt:lpstr>Tahoma</vt:lpstr>
      <vt:lpstr>Times New Roman</vt:lpstr>
      <vt:lpstr>Tw Cen MT</vt:lpstr>
      <vt:lpstr>Verdana</vt:lpstr>
      <vt:lpstr>Wingdings</vt:lpstr>
      <vt:lpstr>Wingdings 2</vt:lpstr>
      <vt:lpstr>Median</vt:lpstr>
      <vt:lpstr>Equation</vt:lpstr>
      <vt:lpstr>Clip</vt:lpstr>
      <vt:lpstr>Kaj delati</vt:lpstr>
      <vt:lpstr>Kaj delati - podatki</vt:lpstr>
      <vt:lpstr>Nedeljski planinec</vt:lpstr>
      <vt:lpstr>Župan</vt:lpstr>
      <vt:lpstr>Tovor</vt:lpstr>
      <vt:lpstr>Besedilo naloge</vt:lpstr>
      <vt:lpstr>Podatki</vt:lpstr>
      <vt:lpstr>0/1 nahrbtnik </vt:lpstr>
      <vt:lpstr>Nahrbtnik</vt:lpstr>
      <vt:lpstr>0/1 nahrbtnik</vt:lpstr>
      <vt:lpstr>Preprosti problem nahrbtnika</vt:lpstr>
      <vt:lpstr>Preprosti problem nahrbtnika</vt:lpstr>
      <vt:lpstr>0/1 nahrbtnik</vt:lpstr>
    </vt:vector>
  </TitlesOfParts>
  <Company>University of California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Programming</dc:title>
  <dc:creator>Matija Lokar</dc:creator>
  <cp:lastModifiedBy> </cp:lastModifiedBy>
  <cp:revision>1004</cp:revision>
  <cp:lastPrinted>2002-04-09T17:11:12Z</cp:lastPrinted>
  <dcterms:created xsi:type="dcterms:W3CDTF">2002-01-21T02:22:10Z</dcterms:created>
  <dcterms:modified xsi:type="dcterms:W3CDTF">2016-12-08T07:39:05Z</dcterms:modified>
</cp:coreProperties>
</file>