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2" r:id="rId7"/>
    <p:sldId id="271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banić, Alen" initials="OA" lastIdx="1" clrIdx="0">
    <p:extLst>
      <p:ext uri="{19B8F6BF-5375-455C-9EA6-DF929625EA0E}">
        <p15:presenceInfo xmlns:p15="http://schemas.microsoft.com/office/powerpoint/2012/main" userId="S::alen.orbanic@fmf.uni-lj.si::0b8ae18b-38c2-4098-aa7c-98b677faf1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/>
    <p:restoredTop sz="94490"/>
  </p:normalViewPr>
  <p:slideViewPr>
    <p:cSldViewPr snapToGrid="0" snapToObjects="1">
      <p:cViewPr varScale="1">
        <p:scale>
          <a:sx n="121" d="100"/>
          <a:sy n="121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DB753-6F2F-5F4A-ACAD-C0415EF24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50708-3E86-7148-98A6-8D9BFDF90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A0B29-7592-B445-BDE1-A0E6E0B8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13/10/2021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5ADFF-48FF-954E-9251-1C3497B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9E9D8-054D-7A41-BA68-DCC2D63C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3141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04C3F-F6A0-9A4A-97CC-CEC4990EF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DDFB35-2D45-ED4E-AD61-C0771A9CD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71227-8D14-1A43-9189-00AD9DDA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13/10/2021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9E841-C06E-3749-8681-0E374A57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143B1-D816-E84E-8836-318BB137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4476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1C8770-1511-A641-873C-513D0E3324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E6E099-8069-8A42-8F4E-614B3EAED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01B32-C7C0-C84C-A369-4EA43F951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13/10/2021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F64E6-4FBB-FF4C-AA1B-D844E542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45AA0-3E76-BE4C-BC37-972342EB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565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DA647-F235-CB4A-BD88-99809C10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E3C99-3B29-544B-97BE-B23DED63F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60684-E900-C943-A21E-DEB2515A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13/10/2021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FFAEE-53D2-8140-B221-46ED72B1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72271-77B3-B443-A7DD-EB63A146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4039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C425D-D4F1-FF4B-9998-8CE1C62B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9753-8D1F-B740-93C5-C314DF5A3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92B08-2B42-CE45-9496-B564E4EC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13/10/2021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7528C-B0B0-174E-90FC-C0CD02A7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BB5B8-BC0C-EC42-9832-D510BED1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7721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7515-BB4D-0041-864C-683E5C2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49DF3-F38A-5544-B0E9-959A5FD1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54667-D886-9642-906E-556412F14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FE076-ADAE-754C-B11B-5A1609C6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13/10/2021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B5CBD-7E8A-234F-B23C-0CEAEFCC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896F4-6346-F344-8191-F3C40DA1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2111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FBE5-33EE-6D45-A52A-0C32F6E0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A42A8-CA76-FB46-96ED-1467AD741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2EE7C-FBF5-234D-AFB1-94A990E3B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488CC-6220-CE42-B65B-16040A224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456295-7B81-3647-990B-B5DFA0548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5D3D3-9BDF-7942-91DD-E1358555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13/10/2021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0DD12-D60D-4345-B5E2-C8F49F4C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331A0C-F568-7847-9192-D9D37BC5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405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B6EA-6363-8440-8415-6FE2D5E6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57F50-1D76-9D40-8624-F63CEADA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13/10/2021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52B85-462B-2C43-AA9C-AE81075B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7896D-5975-3E4A-B8D1-464B1A01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75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922DA-2F2A-9540-A048-6BDC5B70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13/10/2021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BEEF4-ED0A-814E-8376-354D1781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7BA86-0C63-224A-B778-CBCB5294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9564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BEB3D-340E-8945-9098-556DB967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DE2F0-A8FB-5A41-A050-74A4ACA8F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E34AE-477A-A041-BB5D-A7E660762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48A4A-6BC1-F043-8508-F2EC6977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13/10/2021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1C2B5-F676-D842-BD1D-CA28D9E2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C156F-B7EF-3C49-A59F-A3266B3D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0693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0E769-18D2-8349-8AF4-6C729F04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6C8B71-43E6-D84B-9E3A-26FB396FE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CD047-A5B9-9045-8FA7-37F7EE4B6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1338A-2475-3B47-A7F3-B0B8E3DE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13/10/2021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EFD30-D35E-B448-A435-26BF7262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95CC4-4CCA-7346-AFDC-FC28B0DE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1229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F9C649-9769-4E42-89A9-CA5F37EB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7DFC8-BDB3-F243-BCA9-59735E00A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B740C-4F99-1C47-998A-1D5F3216F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4431-F793-0A4F-905A-B71B300E91AF}" type="datetimeFigureOut">
              <a:rPr lang="en-SI" smtClean="0"/>
              <a:t>13/10/2021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CB8AC-C7DE-3D46-8F6F-38B174784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C1F56-925D-7F43-A360-AC3F303C1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22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956AA-858D-7848-985B-B4A718ADE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24120"/>
          </a:xfrm>
        </p:spPr>
        <p:txBody>
          <a:bodyPr/>
          <a:lstStyle/>
          <a:p>
            <a:r>
              <a:rPr lang="en-SI" dirty="0"/>
              <a:t>Podatkovne strukture in algoritmi 1</a:t>
            </a:r>
            <a:br>
              <a:rPr lang="en-SI" dirty="0"/>
            </a:br>
            <a:r>
              <a:rPr lang="en-SI" dirty="0"/>
              <a:t>Deli in vladaj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7739E-8AA2-6C45-A5AA-7CEA1C3BB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730"/>
            <a:ext cx="9144000" cy="959069"/>
          </a:xfrm>
        </p:spPr>
        <p:txBody>
          <a:bodyPr/>
          <a:lstStyle/>
          <a:p>
            <a:r>
              <a:rPr lang="en-SI" dirty="0"/>
              <a:t>Oktober 2021</a:t>
            </a:r>
          </a:p>
        </p:txBody>
      </p:sp>
    </p:spTree>
    <p:extLst>
      <p:ext uri="{BB962C8B-B14F-4D97-AF65-F5344CB8AC3E}">
        <p14:creationId xmlns:p14="http://schemas.microsoft.com/office/powerpoint/2010/main" val="218438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F360F-1124-F54A-9233-5A73ADD67C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8438"/>
                <a:ext cx="10515600" cy="5021692"/>
              </a:xfrm>
            </p:spPr>
            <p:txBody>
              <a:bodyPr>
                <a:noAutofit/>
              </a:bodyPr>
              <a:lstStyle/>
              <a:p>
                <a:r>
                  <a:rPr lang="en-SI" sz="2000" dirty="0"/>
                  <a:t>Če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  <m:r>
                      <a:rPr lang="sl-SI" sz="2000" b="0" i="0" smtClean="0">
                        <a:latin typeface="Cambria Math" panose="02040503050406030204" pitchFamily="18" charset="0"/>
                      </a:rPr>
                      <m:t>&lt;1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l-SI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sl-SI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SI" sz="2000" dirty="0"/>
                  <a:t>, potem tudi neskončna vrsta konvergira in je omejena s konstanto. Časovna zahtevnost je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SI" sz="2000" dirty="0"/>
                  <a:t>.</a:t>
                </a:r>
              </a:p>
              <a:p>
                <a:r>
                  <a:rPr lang="en-SI" sz="2000" dirty="0"/>
                  <a:t>Če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  <m:r>
                      <a:rPr lang="sl-SI" sz="2000" b="0" i="0" smtClean="0">
                        <a:latin typeface="Cambria Math" panose="02040503050406030204" pitchFamily="18" charset="0"/>
                      </a:rPr>
                      <m:t>&gt;1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sl-SI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sl-SI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SI" sz="2000" dirty="0"/>
                  <a:t>, potem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SI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l-SI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sl-SI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sl-SI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l-SI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sl-SI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l-SI" sz="20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sl-SI" sz="20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sl-SI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l-SI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sl-SI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l-SI" sz="20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sl-SI" sz="20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unc>
                              <m:funcPr>
                                <m:ctrlP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sl-SI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sl-SI" sz="20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sl-SI" sz="20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sl-SI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        =</m:t>
                    </m:r>
                  </m:oMath>
                </a14:m>
                <a:r>
                  <a:rPr lang="sl-SI" sz="20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sl-SI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sl-SI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sl-SI" sz="20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sl-SI" sz="20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sl-SI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sl-SI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sl-SI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sl-SI" sz="2000" b="0" i="0" smtClean="0">
                                            <a:latin typeface="Cambria Math" panose="02040503050406030204" pitchFamily="18" charset="0"/>
                                          </a:rPr>
                                          <m:t>d</m:t>
                                        </m:r>
                                        <m:r>
                                          <a:rPr lang="sl-SI" sz="2000" b="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sl-SI" sz="20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sl-SI" sz="20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sl-SI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sl-SI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sz="2000" b="0" dirty="0"/>
                  <a:t>       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sl-SI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sl-SI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sl-SI" sz="20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sl-SI" sz="20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sl-SI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sl-SI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sl-SI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l-SI" sz="20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lang="sl-SI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b>
                                              <m:sSubPr>
                                                <m:ctrlPr>
                                                  <a:rPr lang="sl-SI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sl-SI" sz="2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sl-SI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</m:fName>
                                          <m:e>
                                            <m:r>
                                              <a:rPr lang="sl-SI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sl-SI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sz="2000" b="0" dirty="0"/>
                  <a:t>       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sl-SI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sl-SI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sl-SI" sz="20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sl-SI" sz="20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sl-SI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sl-SI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SI" sz="2000" dirty="0"/>
                  <a:t>)</a:t>
                </a:r>
              </a:p>
              <a:p>
                <a:r>
                  <a:rPr lang="en-SI" sz="2000" dirty="0"/>
                  <a:t>Če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  <m:r>
                      <a:rPr lang="sl-SI" sz="2000" b="0" i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sl-SI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sl-SI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SI" sz="2000" dirty="0"/>
                  <a:t>, velja: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sz="2000" b="0" i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sl-SI" sz="2000" b="0" i="0" smtClean="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sl-SI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sl-SI" sz="2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  <m:nary>
                        <m:naryPr>
                          <m:chr m:val="∑"/>
                          <m:ctrlPr>
                            <a:rPr lang="en-SI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sl-S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l-SI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sl-SI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sl-S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sl-SI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l-SI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sl-SI" sz="20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sSub>
                                <m:sSubPr>
                                  <m:ctrlPr>
                                    <a:rPr lang="sl-S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l-SI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sl-SI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func>
                            <m:funcPr>
                              <m:ctrlP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sl-S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l-SI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sl-SI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SI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F360F-1124-F54A-9233-5A73ADD67C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8438"/>
                <a:ext cx="10515600" cy="5021692"/>
              </a:xfrm>
              <a:blipFill>
                <a:blip r:embed="rId2"/>
                <a:stretch>
                  <a:fillRect l="-603" t="-505" b="-25000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C8CB6D6-DD8D-E845-9B3A-5496D3BE3C00}"/>
                  </a:ext>
                </a:extLst>
              </p:cNvPr>
              <p:cNvSpPr/>
              <p:nvPr/>
            </p:nvSpPr>
            <p:spPr>
              <a:xfrm>
                <a:off x="838200" y="681037"/>
                <a:ext cx="4157677" cy="807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nary>
                      <m:naryPr>
                        <m:chr m:val="∑"/>
                        <m:ctrlPr>
                          <a:rPr lang="en-SI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l-SI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sl-SI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SI" dirty="0"/>
                  <a:t>=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f>
                      <m:f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unc>
                              <m:func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sl-SI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func>
                          </m:sup>
                        </m:s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f>
                          <m:f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sSup>
                              <m:sSup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SI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C8CB6D6-DD8D-E845-9B3A-5496D3BE3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81037"/>
                <a:ext cx="4157677" cy="807401"/>
              </a:xfrm>
              <a:prstGeom prst="rect">
                <a:avLst/>
              </a:prstGeom>
              <a:blipFill>
                <a:blip r:embed="rId3"/>
                <a:stretch>
                  <a:fillRect t="-20000" b="-5384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3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7DF02-882F-874C-AD5E-24FFD5131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Urejanje z zlivanjem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FF188-C022-E246-9A55-083C9C660D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SI" sz="1800" u="sng" dirty="0"/>
                  <a:t>vhod</a:t>
                </a:r>
                <a:r>
                  <a:rPr lang="en-SI" sz="1800" dirty="0"/>
                  <a:t>: seznam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𝑠𝑒𝑧</m:t>
                    </m:r>
                  </m:oMath>
                </a14:m>
                <a:r>
                  <a:rPr lang="en-SI" sz="1800" dirty="0"/>
                  <a:t> dolžine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 sz="1800">
                        <a:latin typeface="Cambria Math" panose="02040503050406030204" pitchFamily="18" charset="0"/>
                      </a:rPr>
                      <m:t>n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SI" sz="1800" dirty="0"/>
              </a:p>
              <a:p>
                <a:pPr marL="0" indent="0">
                  <a:buNone/>
                </a:pPr>
                <a:r>
                  <a:rPr lang="en-SI" sz="1800" u="sng" dirty="0"/>
                  <a:t>izhod</a:t>
                </a:r>
                <a:r>
                  <a:rPr lang="en-SI" sz="1800" dirty="0"/>
                  <a:t>: urejen seznam</a:t>
                </a:r>
                <a:endParaRPr lang="en-SI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uredi_zlij(sez):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n = len(sez)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če n &gt; 1: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vrni zlij(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uredi_zlij(sez[0:n/2]),      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uredi_zlij(sez[n/2+1:n]))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vrni sez</a:t>
                </a:r>
                <a:endParaRPr lang="en-SI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FF188-C022-E246-9A55-083C9C660D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16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88C55F-4213-D64B-B5BB-45D36AE7913A}"/>
                  </a:ext>
                </a:extLst>
              </p:cNvPr>
              <p:cNvSpPr txBox="1"/>
              <p:nvPr/>
            </p:nvSpPr>
            <p:spPr>
              <a:xfrm>
                <a:off x="5912126" y="1765994"/>
                <a:ext cx="585249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u="sng" dirty="0"/>
                  <a:t>vhod</a:t>
                </a:r>
                <a:r>
                  <a:rPr lang="en-SI" dirty="0"/>
                  <a:t>: seznam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𝑠𝑒𝑧</m:t>
                    </m:r>
                  </m:oMath>
                </a14:m>
                <a:r>
                  <a:rPr lang="en-SI" dirty="0"/>
                  <a:t> dolžine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>
                        <a:latin typeface="Cambria Math" panose="02040503050406030204" pitchFamily="18" charset="0"/>
                      </a:rPr>
                      <m:t>n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SI" dirty="0"/>
              </a:p>
              <a:p>
                <a:r>
                  <a:rPr lang="en-SI" u="sng" dirty="0"/>
                  <a:t>izhod</a:t>
                </a:r>
                <a:r>
                  <a:rPr lang="en-SI" dirty="0"/>
                  <a:t>: urejen seznam</a:t>
                </a:r>
                <a:endParaRPr lang="en-SI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zlij(sez1, sez2):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če len(sez1) == 0: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vrni sez2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če len(sez2) == 0: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vrni sez1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če sez1[0] &lt; sez2[0]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vrni [sez1[0]] + zlij(sez1[1:], sez2)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vrni [sez2[0]] + zlij(sez, sez2[1:])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88C55F-4213-D64B-B5BB-45D36AE79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126" y="1765994"/>
                <a:ext cx="5852492" cy="2862322"/>
              </a:xfrm>
              <a:prstGeom prst="rect">
                <a:avLst/>
              </a:prstGeom>
              <a:blipFill>
                <a:blip r:embed="rId3"/>
                <a:stretch>
                  <a:fillRect l="-866" t="-1327" b="-2655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ED8AA8-606D-234E-99B4-E7B5B0092B1C}"/>
                  </a:ext>
                </a:extLst>
              </p:cNvPr>
              <p:cNvSpPr txBox="1"/>
              <p:nvPr/>
            </p:nvSpPr>
            <p:spPr>
              <a:xfrm>
                <a:off x="6096000" y="5257800"/>
                <a:ext cx="3713922" cy="1395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sl-SI" b="0" i="1" dirty="0">
                  <a:latin typeface="Cambria Math" panose="02040503050406030204" pitchFamily="18" charset="0"/>
                </a:endParaRPr>
              </a:p>
              <a:p>
                <a:r>
                  <a:rPr lang="sl-SI" b="0" dirty="0"/>
                  <a:t>Časovna zahtevnost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sl-SI" b="0" i="1" dirty="0">
                  <a:latin typeface="Cambria Math" panose="02040503050406030204" pitchFamily="18" charset="0"/>
                </a:endParaRPr>
              </a:p>
              <a:p>
                <a:r>
                  <a:rPr lang="sl-SI" dirty="0"/>
                  <a:t>Kaj pa spodnja meja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sl-SI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)?</m:t>
                    </m:r>
                  </m:oMath>
                </a14:m>
                <a:endParaRPr lang="en-SI" dirty="0"/>
              </a:p>
              <a:p>
                <a:r>
                  <a:rPr lang="en-SI" dirty="0"/>
                  <a:t>Iterativna različica?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ED8AA8-606D-234E-99B4-E7B5B0092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257800"/>
                <a:ext cx="3713922" cy="1395895"/>
              </a:xfrm>
              <a:prstGeom prst="rect">
                <a:avLst/>
              </a:prstGeom>
              <a:blipFill>
                <a:blip r:embed="rId4"/>
                <a:stretch>
                  <a:fillRect l="-1365" b="-6364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79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EC2A3-9527-3549-BDA3-6B6C1D44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Vsaj koliko nas stane urejanje?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F35D0D-36CC-9348-9F47-0906726004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</p:spPr>
            <p:txBody>
              <a:bodyPr/>
              <a:lstStyle/>
              <a:p>
                <a:r>
                  <a:rPr lang="en-SI" dirty="0"/>
                  <a:t>Algoritme za urejanje, ki uporabljajo primerjave lahko opišemo z drevesom odločitev. </a:t>
                </a:r>
              </a:p>
              <a:p>
                <a:r>
                  <a:rPr lang="en-SI" dirty="0"/>
                  <a:t>Maksimalno število primerjav je enako najdaljši poti od korena do lista</a:t>
                </a:r>
              </a:p>
              <a:p>
                <a:r>
                  <a:rPr lang="en-SI" dirty="0"/>
                  <a:t>Imamo n! listov</a:t>
                </a:r>
              </a:p>
              <a:p>
                <a:r>
                  <a:rPr lang="en-SI" dirty="0"/>
                  <a:t>Dvojiško drevo globine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SI" dirty="0"/>
                  <a:t> ima največ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SI" dirty="0"/>
                  <a:t> listov (indukcija)</a:t>
                </a:r>
              </a:p>
              <a:p>
                <a:endParaRPr lang="en-SI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F35D0D-36CC-9348-9F47-0906726004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2169" t="-2326" r="-2651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C224030-A836-A648-ABBA-FAD1BF7F6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896" y="1327426"/>
            <a:ext cx="5232400" cy="223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8A97A4-F824-3A4B-901E-A18E48929FF3}"/>
                  </a:ext>
                </a:extLst>
              </p:cNvPr>
              <p:cNvSpPr txBox="1"/>
              <p:nvPr/>
            </p:nvSpPr>
            <p:spPr>
              <a:xfrm>
                <a:off x="6438900" y="3834513"/>
                <a:ext cx="2635526" cy="2703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sl-SI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e>
                      </m:func>
                    </m:oMath>
                  </m:oMathPara>
                </a14:m>
                <a:endParaRPr lang="sl-SI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l-SI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l-SI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sl-SI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l-SI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func>
                            <m:func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l-SI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  <m:sup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sl-SI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func>
                                </m:e>
                              </m:nary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sl-SI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≥0+</m:t>
                      </m:r>
                      <m:f>
                        <m:f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sl-SI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8A97A4-F824-3A4B-901E-A18E48929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900" y="3834513"/>
                <a:ext cx="2635526" cy="2703882"/>
              </a:xfrm>
              <a:prstGeom prst="rect">
                <a:avLst/>
              </a:prstGeom>
              <a:blipFill>
                <a:blip r:embed="rId4"/>
                <a:stretch>
                  <a:fillRect l="-20096" t="-11163" b="-28837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84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3AE8B-508C-D04B-8D5B-DBD9BC95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Deli in vladaj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FF3AF-A6F1-4549-B262-C2D787CC9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I" dirty="0"/>
              <a:t>Splošen pristop k reševanju problemov, pri katerem</a:t>
            </a:r>
          </a:p>
          <a:p>
            <a:r>
              <a:rPr lang="en-SI" dirty="0"/>
              <a:t>problem razbijemo na manjše probleme iste vrste</a:t>
            </a:r>
          </a:p>
          <a:p>
            <a:r>
              <a:rPr lang="en-SI" dirty="0"/>
              <a:t>podprobleme rekurzivno rešimo</a:t>
            </a:r>
          </a:p>
          <a:p>
            <a:r>
              <a:rPr lang="en-SI" dirty="0"/>
              <a:t>rešitve podproblemov združimo v rešitev prvotnega problema</a:t>
            </a:r>
          </a:p>
          <a:p>
            <a:pPr marL="0" indent="0">
              <a:buNone/>
            </a:pPr>
            <a:r>
              <a:rPr lang="en-SI" dirty="0"/>
              <a:t>Primeri:</a:t>
            </a:r>
          </a:p>
          <a:p>
            <a:r>
              <a:rPr lang="en-SI" dirty="0"/>
              <a:t>pometanje učilnice</a:t>
            </a:r>
          </a:p>
          <a:p>
            <a:r>
              <a:rPr lang="en-SI" dirty="0"/>
              <a:t>iskanje z bisekcijo</a:t>
            </a:r>
          </a:p>
          <a:p>
            <a:r>
              <a:rPr lang="en-SI" dirty="0"/>
              <a:t>urejanje z zlivanjem/quicksort</a:t>
            </a:r>
          </a:p>
        </p:txBody>
      </p:sp>
    </p:spTree>
    <p:extLst>
      <p:ext uri="{BB962C8B-B14F-4D97-AF65-F5344CB8AC3E}">
        <p14:creationId xmlns:p14="http://schemas.microsoft.com/office/powerpoint/2010/main" val="24479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537B-4E27-4742-942F-C991EBB3D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Karatsubov algoritem za množenje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EA5A57-7A51-C341-B611-9AAC77D137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sl-SI" dirty="0">
                    <a:ea typeface="Cambria Math" panose="02040503050406030204" pitchFamily="18" charset="0"/>
                  </a:rPr>
                  <a:t>Faktorja zapišemo v obliki: </a:t>
                </a:r>
                <a:endParaRPr lang="sl-SI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sl-SI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sl-SI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sl-SI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dirty="0">
                    <a:ea typeface="Cambria Math" panose="02040503050406030204" pitchFamily="18" charset="0"/>
                  </a:rPr>
                  <a:t>Trik:</a:t>
                </a:r>
                <a:endParaRPr lang="sl-SI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sl-SI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dirty="0">
                    <a:ea typeface="Cambria Math" panose="02040503050406030204" pitchFamily="18" charset="0"/>
                  </a:rPr>
                  <a:t>Namesto 4 produktov izračunamo 3 produkte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, ostalo so seštevanja</a:t>
                </a:r>
              </a:p>
              <a:p>
                <a:pPr marL="0" indent="0">
                  <a:buNone/>
                </a:pPr>
                <a:endParaRPr lang="sl-SI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SI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EA5A57-7A51-C341-B611-9AAC77D137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09" t="-2326" b="-16570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E66101-396C-8540-98E1-5C31D6F08752}"/>
                  </a:ext>
                </a:extLst>
              </p:cNvPr>
              <p:cNvSpPr txBox="1"/>
              <p:nvPr/>
            </p:nvSpPr>
            <p:spPr>
              <a:xfrm>
                <a:off x="5277679" y="2315817"/>
                <a:ext cx="123245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E66101-396C-8540-98E1-5C31D6F08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679" y="2315817"/>
                <a:ext cx="12324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127246-F657-3F48-A8BA-5CECB9957D24}"/>
                  </a:ext>
                </a:extLst>
              </p:cNvPr>
              <p:cNvSpPr txBox="1"/>
              <p:nvPr/>
            </p:nvSpPr>
            <p:spPr>
              <a:xfrm>
                <a:off x="6510131" y="2315817"/>
                <a:ext cx="123245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127246-F657-3F48-A8BA-5CECB9957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131" y="2315817"/>
                <a:ext cx="12324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0AFC22-CFAF-5145-B569-B1F5A6EACA11}"/>
                  </a:ext>
                </a:extLst>
              </p:cNvPr>
              <p:cNvSpPr txBox="1"/>
              <p:nvPr/>
            </p:nvSpPr>
            <p:spPr>
              <a:xfrm>
                <a:off x="5277679" y="2726496"/>
                <a:ext cx="123245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0AFC22-CFAF-5145-B569-B1F5A6EAC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679" y="2726496"/>
                <a:ext cx="1232452" cy="369332"/>
              </a:xfrm>
              <a:prstGeom prst="rect">
                <a:avLst/>
              </a:prstGeom>
              <a:blipFill>
                <a:blip r:embed="rId5"/>
                <a:stretch>
                  <a:fillRect b="-64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A6A83E-980A-484F-A53A-CC213719DD08}"/>
                  </a:ext>
                </a:extLst>
              </p:cNvPr>
              <p:cNvSpPr txBox="1"/>
              <p:nvPr/>
            </p:nvSpPr>
            <p:spPr>
              <a:xfrm>
                <a:off x="6510131" y="2726496"/>
                <a:ext cx="123245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A6A83E-980A-484F-A53A-CC213719D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131" y="2726496"/>
                <a:ext cx="1232452" cy="369332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25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F04DA3-10FE-8A49-8B6E-AF1E6FD092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76470"/>
                <a:ext cx="10515600" cy="56004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SI" sz="2000" u="sng" dirty="0"/>
                  <a:t>vhod</a:t>
                </a:r>
                <a:r>
                  <a:rPr lang="en-SI" sz="2000" dirty="0"/>
                  <a:t>: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SI" sz="2000" dirty="0"/>
              </a:p>
              <a:p>
                <a:pPr marL="0" indent="0">
                  <a:buNone/>
                </a:pPr>
                <a:r>
                  <a:rPr lang="en-SI" sz="2000" u="sng" dirty="0"/>
                  <a:t>izhod</a:t>
                </a:r>
                <a:r>
                  <a:rPr lang="en-SI" sz="2000" dirty="0"/>
                  <a:t>: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sl-SI" sz="2000" dirty="0"/>
              </a:p>
              <a:p>
                <a:pPr marL="0" indent="0">
                  <a:buNone/>
                </a:pP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karatsuba(x, y):</a:t>
                </a:r>
              </a:p>
              <a:p>
                <a:pPr marL="0" indent="0">
                  <a:buNone/>
                </a:pP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n = max(št.bitov x, št. bitov y)</a:t>
                </a:r>
              </a:p>
              <a:p>
                <a:pPr marL="0" indent="0">
                  <a:buNone/>
                </a:pP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če n = 1:</a:t>
                </a:r>
              </a:p>
              <a:p>
                <a:pPr marL="0" indent="0">
                  <a:buNone/>
                </a:pP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vrni x*y</a:t>
                </a:r>
              </a:p>
              <a:p>
                <a:pPr marL="0" indent="0">
                  <a:buNone/>
                </a:pP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x</a:t>
                </a:r>
                <a:r>
                  <a:rPr lang="en-SI" sz="20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x</a:t>
                </a:r>
                <a:r>
                  <a:rPr lang="en-SI" sz="20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prvih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 zadnjih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bitov x</a:t>
                </a:r>
              </a:p>
              <a:p>
                <a:pPr marL="0" indent="0">
                  <a:buNone/>
                </a:pP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y</a:t>
                </a:r>
                <a:r>
                  <a:rPr lang="en-SI" sz="20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y</a:t>
                </a:r>
                <a:r>
                  <a:rPr lang="en-SI" sz="20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prvih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 zadnjih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bitov y</a:t>
                </a:r>
              </a:p>
              <a:p>
                <a:pPr marL="0" indent="0">
                  <a:buNone/>
                </a:pP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P</a:t>
                </a:r>
                <a:r>
                  <a:rPr lang="en-SI" sz="20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karatsuba(x</a:t>
                </a:r>
                <a:r>
                  <a:rPr lang="en-SI" sz="20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y</a:t>
                </a:r>
                <a:r>
                  <a:rPr lang="en-SI" sz="20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P</a:t>
                </a:r>
                <a:r>
                  <a:rPr lang="en-SI" sz="20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karatsuba(x</a:t>
                </a:r>
                <a:r>
                  <a:rPr lang="en-SI" sz="20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y</a:t>
                </a:r>
                <a:r>
                  <a:rPr lang="en-SI" sz="20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P</a:t>
                </a:r>
                <a:r>
                  <a:rPr lang="en-SI" sz="20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karatsuba(x</a:t>
                </a:r>
                <a:r>
                  <a:rPr lang="en-SI" sz="20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 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 x</a:t>
                </a:r>
                <a:r>
                  <a:rPr lang="en-SI" sz="20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y</a:t>
                </a:r>
                <a:r>
                  <a:rPr lang="en-SI" sz="20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 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 y</a:t>
                </a:r>
                <a:r>
                  <a:rPr lang="en-SI" sz="20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vrni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SI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F04DA3-10FE-8A49-8B6E-AF1E6FD092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76470"/>
                <a:ext cx="10515600" cy="5600493"/>
              </a:xfrm>
              <a:blipFill>
                <a:blip r:embed="rId2"/>
                <a:stretch>
                  <a:fillRect l="-724" t="-1357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58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EEADD-3F4C-9349-B83D-94025B54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Analiza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FEF03C-D068-3344-A5E3-447C7F3A1A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932583" cy="4351338"/>
              </a:xfrm>
            </p:spPr>
            <p:txBody>
              <a:bodyPr/>
              <a:lstStyle/>
              <a:p>
                <a:r>
                  <a:rPr lang="en-SI" dirty="0"/>
                  <a:t>Pravilnost</a:t>
                </a:r>
              </a:p>
              <a:p>
                <a:r>
                  <a:rPr lang="en-SI" dirty="0"/>
                  <a:t>Časovna zahtevnost</a:t>
                </a:r>
              </a:p>
              <a:p>
                <a:r>
                  <a:rPr lang="en-SI" dirty="0"/>
                  <a:t>Izboljšave</a:t>
                </a:r>
              </a:p>
              <a:p>
                <a:pPr lvl="1"/>
                <a:r>
                  <a:rPr lang="en-SI" dirty="0"/>
                  <a:t>FFT -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SI" dirty="0"/>
              </a:p>
              <a:p>
                <a:endParaRPr lang="en-SI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FEF03C-D068-3344-A5E3-447C7F3A1A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932583" cy="4351338"/>
              </a:xfrm>
              <a:blipFill>
                <a:blip r:embed="rId2"/>
                <a:stretch>
                  <a:fillRect l="-2903" t="-232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2C2828-1F88-E54C-B8E0-77D2B15235B6}"/>
                  </a:ext>
                </a:extLst>
              </p:cNvPr>
              <p:cNvSpPr txBox="1"/>
              <p:nvPr/>
            </p:nvSpPr>
            <p:spPr>
              <a:xfrm>
                <a:off x="6470375" y="1411357"/>
                <a:ext cx="5227982" cy="4637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sl-SI" b="0" dirty="0"/>
              </a:p>
              <a:p>
                <a:endParaRPr lang="sl-SI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I" dirty="0"/>
              </a:p>
              <a:p>
                <a:endParaRPr lang="en-SI" dirty="0"/>
              </a:p>
              <a:p>
                <a:r>
                  <a:rPr lang="en-SI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+ …+</m:t>
                    </m:r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+ …</m:t>
                    </m:r>
                  </m:oMath>
                </a14:m>
                <a:endParaRPr lang="en-SI" dirty="0"/>
              </a:p>
              <a:p>
                <a:endParaRPr lang="en-SI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l-SI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sl-SI" b="0" dirty="0"/>
                  <a:t> 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l-SI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l-SI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sup/>
                          </m:sSup>
                        </m:e>
                      </m:nary>
                    </m:oMath>
                  </m:oMathPara>
                </a14:m>
                <a:endParaRPr lang="sl-SI" b="0" dirty="0"/>
              </a:p>
              <a:p>
                <a:r>
                  <a:rPr lang="sl-SI" b="0" dirty="0"/>
                  <a:t>        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unc>
                              <m:func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sl-SI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 +1</m:t>
                                </m:r>
                              </m:e>
                            </m:func>
                          </m:sup>
                        </m:s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f>
                          <m:f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 −1</m:t>
                        </m:r>
                      </m:den>
                    </m:f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SI" dirty="0"/>
              </a:p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m:rPr>
                        <m:sty m:val="p"/>
                      </m:rPr>
                      <a:rPr lang="sl-SI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sl-SI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sl-SI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sup>
                            </m:sSup>
                          </m:den>
                        </m:f>
                        <m:r>
                          <m:rPr>
                            <m:sty m:val="p"/>
                          </m:rPr>
                          <a:rPr lang="sl-SI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sl-SI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sl-SI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func>
                              <m:func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sl-SI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sl-SI" b="0" dirty="0"/>
                  <a:t> </a:t>
                </a:r>
                <a14:m>
                  <m:oMath xmlns:m="http://schemas.openxmlformats.org/officeDocument/2006/math">
                    <m:r>
                      <a:rPr lang="sl-SI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sl-SI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func>
                              <m:func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sl-SI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SI" dirty="0"/>
                  <a:t> </a:t>
                </a:r>
                <a14:m>
                  <m:oMath xmlns:m="http://schemas.openxmlformats.org/officeDocument/2006/math">
                    <m:r>
                      <a:rPr lang="sl-SI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sl-SI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1.58</m:t>
                            </m:r>
                          </m:sup>
                        </m:sSup>
                      </m:e>
                    </m:d>
                  </m:oMath>
                </a14:m>
                <a:r>
                  <a:rPr lang="en-SI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2C2828-1F88-E54C-B8E0-77D2B1523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375" y="1411357"/>
                <a:ext cx="5227982" cy="4637232"/>
              </a:xfrm>
              <a:prstGeom prst="rect">
                <a:avLst/>
              </a:prstGeom>
              <a:blipFill>
                <a:blip r:embed="rId3"/>
                <a:stretch>
                  <a:fillRect l="-6053" b="-3279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50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72F5-52BC-3D4E-AAB0-B0212152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Bisekcija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26B7A-A787-2746-9ED3-591746325F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SI" dirty="0"/>
                  <a:t>Urejen seznam, iščemo ali je število v seznamu</a:t>
                </a:r>
              </a:p>
              <a:p>
                <a:pPr marL="0" indent="0">
                  <a:buNone/>
                </a:pPr>
                <a:r>
                  <a:rPr lang="en-SI" sz="1800" u="sng" dirty="0"/>
                  <a:t>vhod</a:t>
                </a:r>
                <a:r>
                  <a:rPr lang="en-SI" sz="1800" dirty="0"/>
                  <a:t>: seznam </a:t>
                </a:r>
                <a14:m>
                  <m:oMath xmlns:m="http://schemas.openxmlformats.org/officeDocument/2006/math"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𝑠𝑒𝑧</m:t>
                    </m:r>
                  </m:oMath>
                </a14:m>
                <a:r>
                  <a:rPr lang="en-SI" sz="1800" dirty="0"/>
                  <a:t> dolžine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 sz="1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SI" sz="1800" dirty="0"/>
              </a:p>
              <a:p>
                <a:pPr marL="0" indent="0">
                  <a:buNone/>
                </a:pPr>
                <a:r>
                  <a:rPr lang="en-SI" sz="1800" u="sng" dirty="0"/>
                  <a:t>izhod</a:t>
                </a:r>
                <a:r>
                  <a:rPr lang="en-SI" sz="1800" dirty="0"/>
                  <a:t>: </a:t>
                </a: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lang="en-SI" sz="1800" dirty="0"/>
                  <a:t> ali </a:t>
                </a: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bisekcija(sez, x):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če len(sez)== 1: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vrni sez[0]== x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s = len(sez)/2   // celi del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če x &lt;= sez[s]: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vrni bisekcija(sez[0,s+1],x) 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vrni bisekcija(sez[s+1,len(sez)])</a:t>
                </a:r>
              </a:p>
              <a:p>
                <a:pPr marL="0" indent="0">
                  <a:buNone/>
                </a:pPr>
                <a:endParaRPr lang="en-SI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26B7A-A787-2746-9ED3-591746325F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107068-D47E-D442-B424-BE8BE848314F}"/>
                  </a:ext>
                </a:extLst>
              </p:cNvPr>
              <p:cNvSpPr txBox="1"/>
              <p:nvPr/>
            </p:nvSpPr>
            <p:spPr>
              <a:xfrm>
                <a:off x="6748670" y="2613991"/>
                <a:ext cx="4780721" cy="2029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/>
                  <a:t>Kaj je narobe s tem algoritmom?</a:t>
                </a:r>
              </a:p>
              <a:p>
                <a:r>
                  <a:rPr lang="en-SI" dirty="0"/>
                  <a:t>Kopiranje seznamov: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sl-SI" b="0" dirty="0"/>
              </a:p>
              <a:p>
                <a:r>
                  <a:rPr lang="en-SI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I" dirty="0"/>
              </a:p>
              <a:p>
                <a:r>
                  <a:rPr lang="en-SI" dirty="0"/>
                  <a:t>Prenašanje indeksov: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sl-SI" b="0" dirty="0"/>
              </a:p>
              <a:p>
                <a:r>
                  <a:rPr lang="sl-SI" b="0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sl-SI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I" dirty="0"/>
              </a:p>
              <a:p>
                <a:endParaRPr lang="en-SI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107068-D47E-D442-B424-BE8BE8483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670" y="2613991"/>
                <a:ext cx="4780721" cy="2029402"/>
              </a:xfrm>
              <a:prstGeom prst="rect">
                <a:avLst/>
              </a:prstGeom>
              <a:blipFill>
                <a:blip r:embed="rId3"/>
                <a:stretch>
                  <a:fillRect l="-1061" t="-1242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80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29C5E-5FBC-504A-A7A5-F1E62C5CF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Glavni izrek deli in vladaj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68098-CF0A-CE48-8A44-EAC394E54E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SI" dirty="0"/>
                  <a:t>Splošni pristop: problem razdelimo na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SI" dirty="0"/>
                  <a:t> enakih delov,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SI" dirty="0"/>
                  <a:t> jih izračunamo, združevanje stane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SI" dirty="0"/>
              </a:p>
              <a:p>
                <a:pPr marL="0" indent="0">
                  <a:buNone/>
                </a:pPr>
                <a:r>
                  <a:rPr lang="en-SI" b="1" dirty="0"/>
                  <a:t>Izrek:</a:t>
                </a:r>
                <a:r>
                  <a:rPr lang="en-SI" dirty="0"/>
                  <a:t> Naj bo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SI" dirty="0"/>
                  <a:t>, za  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&gt;0, 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SI" dirty="0"/>
                  <a:t> in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SI" dirty="0"/>
                  <a:t>. Potem velja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l-SI" b="0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č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𝑗𝑒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func>
                                  <m:func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sl-SI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sl-SI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č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𝑗𝑒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sl-SI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  <m:t>𝑙𝑜</m:t>
                                        </m:r>
                                        <m:sSub>
                                          <m:sSubPr>
                                            <m:ctrlPr>
                                              <a:rPr lang="sl-SI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sl-SI" b="0" i="1" smtClean="0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lang="sl-SI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č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𝑗𝑒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func>
                                  <m:func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sl-SI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68098-CF0A-CE48-8A44-EAC394E54E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1327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79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BC87-19CB-B240-9593-E4185890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Transformacija domene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74F68-FE57-664E-8402-AA417FAF47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SI" dirty="0"/>
                  <a:t>Ker računamo zgornje meje, lahko operiramo z ocenami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l-SI" b="0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≤ 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𝑎𝑇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SI" dirty="0"/>
              </a:p>
              <a:p>
                <a:pPr marL="0" indent="0">
                  <a:buNone/>
                </a:pPr>
                <a:r>
                  <a:rPr lang="en-SI" dirty="0"/>
                  <a:t>Definiramo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>
                        <a:latin typeface="Cambria Math" panose="02040503050406030204" pitchFamily="18" charset="0"/>
                      </a:rPr>
                      <m:t>S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sl-SI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b="0" dirty="0"/>
                  <a:t>  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sl-SI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b="0" dirty="0"/>
                  <a:t>  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𝑎𝑆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+1 −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sl-SI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   =</m:t>
                    </m:r>
                  </m:oMath>
                </a14:m>
                <a:r>
                  <a:rPr lang="sl-SI" b="0" dirty="0"/>
                  <a:t>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𝑎𝑆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+1 −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sl-SI" b="0" dirty="0"/>
                  <a:t> +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sl-SI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b="0" dirty="0"/>
                  <a:t>  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𝑎𝑆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sl-SI" b="0" dirty="0"/>
                  <a:t>   za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sl-SI" b="0" dirty="0"/>
                  <a:t> </a:t>
                </a:r>
              </a:p>
              <a:p>
                <a:pPr marL="0" indent="0">
                  <a:buNone/>
                </a:pPr>
                <a:r>
                  <a:rPr lang="sl-SI" b="0" dirty="0"/>
                  <a:t> </a:t>
                </a:r>
              </a:p>
              <a:p>
                <a:pPr marL="0" indent="0">
                  <a:buNone/>
                </a:pPr>
                <a:endParaRPr lang="en-SI" dirty="0"/>
              </a:p>
              <a:p>
                <a:pPr marL="0" indent="0">
                  <a:buNone/>
                </a:pPr>
                <a:endParaRPr lang="en-SI" dirty="0"/>
              </a:p>
              <a:p>
                <a:pPr marL="0" indent="0">
                  <a:buNone/>
                </a:pPr>
                <a:endParaRPr lang="en-SI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74F68-FE57-664E-8402-AA417FAF47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b="-668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846707-BDAF-3A4D-93D8-21FC1EDC5510}"/>
                  </a:ext>
                </a:extLst>
              </p:cNvPr>
              <p:cNvSpPr txBox="1"/>
              <p:nvPr/>
            </p:nvSpPr>
            <p:spPr>
              <a:xfrm>
                <a:off x="7533861" y="3254272"/>
                <a:ext cx="4820478" cy="1335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l-SI" b="0" dirty="0"/>
              </a:p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func>
                          <m:func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en-SI" dirty="0"/>
                  <a:t> </a:t>
                </a:r>
                <a14:m>
                  <m:oMath xmlns:m="http://schemas.openxmlformats.org/officeDocument/2006/math">
                    <m:r>
                      <a:rPr lang="sl-SI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func>
                          <m:func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sl-SI" b="0" dirty="0"/>
              </a:p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𝑙𝑜</m:t>
                            </m:r>
                            <m:sSub>
                              <m:sSub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r>
                  <a:rPr lang="en-SI" dirty="0"/>
                  <a:t> =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𝑙𝑜</m:t>
                            </m:r>
                            <m:sSub>
                              <m:sSub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endParaRPr lang="en-SI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846707-BDAF-3A4D-93D8-21FC1EDC5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861" y="3254272"/>
                <a:ext cx="4820478" cy="1335943"/>
              </a:xfrm>
              <a:prstGeom prst="rect">
                <a:avLst/>
              </a:prstGeom>
              <a:blipFill>
                <a:blip r:embed="rId3"/>
                <a:stretch>
                  <a:fillRect b="-94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37721B1-E67D-7B41-ADDE-19FE4612713E}"/>
              </a:ext>
            </a:extLst>
          </p:cNvPr>
          <p:cNvSpPr txBox="1"/>
          <p:nvPr/>
        </p:nvSpPr>
        <p:spPr>
          <a:xfrm>
            <a:off x="7185991" y="5059017"/>
            <a:ext cx="3488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Ni nam treba skrbeti za zaokroževanja in konstantne zamike!</a:t>
            </a:r>
          </a:p>
        </p:txBody>
      </p:sp>
    </p:spTree>
    <p:extLst>
      <p:ext uri="{BB962C8B-B14F-4D97-AF65-F5344CB8AC3E}">
        <p14:creationId xmlns:p14="http://schemas.microsoft.com/office/powerpoint/2010/main" val="241187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ECFE-7BCB-D248-AC7C-2DCA88C8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Dokaz Glavnega izreka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D11075-6B69-EA48-B113-A57F3803B0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SI" dirty="0"/>
                  <a:t>Zelo podoben kot za Karatsubov algoritem</a:t>
                </a:r>
              </a:p>
              <a:p>
                <a:pPr marL="0" indent="0">
                  <a:buNone/>
                </a:pPr>
                <a:r>
                  <a:rPr lang="en-SI" dirty="0"/>
                  <a:t>Predpostavimo lahko, da 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SI" dirty="0"/>
                  <a:t>.</a:t>
                </a:r>
              </a:p>
              <a:p>
                <a:pPr marL="0" indent="0">
                  <a:buNone/>
                </a:pPr>
                <a:r>
                  <a:rPr lang="en-SI" dirty="0"/>
                  <a:t>Imamo drevo rekurzije, globine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sl-SI" b="0" dirty="0"/>
              </a:p>
              <a:p>
                <a:pPr marL="0" indent="0">
                  <a:buNone/>
                </a:pPr>
                <a:r>
                  <a:rPr lang="en-SI" dirty="0"/>
                  <a:t>Na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SI" dirty="0"/>
                  <a:t>-tem nivoju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SI" dirty="0"/>
                  <a:t>podproblemov, kar zahteva delo sorazmerno z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SI" dirty="0"/>
              </a:p>
              <a:p>
                <a:pPr marL="0" indent="0">
                  <a:buNone/>
                </a:pPr>
                <a:r>
                  <a:rPr lang="en-SI" dirty="0"/>
                  <a:t>Dobimo geometrijsko vrsto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nary>
                      <m:naryPr>
                        <m:chr m:val="∑"/>
                        <m:ctrlPr>
                          <a:rPr lang="en-SI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l-SI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sl-SI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SI" dirty="0"/>
                  <a:t>=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f>
                      <m:f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sl-SI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unc>
                              <m:func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sl-SI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func>
                          </m:sup>
                        </m:s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f>
                          <m:f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sSup>
                              <m:sSup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SI" dirty="0"/>
              </a:p>
              <a:p>
                <a:pPr marL="0" indent="0">
                  <a:buNone/>
                </a:pPr>
                <a:r>
                  <a:rPr lang="en-SI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D11075-6B69-EA48-B113-A57F3803B0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b="-18895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0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9603</TotalTime>
  <Words>951</Words>
  <Application>Microsoft Macintosh PowerPoint</Application>
  <PresentationFormat>Widescreen</PresentationFormat>
  <Paragraphs>137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Courier New</vt:lpstr>
      <vt:lpstr>Office Theme</vt:lpstr>
      <vt:lpstr>Podatkovne strukture in algoritmi 1 Deli in vladaj</vt:lpstr>
      <vt:lpstr>Deli in vladaj</vt:lpstr>
      <vt:lpstr>Karatsubov algoritem za množenje</vt:lpstr>
      <vt:lpstr>PowerPoint Presentation</vt:lpstr>
      <vt:lpstr>Analiza</vt:lpstr>
      <vt:lpstr>Bisekcija</vt:lpstr>
      <vt:lpstr>Glavni izrek deli in vladaj</vt:lpstr>
      <vt:lpstr>Transformacija domene</vt:lpstr>
      <vt:lpstr>Dokaz Glavnega izreka</vt:lpstr>
      <vt:lpstr>PowerPoint Presentation</vt:lpstr>
      <vt:lpstr>Urejanje z zlivanjem</vt:lpstr>
      <vt:lpstr>Vsaj koliko nas stane urejanje?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Podatkovne strukture in algoritmi 1</dc:title>
  <dc:creator>Orbanić, Alen</dc:creator>
  <cp:lastModifiedBy>Orbanić, Alen</cp:lastModifiedBy>
  <cp:revision>9</cp:revision>
  <dcterms:created xsi:type="dcterms:W3CDTF">2021-10-06T20:37:55Z</dcterms:created>
  <dcterms:modified xsi:type="dcterms:W3CDTF">2021-10-13T12:42:34Z</dcterms:modified>
</cp:coreProperties>
</file>