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78" r:id="rId4"/>
    <p:sldId id="279" r:id="rId5"/>
    <p:sldId id="281" r:id="rId6"/>
    <p:sldId id="280" r:id="rId7"/>
    <p:sldId id="282" r:id="rId8"/>
    <p:sldId id="283" r:id="rId9"/>
    <p:sldId id="284" r:id="rId10"/>
    <p:sldId id="285" r:id="rId11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banić, Alen" initials="OA" lastIdx="1" clrIdx="0">
    <p:extLst>
      <p:ext uri="{19B8F6BF-5375-455C-9EA6-DF929625EA0E}">
        <p15:presenceInfo xmlns:p15="http://schemas.microsoft.com/office/powerpoint/2012/main" userId="S::alen.orbanic@fmf.uni-lj.si::0b8ae18b-38c2-4098-aa7c-98b677faf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2"/>
    <p:restoredTop sz="94706"/>
  </p:normalViewPr>
  <p:slideViewPr>
    <p:cSldViewPr snapToGrid="0">
      <p:cViewPr varScale="1">
        <p:scale>
          <a:sx n="124" d="100"/>
          <a:sy n="124" d="100"/>
        </p:scale>
        <p:origin x="200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B753-6F2F-5F4A-ACAD-C0415EF240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450708-3E86-7148-98A6-8D9BFDF9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A0B29-7592-B445-BDE1-A0E6E0B8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5ADFF-48FF-954E-9251-1C3497BA0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E9D8-054D-7A41-BA68-DCC2D63C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3141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04C3F-F6A0-9A4A-97CC-CEC4990EF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DFB35-2D45-ED4E-AD61-C0771A9CD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71227-8D14-1A43-9189-00AD9DDA0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9E841-C06E-3749-8681-0E374A578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143B1-D816-E84E-8836-318BB137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4476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1C8770-1511-A641-873C-513D0E3324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6E099-8069-8A42-8F4E-614B3EAED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01B32-C7C0-C84C-A369-4EA43F951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F64E6-4FBB-FF4C-AA1B-D844E542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645AA0-3E76-BE4C-BC37-972342EB3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5651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A647-F235-CB4A-BD88-99809C10C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E3C99-3B29-544B-97BE-B23DED63F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60684-E900-C943-A21E-DEB2515A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FFAEE-53D2-8140-B221-46ED72B1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72271-77B3-B443-A7DD-EB63A1469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40392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C425D-D4F1-FF4B-9998-8CE1C62B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099753-8D1F-B740-93C5-C314DF5A3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C92B08-2B42-CE45-9496-B564E4EC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7528C-B0B0-174E-90FC-C0CD02A75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BB5B8-BC0C-EC42-9832-D510BED1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7721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7515-BB4D-0041-864C-683E5C2B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49DF3-F38A-5544-B0E9-959A5FD17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854667-D886-9642-906E-556412F14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FE076-ADAE-754C-B11B-5A1609C6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B5CBD-7E8A-234F-B23C-0CEAEFCC7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896F4-6346-F344-8191-F3C40DA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2111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FBE5-33EE-6D45-A52A-0C32F6E0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A42A8-CA76-FB46-96ED-1467AD741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2EE7C-FBF5-234D-AFB1-94A990E3B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488CC-6220-CE42-B65B-16040A224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456295-7B81-3647-990B-B5DFA05480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A5D3D3-9BDF-7942-91DD-E1358555C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0DD12-D60D-4345-B5E2-C8F49F4C1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331A0C-F568-7847-9192-D9D37BC59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4051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0B6EA-6363-8440-8415-6FE2D5E64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757F50-1D76-9D40-8624-F63CEADA6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52B85-462B-2C43-AA9C-AE81075B8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E7896D-5975-3E4A-B8D1-464B1A017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0755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6922DA-2F2A-9540-A048-6BDC5B707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6BEEF4-ED0A-814E-8376-354D17819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37BA86-0C63-224A-B778-CBCB52940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9564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BEB3D-340E-8945-9098-556DB9675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DE2F0-A8FB-5A41-A050-74A4ACA8F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E34AE-477A-A041-BB5D-A7E660762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48A4A-6BC1-F043-8508-F2EC69773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21C2B5-F676-D842-BD1D-CA28D9E2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C156F-B7EF-3C49-A59F-A3266B3DD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0693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0E769-18D2-8349-8AF4-6C729F04B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C8B71-43E6-D84B-9E3A-26FB396FEF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CD047-A5B9-9045-8FA7-37F7EE4B66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1338A-2475-3B47-A7F3-B0B8E3DE2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EFD30-D35E-B448-A435-26BF7262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95CC4-4CCA-7346-AFDC-FC28B0DE6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2290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F9C649-9769-4E42-89A9-CA5F37EB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7DFC8-BDB3-F243-BCA9-59735E00A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B740C-4F99-1C47-998A-1D5F3216F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4431-F793-0A4F-905A-B71B300E91AF}" type="datetimeFigureOut">
              <a:rPr lang="en-SI" smtClean="0"/>
              <a:t>17/10/2021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CB8AC-C7DE-3D46-8F6F-38B1747849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C1F56-925D-7F43-A360-AC3F303C19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5A53F-9D4A-A347-AB2F-F8BCA0DD03A9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2223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956AA-858D-7848-985B-B4A718ADE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24120"/>
          </a:xfrm>
        </p:spPr>
        <p:txBody>
          <a:bodyPr/>
          <a:lstStyle/>
          <a:p>
            <a:r>
              <a:rPr lang="en-SI" dirty="0"/>
              <a:t>Podatkovne strukture in algoritmi 1</a:t>
            </a:r>
            <a:br>
              <a:rPr lang="en-SI" dirty="0"/>
            </a:br>
            <a:r>
              <a:rPr lang="en-SI" dirty="0"/>
              <a:t>Deli in vladaj - 2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7739E-8AA2-6C45-A5AA-7CEA1C3BB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98730"/>
            <a:ext cx="9144000" cy="959069"/>
          </a:xfrm>
        </p:spPr>
        <p:txBody>
          <a:bodyPr/>
          <a:lstStyle/>
          <a:p>
            <a:r>
              <a:rPr lang="en-SI"/>
              <a:t>Oktober 2021</a:t>
            </a:r>
          </a:p>
        </p:txBody>
      </p:sp>
    </p:spTree>
    <p:extLst>
      <p:ext uri="{BB962C8B-B14F-4D97-AF65-F5344CB8AC3E}">
        <p14:creationId xmlns:p14="http://schemas.microsoft.com/office/powerpoint/2010/main" val="2184387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95ACE-1EFB-2049-BAF1-CD13B48A1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Strassnovo množenje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A3EF43-EE88-8640-8507-11784DD2D0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6"/>
                <a:ext cx="10344807" cy="1064720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S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mr>
                          <m:m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SI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m:rPr>
                                      <m:brk m:alnAt="7"/>
                                    </m:r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sl-S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sl-SI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0A3EF43-EE88-8640-8507-11784DD2D0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6"/>
                <a:ext cx="10344807" cy="1064720"/>
              </a:xfrm>
              <a:blipFill>
                <a:blip r:embed="rId2"/>
                <a:stretch>
                  <a:fillRect t="-1176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8E780FD-E872-2841-A506-875D31F061BE}"/>
                  </a:ext>
                </a:extLst>
              </p:cNvPr>
              <p:cNvSpPr txBox="1"/>
              <p:nvPr/>
            </p:nvSpPr>
            <p:spPr>
              <a:xfrm>
                <a:off x="838200" y="3198167"/>
                <a:ext cx="3563007" cy="1846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l-SI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400" i="1">
                          <a:latin typeface="Cambria Math" panose="02040503050406030204" pitchFamily="18" charset="0"/>
                        </a:rPr>
                        <m:t>𝐴</m:t>
                      </m:r>
                      <m:d>
                        <m:dPr>
                          <m:ctrlPr>
                            <a:rPr lang="sl-SI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</m:d>
                    </m:oMath>
                  </m:oMathPara>
                </a14:m>
                <a:endParaRPr lang="sl-SI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</m:oMath>
                  </m:oMathPara>
                </a14:m>
                <a:endParaRPr lang="sl-SI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sl-SI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400" dirty="0"/>
              </a:p>
              <a:p>
                <a:pPr/>
                <a:endParaRPr lang="en-SI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8E780FD-E872-2841-A506-875D31F061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98167"/>
                <a:ext cx="3563007" cy="1846659"/>
              </a:xfrm>
              <a:prstGeom prst="rect">
                <a:avLst/>
              </a:prstGeom>
              <a:blipFill>
                <a:blip r:embed="rId3"/>
                <a:stretch>
                  <a:fillRect l="-712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00917D-905C-B74D-A7BD-B792A344227C}"/>
                  </a:ext>
                </a:extLst>
              </p:cNvPr>
              <p:cNvSpPr txBox="1"/>
              <p:nvPr/>
            </p:nvSpPr>
            <p:spPr>
              <a:xfrm>
                <a:off x="3712780" y="3198166"/>
                <a:ext cx="3563007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sl-SI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4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4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)(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sl-SI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sl-SI" sz="2400" dirty="0"/>
              </a:p>
              <a:p>
                <a:pPr/>
                <a:endParaRPr lang="en-SI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00917D-905C-B74D-A7BD-B792A34422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780" y="3198166"/>
                <a:ext cx="3563007" cy="1477328"/>
              </a:xfrm>
              <a:prstGeom prst="rect">
                <a:avLst/>
              </a:prstGeom>
              <a:blipFill>
                <a:blip r:embed="rId4"/>
                <a:stretch>
                  <a:fillRect l="-355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11D029-B31E-074A-99C4-D32AD0054FF1}"/>
                  </a:ext>
                </a:extLst>
              </p:cNvPr>
              <p:cNvSpPr txBox="1"/>
              <p:nvPr/>
            </p:nvSpPr>
            <p:spPr>
              <a:xfrm>
                <a:off x="838200" y="4983314"/>
                <a:ext cx="7927428" cy="109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=7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l-SI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sl-SI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sl-SI" sz="2400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sl-SI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sl-SI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</m:e>
                      </m:d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sl-S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sl-SI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2.81</m:t>
                          </m:r>
                        </m:sup>
                      </m:sSup>
                      <m:r>
                        <a:rPr lang="sl-SI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I" sz="2400" dirty="0"/>
              </a:p>
              <a:p>
                <a:pPr/>
                <a:r>
                  <a:rPr lang="en-SI" sz="2400" dirty="0"/>
                  <a:t>Obstajaja algoritem s čas. zah. </a:t>
                </a:r>
                <a14:m>
                  <m:oMath xmlns:m="http://schemas.openxmlformats.org/officeDocument/2006/math">
                    <m:r>
                      <a:rPr lang="sl-SI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r>
                      <a:rPr lang="sl-SI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2.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373</m:t>
                        </m:r>
                      </m:sup>
                    </m:sSup>
                    <m:r>
                      <a:rPr lang="sl-SI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400" dirty="0"/>
                  <a:t>, nepraktičen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211D029-B31E-074A-99C4-D32AD0054F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983314"/>
                <a:ext cx="7927428" cy="1091774"/>
              </a:xfrm>
              <a:prstGeom prst="rect">
                <a:avLst/>
              </a:prstGeom>
              <a:blipFill>
                <a:blip r:embed="rId5"/>
                <a:stretch>
                  <a:fillRect l="-1280" b="-11494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715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EC2A3-9527-3549-BDA3-6B6C1D44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/>
              <a:t>Vsaj koliko nas stane urejanje?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F35D0D-36CC-9348-9F47-0906726004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</p:spPr>
            <p:txBody>
              <a:bodyPr/>
              <a:lstStyle/>
              <a:p>
                <a:r>
                  <a:rPr lang="en-SI" dirty="0"/>
                  <a:t>Algoritme za urejanje, ki uporabljajo primerjave, lahko opišemo z drevesom odločitev. </a:t>
                </a:r>
              </a:p>
              <a:p>
                <a:r>
                  <a:rPr lang="en-SI" dirty="0"/>
                  <a:t>Maksimalno število primerjav je enako najdaljši poti od korena do lista.</a:t>
                </a:r>
              </a:p>
              <a:p>
                <a:r>
                  <a:rPr lang="en-SI" dirty="0"/>
                  <a:t>Imamo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! </m:t>
                    </m:r>
                  </m:oMath>
                </a14:m>
                <a:r>
                  <a:rPr lang="en-SI" dirty="0"/>
                  <a:t>listov.</a:t>
                </a:r>
              </a:p>
              <a:p>
                <a:r>
                  <a:rPr lang="en-SI" dirty="0"/>
                  <a:t>Dvojiško drevo globine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SI" dirty="0"/>
                  <a:t> ima največ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p>
                    </m:sSup>
                  </m:oMath>
                </a14:m>
                <a:r>
                  <a:rPr lang="en-SI" dirty="0"/>
                  <a:t> listov (indukcija)</a:t>
                </a:r>
              </a:p>
              <a:p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F35D0D-36CC-9348-9F47-0906726004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  <a:blipFill>
                <a:blip r:embed="rId2"/>
                <a:stretch>
                  <a:fillRect l="-2169" t="-2326" r="-2651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8C224030-A836-A648-ABBA-FAD1BF7F6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5896" y="1327426"/>
            <a:ext cx="5232400" cy="22352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8A97A4-F824-3A4B-901E-A18E48929FF3}"/>
                  </a:ext>
                </a:extLst>
              </p:cNvPr>
              <p:cNvSpPr txBox="1"/>
              <p:nvPr/>
            </p:nvSpPr>
            <p:spPr>
              <a:xfrm>
                <a:off x="6438899" y="3834513"/>
                <a:ext cx="4441433" cy="2188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!</m:t>
                      </m:r>
                    </m:oMath>
                  </m:oMathPara>
                </a14:m>
                <a:endParaRPr lang="sl-SI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sl-SI" sz="2400" b="0" i="1" smtClean="0">
                          <a:latin typeface="Cambria Math" panose="02040503050406030204" pitchFamily="18" charset="0"/>
                        </a:rPr>
                        <m:t>≥</m:t>
                      </m:r>
                      <m:func>
                        <m:funcPr>
                          <m:ctrlPr>
                            <a:rPr lang="sl-SI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sl-SI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l-SI" sz="2400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e>
                      </m:func>
                    </m:oMath>
                  </m:oMathPara>
                </a14:m>
                <a:endParaRPr lang="sl-SI" sz="2400" b="0" i="1" dirty="0">
                  <a:latin typeface="Cambria Math" panose="02040503050406030204" pitchFamily="18" charset="0"/>
                </a:endParaRPr>
              </a:p>
              <a:p>
                <a:pPr/>
                <a:r>
                  <a:rPr lang="sl-SI" sz="2400" b="0" dirty="0"/>
                  <a:t>   </a:t>
                </a:r>
                <a14:m>
                  <m:oMath xmlns:m="http://schemas.openxmlformats.org/officeDocument/2006/math">
                    <m:r>
                      <a:rPr lang="sl-SI" sz="2400" b="0" i="0" smtClean="0">
                        <a:latin typeface="Cambria Math" panose="02040503050406030204" pitchFamily="18" charset="0"/>
                      </a:rPr>
                      <m:t>= </m:t>
                    </m:r>
                    <m:nary>
                      <m:naryPr>
                        <m:chr m:val="∑"/>
                        <m:ctrlPr>
                          <a:rPr lang="sl-SI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sl-SI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=2</m:t>
                        </m:r>
                      </m:sub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func>
                          <m:func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func>
                      </m:e>
                    </m:nary>
                  </m:oMath>
                </a14:m>
                <a:endParaRPr lang="sl-SI" sz="2400" b="0" dirty="0"/>
              </a:p>
              <a:p>
                <a:pPr/>
                <a:r>
                  <a:rPr lang="sl-SI" sz="2400" b="0" dirty="0"/>
                  <a:t>   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sl-SI" sz="2400" b="0" i="1" smtClean="0">
                        <a:latin typeface="Cambria Math" panose="02040503050406030204" pitchFamily="18" charset="0"/>
                      </a:rPr>
                      <m:t> </m:t>
                    </m:r>
                    <m:nary>
                      <m:naryPr>
                        <m:chr m:val="∑"/>
                        <m:ctrlPr>
                          <a:rPr lang="sl-SI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sl-SI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=2</m:t>
                        </m:r>
                      </m:sub>
                      <m:sup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  <m:e>
                        <m:func>
                          <m:func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nary>
                              <m:naryPr>
                                <m:chr m:val="∑"/>
                                <m:ctrlP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  <m:t>/2</m:t>
                                </m:r>
                              </m:sub>
                              <m:sup>
                                <m:r>
                                  <a:rPr lang="sl-SI" sz="24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func>
                                  <m:funcPr>
                                    <m:ctrlPr>
                                      <a:rPr lang="sl-SI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sl-SI" sz="24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sl-SI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func>
                              </m:e>
                            </m:nary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func>
                      </m:e>
                    </m:nary>
                  </m:oMath>
                </a14:m>
                <a:endParaRPr lang="sl-SI" sz="2400" b="0" dirty="0"/>
              </a:p>
              <a:p>
                <a:pPr/>
                <a:r>
                  <a:rPr lang="sl-SI" sz="2400" b="0" dirty="0"/>
                  <a:t>   </a:t>
                </a:r>
                <a14:m>
                  <m:oMath xmlns:m="http://schemas.openxmlformats.org/officeDocument/2006/math">
                    <m:r>
                      <a:rPr lang="sl-SI" sz="2400" b="0" i="1" smtClean="0">
                        <a:latin typeface="Cambria Math" panose="02040503050406030204" pitchFamily="18" charset="0"/>
                      </a:rPr>
                      <m:t>≥0+</m:t>
                    </m:r>
                    <m:f>
                      <m:fPr>
                        <m:ctrlPr>
                          <a:rPr lang="sl-S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sl-SI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sl-SI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f>
                          <m:fPr>
                            <m:ctrlP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sl-SI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func>
                  </m:oMath>
                </a14:m>
                <a:endParaRPr lang="sl-SI" sz="2400" b="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8A97A4-F824-3A4B-901E-A18E48929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899" y="3834513"/>
                <a:ext cx="4441433" cy="2188869"/>
              </a:xfrm>
              <a:prstGeom prst="rect">
                <a:avLst/>
              </a:prstGeom>
              <a:blipFill>
                <a:blip r:embed="rId4"/>
                <a:stretch>
                  <a:fillRect l="-285" b="-15517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084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53230-0F35-F54A-8F5B-6045F009C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Mediana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0DD626-08D0-8A42-982A-B6A7D1C2A5B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SI" dirty="0"/>
                  <a:t>Dan je seznam, iščemo srednji element glede na ureditev</a:t>
                </a:r>
              </a:p>
              <a:p>
                <a:r>
                  <a:rPr lang="en-SI" dirty="0"/>
                  <a:t>Manj občutljiva na osamelce/extreme kot povprečje</a:t>
                </a:r>
              </a:p>
              <a:p>
                <a:r>
                  <a:rPr lang="en-SI" dirty="0"/>
                  <a:t>Posplošitev: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SI" dirty="0"/>
                  <a:t>-ti element</a:t>
                </a:r>
              </a:p>
              <a:p>
                <a:pPr marL="0" indent="0">
                  <a:buNone/>
                </a:pPr>
                <a:r>
                  <a:rPr lang="en-SI" dirty="0"/>
                  <a:t>Algoritem:</a:t>
                </a:r>
              </a:p>
              <a:p>
                <a:r>
                  <a:rPr lang="en-SI" dirty="0"/>
                  <a:t>uredi seznam</a:t>
                </a:r>
              </a:p>
              <a:p>
                <a:r>
                  <a:rPr lang="en-SI" dirty="0"/>
                  <a:t>poglej na indeksu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SI" dirty="0"/>
                  <a:t>  (oz. za mediano na </a:t>
                </a:r>
                <a14:m>
                  <m:oMath xmlns:m="http://schemas.openxmlformats.org/officeDocument/2006/math">
                    <m:d>
                      <m:dPr>
                        <m:begChr m:val="⌊"/>
                        <m:endChr m:val="⌋"/>
                        <m:ctrlPr>
                          <a:rPr lang="en-S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SI" dirty="0"/>
                  <a:t>, kjer je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SI" dirty="0"/>
                  <a:t> dolžina seznama)</a:t>
                </a:r>
              </a:p>
              <a:p>
                <a:r>
                  <a:rPr lang="en-SI" dirty="0"/>
                  <a:t>časovna zahtevnost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  <m:func>
                      <m:func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l-SI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sl-SI" b="0" dirty="0"/>
              </a:p>
              <a:p>
                <a:r>
                  <a:rPr lang="en-SI" dirty="0"/>
                  <a:t>A se da bolje?</a:t>
                </a:r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0DD626-08D0-8A42-982A-B6A7D1C2A5B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1086" b="-1163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856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14CD8-E08A-2A4F-B28C-C2DBC971E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Hitro izbiranje (QuickSelect)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E59AB6-8DA1-A64B-9D7E-E202583C17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SI" sz="1800" u="sng" dirty="0"/>
                  <a:t>vhod</a:t>
                </a:r>
                <a:r>
                  <a:rPr lang="en-SI" sz="1800" dirty="0"/>
                  <a:t>: seznam 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sez</a:t>
                </a:r>
                <a:r>
                  <a:rPr lang="en-SI" sz="1800" dirty="0"/>
                  <a:t>, dolžine n,  </a:t>
                </a:r>
                <a14:m>
                  <m:oMath xmlns:m="http://schemas.openxmlformats.org/officeDocument/2006/math">
                    <m:r>
                      <a:rPr lang="sl-SI" sz="1800" b="0" i="0" smtClean="0">
                        <a:latin typeface="Cambria Math" panose="02040503050406030204" pitchFamily="18" charset="0"/>
                      </a:rPr>
                      <m:t>0≤</m:t>
                    </m:r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SI" sz="1800" dirty="0"/>
              </a:p>
              <a:p>
                <a:pPr marL="0" indent="0">
                  <a:buNone/>
                </a:pPr>
                <a:r>
                  <a:rPr lang="en-SI" sz="1800" u="sng" dirty="0"/>
                  <a:t>izhod</a:t>
                </a:r>
                <a:r>
                  <a:rPr lang="en-SI" sz="1800" dirty="0"/>
                  <a:t>: </a:t>
                </a:r>
                <a14:m>
                  <m:oMath xmlns:m="http://schemas.openxmlformats.org/officeDocument/2006/math"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sl-SI" sz="1800" dirty="0"/>
                  <a:t>-ti zaporedni element seznama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def izberi(sez, k):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p = naključniElement(sez) // enakomerna porazdelitev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SI" sz="1800" dirty="0">
                    <a:latin typeface="+mj-lt"/>
                    <a:cs typeface="Courier New" panose="02070309020205020404" pitchFamily="49" charset="0"/>
                  </a:rPr>
                  <a:t>elementi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sez</a:t>
                </a:r>
                <a:r>
                  <a:rPr lang="en-SI" sz="1800" dirty="0">
                    <a:latin typeface="+mj-lt"/>
                    <a:cs typeface="Courier New" panose="02070309020205020404" pitchFamily="49" charset="0"/>
                  </a:rPr>
                  <a:t>, ki so strogo manjši, enaki in strogo večji od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p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SI" sz="1800" dirty="0">
                    <a:cs typeface="Courier New" panose="02070309020205020404" pitchFamily="49" charset="0"/>
                  </a:rPr>
                  <a:t>dolžini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SI" sz="1800" dirty="0">
                    <a:cs typeface="Courier New" panose="02070309020205020404" pitchFamily="49" charset="0"/>
                  </a:rPr>
                  <a:t>in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če k &lt;=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izberi(sezM, k)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če dM &lt; k &lt;=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+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p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sicer:</a:t>
                </a:r>
              </a:p>
              <a:p>
                <a:pPr marL="0" indent="0"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vrni izberi(sez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k –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M 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 d</a:t>
                </a:r>
                <a:r>
                  <a:rPr lang="en-SI" sz="1800" baseline="-25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</a:p>
              <a:p>
                <a:pPr marL="0" indent="0">
                  <a:buNone/>
                </a:pPr>
                <a:endParaRPr lang="en-SI" sz="1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E59AB6-8DA1-A64B-9D7E-E202583C17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3" t="-1163" b="-4651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96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C804-DE56-1A49-8622-28053E682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Razdelitev seznama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8C5EE-25AA-FD49-B7EA-24094C1ED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63"/>
            <a:ext cx="461666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I" sz="1400" u="sng" dirty="0"/>
              <a:t>vhod</a:t>
            </a:r>
            <a:r>
              <a:rPr lang="en-SI" sz="1400" dirty="0"/>
              <a:t>: seznam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SI" sz="1400" dirty="0"/>
              <a:t>,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SI" sz="1400" dirty="0"/>
              <a:t> – index elementa seznama, ki predstavlja pivot, t.j.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sez[k] = p, zac </a:t>
            </a:r>
            <a:r>
              <a:rPr lang="en-SI" sz="1400" dirty="0">
                <a:cs typeface="Courier New" panose="02070309020205020404" pitchFamily="49" charset="0"/>
              </a:rPr>
              <a:t>– začetek opazovanega dela seznama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kon </a:t>
            </a:r>
            <a:r>
              <a:rPr lang="en-SI" sz="1400" dirty="0">
                <a:cs typeface="Courier New" panose="02070309020205020404" pitchFamily="49" charset="0"/>
              </a:rPr>
              <a:t>– konec opazovanega dela seznama</a:t>
            </a:r>
          </a:p>
          <a:p>
            <a:pPr marL="0" indent="0">
              <a:buNone/>
            </a:pPr>
            <a:r>
              <a:rPr lang="en-SI" sz="1400" u="sng" dirty="0"/>
              <a:t>izhod</a:t>
            </a:r>
            <a:r>
              <a:rPr lang="en-SI" sz="1400" dirty="0"/>
              <a:t>: preurejen del seznama med indeksoma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zac</a:t>
            </a:r>
            <a:r>
              <a:rPr lang="en-SI" sz="1400" dirty="0"/>
              <a:t> in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kon</a:t>
            </a:r>
            <a:r>
              <a:rPr lang="en-SI" sz="1400" dirty="0"/>
              <a:t>, kjer je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SI" sz="1400" dirty="0"/>
              <a:t> na na takem mestu, da so levo od njega manjši ali enaki elementi, desno od njega pa strogo večji. Vrne tudi indeks, kamor se postavi </a:t>
            </a: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sl-SI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def hoare(sez, k, zac, kon):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p = sez[k]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i = zac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j = kon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sez[0], sez[k] = sez[k], sez[0]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dokler i &lt;= j: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dokler sez[i] &lt;= p: i++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dokler sez[j] &gt; p: j--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sez[i], sez[j] = sez[j], sez[i]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sez[0], sez[j] = sez[j], sez[0]</a:t>
            </a:r>
          </a:p>
          <a:p>
            <a:pPr marL="0" indent="0">
              <a:buNone/>
            </a:pPr>
            <a:r>
              <a:rPr lang="en-SI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vrni sez, j </a:t>
            </a:r>
            <a:endParaRPr lang="en-SI" sz="1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6D8C6F-8B65-9D40-8218-90227518648D}"/>
              </a:ext>
            </a:extLst>
          </p:cNvPr>
          <p:cNvSpPr txBox="1">
            <a:spLocks/>
          </p:cNvSpPr>
          <p:nvPr/>
        </p:nvSpPr>
        <p:spPr>
          <a:xfrm>
            <a:off x="6193221" y="1550030"/>
            <a:ext cx="53891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lomuto(sez, k, zac, kon):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 = sez[k]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sez[kon], sez[k] = sez[k], sez[kon]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j = zac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za i od zac do kon – 1: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če sez[i] &lt;= p:</a:t>
            </a:r>
          </a:p>
          <a:p>
            <a:pPr marL="0" indent="0"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sez[i], sez[j] = sez[j], sez[i]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j++</a:t>
            </a:r>
          </a:p>
          <a:p>
            <a:pPr marL="0" indent="0"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sez[kon], sez[j] = sez[j], sez[kon]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vrni sez, j</a:t>
            </a:r>
          </a:p>
        </p:txBody>
      </p:sp>
    </p:spTree>
    <p:extLst>
      <p:ext uri="{BB962C8B-B14F-4D97-AF65-F5344CB8AC3E}">
        <p14:creationId xmlns:p14="http://schemas.microsoft.com/office/powerpoint/2010/main" val="389002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870C6-7B34-1E45-81FC-F080DB594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Analiza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73363C-9710-1E45-82F7-981817E715E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SI" dirty="0"/>
                  <a:t>Če seznam razdelimo približno na pol, potem: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sl-SI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dirty="0"/>
                  <a:t>, dobimo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dirty="0"/>
                  <a:t> </a:t>
                </a:r>
              </a:p>
              <a:p>
                <a:r>
                  <a:rPr lang="en-SI" dirty="0"/>
                  <a:t>Če imamo pri izbiri nesrečo: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 −1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dirty="0"/>
                  <a:t>, dobimo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sl-SI" dirty="0"/>
              </a:p>
              <a:p>
                <a:r>
                  <a:rPr lang="en-SI" dirty="0"/>
                  <a:t>Ali lahko hitreje kot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dirty="0"/>
                  <a:t>?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𝑠𝑒𝑧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1,1,…, 1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SI" dirty="0"/>
              </a:p>
              <a:p>
                <a:r>
                  <a:rPr lang="en-SI" dirty="0"/>
                  <a:t>Če obstaja algoritem, ki ne prebere vseh elementov, lahko ta element zamenjamo z 0.</a:t>
                </a:r>
              </a:p>
              <a:p>
                <a:r>
                  <a:rPr lang="en-SI" dirty="0"/>
                  <a:t>Algoritem bo še vedno vrnil isti rezultat (narobe).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C73363C-9710-1E45-82F7-981817E715E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r="-603" b="-4360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1539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E969075-C80A-724A-9B85-166E4E2FBD1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 xmlns:m="http://schemas.openxmlformats.org/officeDocument/2006/math">
                    <m:r>
                      <a:rPr lang="sl-SI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dirty="0"/>
                  <a:t>?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E969075-C80A-724A-9B85-166E4E2FBD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965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50080B-3A08-8348-9AA6-71B6D20CC5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900448" cy="435133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SI" dirty="0"/>
                  <a:t>Če bi poskrbeli, da je pivot izbran v 2. ali 3. kvartilu, potem bi veljalo za </a:t>
                </a:r>
                <a:r>
                  <a:rPr lang="en-SI" b="1" dirty="0"/>
                  <a:t>pričakovano</a:t>
                </a:r>
                <a:r>
                  <a:rPr lang="en-SI" dirty="0"/>
                  <a:t> časovno zahtevnost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SI" dirty="0"/>
              </a:p>
              <a:p>
                <a:pPr marL="0" indent="0">
                  <a:buNone/>
                </a:pPr>
                <a:r>
                  <a:rPr lang="en-SI" dirty="0"/>
                  <a:t>in pričakovana časovna zahtevnost bi bila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SI" dirty="0"/>
              </a:p>
              <a:p>
                <a:pPr marL="0" indent="0">
                  <a:buNone/>
                </a:pPr>
                <a:r>
                  <a:rPr lang="en-SI" dirty="0"/>
                  <a:t>Kako izbrati "dober" p?</a:t>
                </a:r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650080B-3A08-8348-9AA6-71B6D20CC5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900448" cy="4351338"/>
              </a:xfrm>
              <a:blipFill>
                <a:blip r:embed="rId3"/>
                <a:stretch>
                  <a:fillRect l="-2591" t="-2326" r="-259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8EB37650-C212-594C-8BB3-22BBCC6CB2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480301"/>
                <a:ext cx="5927834" cy="43513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u="sng" dirty="0"/>
                  <a:t>vhod</a:t>
                </a:r>
                <a:r>
                  <a:rPr lang="en-SI" sz="1800" dirty="0"/>
                  <a:t>: seznam 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sez</a:t>
                </a:r>
                <a:endParaRPr lang="en-SI" sz="18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u="sng" dirty="0"/>
                  <a:t>izhod</a:t>
                </a:r>
                <a:r>
                  <a:rPr lang="en-SI" sz="1800" dirty="0"/>
                  <a:t>: dober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 sz="1800" b="0" i="0" smtClean="0">
                        <a:latin typeface="Cambria Math" panose="02040503050406030204" pitchFamily="18" charset="0"/>
                      </a:rPr>
                      <m:t>p</m:t>
                    </m:r>
                  </m:oMath>
                </a14:m>
                <a:r>
                  <a:rPr lang="sl-SI" sz="1800" dirty="0"/>
                  <a:t> iz seznama </a:t>
                </a:r>
                <a:r>
                  <a:rPr lang="sl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sez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def doberP(sez):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ponavljaj: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p = naključniElement(sez)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če p dober: // pivotiranje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   vrni p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sl-SI" sz="1800" b="0" i="1" smtClean="0">
                        <a:latin typeface="Cambria Math" panose="02040503050406030204" pitchFamily="18" charset="0"/>
                      </a:rPr>
                      <m:t> …</m:t>
                    </m:r>
                  </m:oMath>
                </a14:m>
                <a:r>
                  <a:rPr lang="en-SI" sz="1800" dirty="0"/>
                  <a:t> pričakovano število obhodov zanke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sz="1800" i="1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SI" sz="1800" dirty="0"/>
                  <a:t> ... pričakovana časovna zahtevnost izbire dobrega 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</a:p>
              <a:p>
                <a:pPr marL="0" indent="0">
                  <a:buNone/>
                </a:pPr>
                <a:endParaRPr lang="sl-SI" sz="18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sl-SI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𝐸</m:t>
                      </m:r>
                    </m:oMath>
                  </m:oMathPara>
                </a14:m>
                <a:endParaRPr lang="en-SI" sz="1800" dirty="0"/>
              </a:p>
              <a:p>
                <a:pPr marL="0" indent="0">
                  <a:buNone/>
                </a:pPr>
                <a:endParaRPr lang="sl-SI" sz="18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sz="1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1+</m:t>
                      </m:r>
                      <m:f>
                        <m:fPr>
                          <m:ctrlPr>
                            <a:rPr lang="sl-SI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sl-SI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>
                            <a:rPr lang="sl-SI" sz="1800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d>
                      <m:r>
                        <a:rPr lang="sl-SI" sz="1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l-SI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sl-SI" sz="1800" i="1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sl-SI" sz="1800" i="1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SI" sz="1800" dirty="0"/>
              </a:p>
              <a:p>
                <a:pPr marL="0" indent="0">
                  <a:buNone/>
                </a:pPr>
                <a:endParaRPr lang="en-SI" sz="1800" dirty="0"/>
              </a:p>
              <a:p>
                <a:pPr marL="0" indent="0">
                  <a:buNone/>
                </a:pPr>
                <a:r>
                  <a:rPr lang="en-SI" sz="1800" dirty="0"/>
                  <a:t>V praksi izberemo 3 pivote in njihovo mediano. </a:t>
                </a:r>
              </a:p>
              <a:p>
                <a:pPr marL="0" indent="0">
                  <a:buNone/>
                </a:pPr>
                <a:r>
                  <a:rPr lang="en-SI" sz="1800" dirty="0"/>
                  <a:t>Da se dokazati, da tudi za samo zgolj naključno izbiro </a:t>
                </a:r>
                <a:r>
                  <a:rPr lang="en-SI" sz="18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  <a:r>
                  <a:rPr lang="en-SI" sz="1800" dirty="0"/>
                  <a:t> v povprečju algoritem teče s povprečno čas. zah. </a:t>
                </a:r>
                <a14:m>
                  <m:oMath xmlns:m="http://schemas.openxmlformats.org/officeDocument/2006/math">
                    <m:r>
                      <a:rPr lang="sl-SI" sz="1800" i="1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1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sz="1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SI" sz="1800" dirty="0"/>
              </a:p>
              <a:p>
                <a:pPr marL="0" indent="0">
                  <a:buNone/>
                </a:pPr>
                <a:endParaRPr lang="sl-SI" sz="1800" b="0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8EB37650-C212-594C-8BB3-22BBCC6CB2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80301"/>
                <a:ext cx="5927834" cy="4351338"/>
              </a:xfrm>
              <a:prstGeom prst="rect">
                <a:avLst/>
              </a:prstGeom>
              <a:blipFill>
                <a:blip r:embed="rId4"/>
                <a:stretch>
                  <a:fillRect l="-857" t="-1163" b="-43605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099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EA76E-6B0D-6F41-BEB1-E05A7C69B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Hitro urejanje (quicksort)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71F5F-3523-6A4D-BB2F-2B2901EA7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8781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I" sz="1800" u="sng" dirty="0"/>
              <a:t>vhod</a:t>
            </a:r>
            <a:r>
              <a:rPr lang="en-SI" sz="1800" dirty="0"/>
              <a:t>: seznam </a:t>
            </a: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sez, zac </a:t>
            </a:r>
            <a:r>
              <a:rPr lang="en-SI" sz="1800" dirty="0">
                <a:cs typeface="Courier New" panose="02070309020205020404" pitchFamily="49" charset="0"/>
              </a:rPr>
              <a:t>– začetni indeks</a:t>
            </a: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SI" sz="1800" dirty="0">
                <a:cs typeface="Courier New" panose="02070309020205020404" pitchFamily="49" charset="0"/>
              </a:rPr>
              <a:t>kon – končni index</a:t>
            </a:r>
            <a:endParaRPr lang="en-SI" sz="1800" dirty="0"/>
          </a:p>
          <a:p>
            <a:pPr marL="0" indent="0">
              <a:buNone/>
            </a:pPr>
            <a:r>
              <a:rPr lang="en-SI" sz="1800" u="sng" dirty="0"/>
              <a:t>izhod</a:t>
            </a:r>
            <a:r>
              <a:rPr lang="en-SI" sz="1800" dirty="0"/>
              <a:t>: </a:t>
            </a:r>
            <a:r>
              <a:rPr lang="sl-SI" sz="1800" dirty="0"/>
              <a:t>urejen seznam med indeksi zac, kon</a:t>
            </a: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def uredi(sez, zac, kon):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če kon &gt;= zac: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končaj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p = naključniElement(sez, zac, kon)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sez2, k = pivotiraj(sez, zac, kon, p)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uredi(sez, zac, k-1)</a:t>
            </a:r>
          </a:p>
          <a:p>
            <a:pPr marL="0" indent="0">
              <a:buNone/>
            </a:pPr>
            <a:r>
              <a:rPr lang="en-SI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uredi(sez, k+1, kon)</a:t>
            </a:r>
          </a:p>
          <a:p>
            <a:pPr marL="0" indent="0">
              <a:buNone/>
            </a:pPr>
            <a:endParaRPr lang="en-SI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D732413-6B1A-FF49-977F-1A01E1EF0378}"/>
                  </a:ext>
                </a:extLst>
              </p:cNvPr>
              <p:cNvSpPr txBox="1"/>
              <p:nvPr/>
            </p:nvSpPr>
            <p:spPr>
              <a:xfrm>
                <a:off x="7336221" y="1502979"/>
                <a:ext cx="4183117" cy="20036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SI" dirty="0"/>
                  <a:t>povprečna časovna zahtevnost hitrega urejanja</a:t>
                </a:r>
              </a:p>
              <a:p>
                <a:r>
                  <a:rPr lang="en-SI" dirty="0"/>
                  <a:t>Pri dobri izbiri pivota dobimo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sl-SI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sl-SI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sl-SI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sl-SI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m:rPr>
                                  <m:sty m:val="p"/>
                                </m:rP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num>
                            <m:den>
                              <m: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sl-SI" b="0" i="0" smtClean="0">
                          <a:latin typeface="Cambria Math" panose="02040503050406030204" pitchFamily="18" charset="0"/>
                        </a:rPr>
                        <m:t>O</m:t>
                      </m:r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sl-SI" b="0" i="0" smtClean="0"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SI" dirty="0"/>
              </a:p>
              <a:p>
                <a:r>
                  <a:rPr lang="en-SI" dirty="0"/>
                  <a:t>Dobimo časovno zahtevnost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l-SI">
                        <a:latin typeface="Cambria Math" panose="02040503050406030204" pitchFamily="18" charset="0"/>
                      </a:rPr>
                      <m:t>O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sl-SI">
                            <a:latin typeface="Cambria Math" panose="02040503050406030204" pitchFamily="18" charset="0"/>
                          </a:rPr>
                          <m:t>n</m:t>
                        </m:r>
                        <m:func>
                          <m:func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sl-SI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endParaRPr lang="en-SI" dirty="0"/>
              </a:p>
              <a:p>
                <a:endParaRPr lang="en-SI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D732413-6B1A-FF49-977F-1A01E1EF03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6221" y="1502979"/>
                <a:ext cx="4183117" cy="2003625"/>
              </a:xfrm>
              <a:prstGeom prst="rect">
                <a:avLst/>
              </a:prstGeom>
              <a:blipFill>
                <a:blip r:embed="rId2"/>
                <a:stretch>
                  <a:fillRect l="-1208" t="-1266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694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5C722-B5CD-2F47-AB1E-EA1D62C66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Strassenovo množenje matrik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EF83736-B2E4-BA4F-82C7-EC30F1FE82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SI" dirty="0"/>
                  <a:t>Množenje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 × 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SI" dirty="0"/>
                  <a:t>matrik: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endParaRPr lang="sl-SI" b="0" dirty="0"/>
              </a:p>
              <a:p>
                <a:r>
                  <a:rPr lang="en-SI" dirty="0"/>
                  <a:t>Kaj pa če množimo bločno?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S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mr>
                          <m:m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mr>
                          <m:m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SI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SI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𝐵𝐺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𝐴𝐹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𝐵𝐻</m:t>
                              </m:r>
                            </m:e>
                          </m:mr>
                          <m:mr>
                            <m:e>
                              <m:r>
                                <a:rPr lang="sl-SI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𝐷𝐺</m:t>
                              </m:r>
                            </m:e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𝐶𝐹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𝐷𝐻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SI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SI" dirty="0"/>
                  <a:t> število aritmetičnih operacij za množenje matrik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SI" i="1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+8 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SI" i="1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=8,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=2,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=2, 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&lt;</m:t>
                    </m:r>
                    <m:func>
                      <m:func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l-SI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l-SI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8=3</m:t>
                        </m:r>
                      </m:e>
                    </m:func>
                  </m:oMath>
                </a14:m>
                <a:r>
                  <a:rPr lang="en-SI" i="1" dirty="0"/>
                  <a:t>, </a:t>
                </a:r>
                <a:r>
                  <a:rPr lang="en-SI" dirty="0"/>
                  <a:t>sledi čas. zah.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l-SI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SI" i="1" dirty="0"/>
              </a:p>
              <a:p>
                <a:pPr marL="0" indent="0">
                  <a:buNone/>
                </a:pPr>
                <a:r>
                  <a:rPr lang="en-SI" dirty="0"/>
                  <a:t>Kaj pa če najdemo kak podoben trik, kot pri Karatsubi?</a:t>
                </a:r>
              </a:p>
              <a:p>
                <a:pPr marL="0" indent="0">
                  <a:buNone/>
                </a:pPr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EF83736-B2E4-BA4F-82C7-EC30F1FE82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485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4258</TotalTime>
  <Words>1073</Words>
  <Application>Microsoft Macintosh PowerPoint</Application>
  <PresentationFormat>Widescreen</PresentationFormat>
  <Paragraphs>119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Courier New</vt:lpstr>
      <vt:lpstr>Office Theme</vt:lpstr>
      <vt:lpstr>Podatkovne strukture in algoritmi 1 Deli in vladaj - 2</vt:lpstr>
      <vt:lpstr>Vsaj koliko nas stane urejanje?</vt:lpstr>
      <vt:lpstr>Mediana</vt:lpstr>
      <vt:lpstr>Hitro izbiranje (QuickSelect)</vt:lpstr>
      <vt:lpstr>Razdelitev seznama</vt:lpstr>
      <vt:lpstr>Analiza</vt:lpstr>
      <vt:lpstr>O(n)?</vt:lpstr>
      <vt:lpstr>Hitro urejanje (quicksort)</vt:lpstr>
      <vt:lpstr>Strassenovo množenje matrik</vt:lpstr>
      <vt:lpstr>Strassnovo množenje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Podatkovne strukture in algoritmi 1</dc:title>
  <dc:creator>Orbanić, Alen</dc:creator>
  <cp:lastModifiedBy>Orbanić, Alen</cp:lastModifiedBy>
  <cp:revision>6</cp:revision>
  <dcterms:created xsi:type="dcterms:W3CDTF">2021-10-06T20:37:55Z</dcterms:created>
  <dcterms:modified xsi:type="dcterms:W3CDTF">2021-10-20T07:31:57Z</dcterms:modified>
</cp:coreProperties>
</file>