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0" r:id="rId17"/>
    <p:sldId id="301" r:id="rId18"/>
    <p:sldId id="302" r:id="rId19"/>
    <p:sldId id="303" r:id="rId20"/>
    <p:sldId id="304" r:id="rId2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banić, Alen" initials="OA" lastIdx="1" clrIdx="0">
    <p:extLst>
      <p:ext uri="{19B8F6BF-5375-455C-9EA6-DF929625EA0E}">
        <p15:presenceInfo xmlns:p15="http://schemas.microsoft.com/office/powerpoint/2012/main" userId="S::alen.orbanic@fmf.uni-lj.si::0b8ae18b-38c2-4098-aa7c-98b677faf1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706"/>
  </p:normalViewPr>
  <p:slideViewPr>
    <p:cSldViewPr snapToGrid="0">
      <p:cViewPr>
        <p:scale>
          <a:sx n="123" d="100"/>
          <a:sy n="123" d="100"/>
        </p:scale>
        <p:origin x="3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B753-6F2F-5F4A-ACAD-C0415EF2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0708-3E86-7148-98A6-8D9BFDF9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0B29-7592-B445-BDE1-A0E6E0B8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5ADFF-48FF-954E-9251-1C3497B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E9D8-054D-7A41-BA68-DCC2D63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314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4C3F-F6A0-9A4A-97CC-CEC4990E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DFB35-2D45-ED4E-AD61-C0771A9C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1227-8D14-1A43-9189-00AD9DD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E841-C06E-3749-8681-0E374A57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43B1-D816-E84E-8836-318BB137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47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C8770-1511-A641-873C-513D0E332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6E099-8069-8A42-8F4E-614B3EAED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01B32-C7C0-C84C-A369-4EA43F95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64E6-4FBB-FF4C-AA1B-D844E542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5AA0-3E76-BE4C-BC37-972342EB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6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A647-F235-CB4A-BD88-99809C10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3C99-3B29-544B-97BE-B23DED63F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0684-E900-C943-A21E-DEB2515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FAEE-53D2-8140-B221-46ED72B1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2271-77B3-B443-A7DD-EB63A146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03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425D-D4F1-FF4B-9998-8CE1C62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9753-8D1F-B740-93C5-C314DF5A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2B08-2B42-CE45-9496-B564E4EC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7528C-B0B0-174E-90FC-C0CD02A7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B5B8-BC0C-EC42-9832-D510BED1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7721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7515-BB4D-0041-864C-683E5C2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9DF3-F38A-5544-B0E9-959A5FD1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54667-D886-9642-906E-556412F14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FE076-ADAE-754C-B11B-5A1609C6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B5CBD-7E8A-234F-B23C-0CEAEFCC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896F4-6346-F344-8191-F3C40DA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2111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FBE5-33EE-6D45-A52A-0C32F6E0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A42A8-CA76-FB46-96ED-1467AD74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2EE7C-FBF5-234D-AFB1-94A990E3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488CC-6220-CE42-B65B-16040A224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56295-7B81-3647-990B-B5DFA054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5D3D3-9BDF-7942-91DD-E135855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0DD12-D60D-4345-B5E2-C8F49F4C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31A0C-F568-7847-9192-D9D37BC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0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B6EA-6363-8440-8415-6FE2D5E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57F50-1D76-9D40-8624-F63CEADA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52B85-462B-2C43-AA9C-AE81075B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7896D-5975-3E4A-B8D1-464B1A0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75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922DA-2F2A-9540-A048-6BDC5B7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EEF4-ED0A-814E-8376-354D1781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BA86-0C63-224A-B778-CBCB529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564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EB3D-340E-8945-9098-556DB967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E2F0-A8FB-5A41-A050-74A4ACA8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34AE-477A-A041-BB5D-A7E660762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8A4A-6BC1-F043-8508-F2EC6977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C2B5-F676-D842-BD1D-CA28D9E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C156F-B7EF-3C49-A59F-A3266B3D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693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E769-18D2-8349-8AF4-6C729F04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C8B71-43E6-D84B-9E3A-26FB396FE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CD047-A5B9-9045-8FA7-37F7EE4B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1338A-2475-3B47-A7F3-B0B8E3DE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FD30-D35E-B448-A435-26BF7262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5CC4-4CCA-7346-AFDC-FC28B0DE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1229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9C649-9769-4E42-89A9-CA5F37EB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DFC8-BDB3-F243-BCA9-59735E00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740C-4F99-1C47-998A-1D5F3216F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4431-F793-0A4F-905A-B71B300E91AF}" type="datetimeFigureOut">
              <a:rPr lang="en-SI" smtClean="0"/>
              <a:t>27/10/2021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B8AC-C7DE-3D46-8F6F-38B17478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1F56-925D-7F43-A360-AC3F303C1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A53F-9D4A-A347-AB2F-F8BCA0DD03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22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56AA-858D-7848-985B-B4A718ADE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24120"/>
          </a:xfrm>
        </p:spPr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Grafi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7739E-8AA2-6C45-A5AA-7CEA1C3BB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730"/>
            <a:ext cx="9144000" cy="959069"/>
          </a:xfrm>
        </p:spPr>
        <p:txBody>
          <a:bodyPr/>
          <a:lstStyle/>
          <a:p>
            <a:r>
              <a:rPr lang="en-SI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218438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7EA9-B849-B54A-9509-8BBA7FED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Predogledna in poogledna urejenost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6926D-92E6-4544-B143-9123A7AE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01" y="2199508"/>
            <a:ext cx="5952797" cy="262781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A3848C8-3DB6-1E4A-9D47-1C44413FC553}"/>
              </a:ext>
            </a:extLst>
          </p:cNvPr>
          <p:cNvSpPr/>
          <p:nvPr/>
        </p:nvSpPr>
        <p:spPr>
          <a:xfrm>
            <a:off x="8217726" y="19238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2A27F7-223F-0142-9C5B-9E4B8D53B4A9}"/>
              </a:ext>
            </a:extLst>
          </p:cNvPr>
          <p:cNvSpPr/>
          <p:nvPr/>
        </p:nvSpPr>
        <p:spPr>
          <a:xfrm>
            <a:off x="7467601" y="2646219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CAB9A-9A35-DF4A-A200-88EEFE080086}"/>
              </a:ext>
            </a:extLst>
          </p:cNvPr>
          <p:cNvSpPr/>
          <p:nvPr/>
        </p:nvSpPr>
        <p:spPr>
          <a:xfrm>
            <a:off x="6990609" y="351341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23B2E3-DF6A-984B-907E-5A7B6E05A609}"/>
              </a:ext>
            </a:extLst>
          </p:cNvPr>
          <p:cNvSpPr/>
          <p:nvPr/>
        </p:nvSpPr>
        <p:spPr>
          <a:xfrm>
            <a:off x="6990609" y="43760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86150C-1A24-CB4F-B0F4-1DC05366A0B5}"/>
              </a:ext>
            </a:extLst>
          </p:cNvPr>
          <p:cNvSpPr/>
          <p:nvPr/>
        </p:nvSpPr>
        <p:spPr>
          <a:xfrm>
            <a:off x="6993579" y="535977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1D03EF-E6A6-1345-91DE-5E44182E762D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7852777" y="2308980"/>
            <a:ext cx="431035" cy="403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82F602-C40B-B94D-B4CE-7433EE045311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V="1">
            <a:off x="7216240" y="3031395"/>
            <a:ext cx="317447" cy="4820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2F0779-9F64-5140-9278-149051F49B43}"/>
              </a:ext>
            </a:extLst>
          </p:cNvPr>
          <p:cNvSpPr txBox="1"/>
          <p:nvPr/>
        </p:nvSpPr>
        <p:spPr>
          <a:xfrm>
            <a:off x="7942614" y="1758825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2B15C3-EEB8-B949-8B76-C2D91EE75825}"/>
              </a:ext>
            </a:extLst>
          </p:cNvPr>
          <p:cNvSpPr/>
          <p:nvPr/>
        </p:nvSpPr>
        <p:spPr>
          <a:xfrm>
            <a:off x="7942614" y="351341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25AEB2-EA75-6A4B-B279-A4D0C8390746}"/>
              </a:ext>
            </a:extLst>
          </p:cNvPr>
          <p:cNvSpPr/>
          <p:nvPr/>
        </p:nvSpPr>
        <p:spPr>
          <a:xfrm>
            <a:off x="7942614" y="43760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F46C68-E80F-9C42-980F-6F49B29855E7}"/>
              </a:ext>
            </a:extLst>
          </p:cNvPr>
          <p:cNvSpPr/>
          <p:nvPr/>
        </p:nvSpPr>
        <p:spPr>
          <a:xfrm>
            <a:off x="9012552" y="351341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860A5F-ABF3-A14A-810F-79C5B92A4921}"/>
              </a:ext>
            </a:extLst>
          </p:cNvPr>
          <p:cNvSpPr/>
          <p:nvPr/>
        </p:nvSpPr>
        <p:spPr>
          <a:xfrm>
            <a:off x="9012552" y="43760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4495B7-9CD1-5C44-9C3B-C5B4B16085DA}"/>
              </a:ext>
            </a:extLst>
          </p:cNvPr>
          <p:cNvSpPr/>
          <p:nvPr/>
        </p:nvSpPr>
        <p:spPr>
          <a:xfrm>
            <a:off x="9012552" y="535977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595F5-F048-1A4A-8605-48D0FBE9113F}"/>
              </a:ext>
            </a:extLst>
          </p:cNvPr>
          <p:cNvSpPr txBox="1"/>
          <p:nvPr/>
        </p:nvSpPr>
        <p:spPr>
          <a:xfrm>
            <a:off x="7216240" y="2469475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4DB03-A86A-9F46-8D53-29215FB4690D}"/>
              </a:ext>
            </a:extLst>
          </p:cNvPr>
          <p:cNvCxnSpPr>
            <a:cxnSpLocks/>
            <a:stCxn id="22" idx="0"/>
            <a:endCxn id="12" idx="5"/>
          </p:cNvCxnSpPr>
          <p:nvPr/>
        </p:nvCxnSpPr>
        <p:spPr>
          <a:xfrm flipH="1" flipV="1">
            <a:off x="7852777" y="3031395"/>
            <a:ext cx="315468" cy="4820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67A562-E2E6-F744-B3AD-98FCE1F2685D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V="1">
            <a:off x="7216240" y="3964675"/>
            <a:ext cx="0" cy="4113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B88662-27FB-4149-9754-74269E355468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H="1" flipV="1">
            <a:off x="7216240" y="4827319"/>
            <a:ext cx="2970" cy="532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4AA198-ED1B-3147-A70D-198758004CA4}"/>
              </a:ext>
            </a:extLst>
          </p:cNvPr>
          <p:cNvCxnSpPr>
            <a:cxnSpLocks/>
            <a:stCxn id="23" idx="0"/>
            <a:endCxn id="22" idx="4"/>
          </p:cNvCxnSpPr>
          <p:nvPr/>
        </p:nvCxnSpPr>
        <p:spPr>
          <a:xfrm flipV="1">
            <a:off x="8168245" y="3964675"/>
            <a:ext cx="0" cy="4113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0BE8D8-209E-F04A-888A-23F22DCC9B29}"/>
              </a:ext>
            </a:extLst>
          </p:cNvPr>
          <p:cNvCxnSpPr>
            <a:cxnSpLocks/>
            <a:stCxn id="10" idx="5"/>
            <a:endCxn id="24" idx="0"/>
          </p:cNvCxnSpPr>
          <p:nvPr/>
        </p:nvCxnSpPr>
        <p:spPr>
          <a:xfrm>
            <a:off x="8602902" y="2308980"/>
            <a:ext cx="635281" cy="12044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A00BF8-2963-A84B-B8CD-4EB705FCE8C2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9238183" y="3964675"/>
            <a:ext cx="0" cy="4113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002ABC-0D31-D74E-A252-02A43334EA9C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>
            <a:off x="9238183" y="4827319"/>
            <a:ext cx="0" cy="5324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3C471292-B27E-7142-BE23-4A450447D030}"/>
              </a:ext>
            </a:extLst>
          </p:cNvPr>
          <p:cNvSpPr/>
          <p:nvPr/>
        </p:nvSpPr>
        <p:spPr>
          <a:xfrm>
            <a:off x="10425716" y="19238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2B77FB4-7BD6-414B-882E-8EFB0AFD7120}"/>
              </a:ext>
            </a:extLst>
          </p:cNvPr>
          <p:cNvSpPr/>
          <p:nvPr/>
        </p:nvSpPr>
        <p:spPr>
          <a:xfrm>
            <a:off x="10425716" y="351341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2A4E38-A7B7-1648-9043-B82F9BA78B07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10651347" y="2375066"/>
            <a:ext cx="0" cy="11383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652337A-40D6-8142-A060-D4FE549FD022}"/>
              </a:ext>
            </a:extLst>
          </p:cNvPr>
          <p:cNvSpPr txBox="1"/>
          <p:nvPr/>
        </p:nvSpPr>
        <p:spPr>
          <a:xfrm>
            <a:off x="6729353" y="3331877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E51073-4861-D345-9708-11964CE6830A}"/>
              </a:ext>
            </a:extLst>
          </p:cNvPr>
          <p:cNvSpPr txBox="1"/>
          <p:nvPr/>
        </p:nvSpPr>
        <p:spPr>
          <a:xfrm>
            <a:off x="6689187" y="4191391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536905-826C-8C48-B32C-810983A4F239}"/>
              </a:ext>
            </a:extLst>
          </p:cNvPr>
          <p:cNvSpPr txBox="1"/>
          <p:nvPr/>
        </p:nvSpPr>
        <p:spPr>
          <a:xfrm>
            <a:off x="6767949" y="5154602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745899-FAA6-DF4B-92B3-81E7A6C9CF35}"/>
              </a:ext>
            </a:extLst>
          </p:cNvPr>
          <p:cNvSpPr txBox="1"/>
          <p:nvPr/>
        </p:nvSpPr>
        <p:spPr>
          <a:xfrm>
            <a:off x="7391789" y="5192883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F5C2FB-1DE1-D141-B315-1A24AD619131}"/>
              </a:ext>
            </a:extLst>
          </p:cNvPr>
          <p:cNvSpPr txBox="1"/>
          <p:nvPr/>
        </p:nvSpPr>
        <p:spPr>
          <a:xfrm>
            <a:off x="7451356" y="4196731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C741D0-0371-CF48-BFBB-3D8E43BE2451}"/>
              </a:ext>
            </a:extLst>
          </p:cNvPr>
          <p:cNvSpPr txBox="1"/>
          <p:nvPr/>
        </p:nvSpPr>
        <p:spPr>
          <a:xfrm>
            <a:off x="7437527" y="3338586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8894E2-C61C-A348-893F-4A0BDF26BAF9}"/>
              </a:ext>
            </a:extLst>
          </p:cNvPr>
          <p:cNvSpPr txBox="1"/>
          <p:nvPr/>
        </p:nvSpPr>
        <p:spPr>
          <a:xfrm>
            <a:off x="7705880" y="3338586"/>
            <a:ext cx="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728CC6-1F38-D449-9D92-812EAC0BF5F7}"/>
              </a:ext>
            </a:extLst>
          </p:cNvPr>
          <p:cNvSpPr txBox="1"/>
          <p:nvPr/>
        </p:nvSpPr>
        <p:spPr>
          <a:xfrm>
            <a:off x="7676578" y="4191391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5B109F-FBB8-E747-9D4F-21177456183D}"/>
              </a:ext>
            </a:extLst>
          </p:cNvPr>
          <p:cNvSpPr txBox="1"/>
          <p:nvPr/>
        </p:nvSpPr>
        <p:spPr>
          <a:xfrm>
            <a:off x="8331122" y="4190792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FC32FD-A2FF-514C-9A9E-A3284219662C}"/>
              </a:ext>
            </a:extLst>
          </p:cNvPr>
          <p:cNvSpPr txBox="1"/>
          <p:nvPr/>
        </p:nvSpPr>
        <p:spPr>
          <a:xfrm>
            <a:off x="8280928" y="3349772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8E1D7A-6FEE-3944-9A62-BB8689F7F5CF}"/>
              </a:ext>
            </a:extLst>
          </p:cNvPr>
          <p:cNvSpPr txBox="1"/>
          <p:nvPr/>
        </p:nvSpPr>
        <p:spPr>
          <a:xfrm>
            <a:off x="7896902" y="2540815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AE29DD-6356-284C-8250-6326431CB919}"/>
              </a:ext>
            </a:extLst>
          </p:cNvPr>
          <p:cNvSpPr txBox="1"/>
          <p:nvPr/>
        </p:nvSpPr>
        <p:spPr>
          <a:xfrm>
            <a:off x="8679958" y="3349772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A625EC-146C-6B48-97D7-91AB398DE589}"/>
              </a:ext>
            </a:extLst>
          </p:cNvPr>
          <p:cNvSpPr txBox="1"/>
          <p:nvPr/>
        </p:nvSpPr>
        <p:spPr>
          <a:xfrm>
            <a:off x="8690928" y="4180797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CE63F4-F16C-7641-BF89-B387F0F746C9}"/>
              </a:ext>
            </a:extLst>
          </p:cNvPr>
          <p:cNvSpPr txBox="1"/>
          <p:nvPr/>
        </p:nvSpPr>
        <p:spPr>
          <a:xfrm>
            <a:off x="8655303" y="5198972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32308F-3A04-1746-ADEF-94EF6BFA44E9}"/>
              </a:ext>
            </a:extLst>
          </p:cNvPr>
          <p:cNvSpPr txBox="1"/>
          <p:nvPr/>
        </p:nvSpPr>
        <p:spPr>
          <a:xfrm>
            <a:off x="9418124" y="5195203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5B2413-B2A4-6346-A146-01FA00DD8579}"/>
              </a:ext>
            </a:extLst>
          </p:cNvPr>
          <p:cNvSpPr txBox="1"/>
          <p:nvPr/>
        </p:nvSpPr>
        <p:spPr>
          <a:xfrm>
            <a:off x="9390090" y="4162415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34AEFE-5DB0-2040-A56D-32E628BE1EAB}"/>
              </a:ext>
            </a:extLst>
          </p:cNvPr>
          <p:cNvSpPr txBox="1"/>
          <p:nvPr/>
        </p:nvSpPr>
        <p:spPr>
          <a:xfrm>
            <a:off x="9367086" y="3373715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04E9AC-004F-D448-921F-9B92CA6A2F2B}"/>
              </a:ext>
            </a:extLst>
          </p:cNvPr>
          <p:cNvSpPr txBox="1"/>
          <p:nvPr/>
        </p:nvSpPr>
        <p:spPr>
          <a:xfrm>
            <a:off x="8646230" y="1758055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F119D9-72D6-8741-A79F-E6B9DED8A391}"/>
              </a:ext>
            </a:extLst>
          </p:cNvPr>
          <p:cNvSpPr txBox="1"/>
          <p:nvPr/>
        </p:nvSpPr>
        <p:spPr>
          <a:xfrm>
            <a:off x="10020145" y="1755826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D8448B-C380-904E-99A5-C7DA5FFBF783}"/>
              </a:ext>
            </a:extLst>
          </p:cNvPr>
          <p:cNvSpPr txBox="1"/>
          <p:nvPr/>
        </p:nvSpPr>
        <p:spPr>
          <a:xfrm>
            <a:off x="10054214" y="3349772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0EBA46-26F2-834C-9FCA-883CD4B05032}"/>
              </a:ext>
            </a:extLst>
          </p:cNvPr>
          <p:cNvSpPr txBox="1"/>
          <p:nvPr/>
        </p:nvSpPr>
        <p:spPr>
          <a:xfrm>
            <a:off x="10830128" y="3346053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B692C2-2AFB-E44C-B4F8-420FDA5295A0}"/>
              </a:ext>
            </a:extLst>
          </p:cNvPr>
          <p:cNvSpPr txBox="1"/>
          <p:nvPr/>
        </p:nvSpPr>
        <p:spPr>
          <a:xfrm>
            <a:off x="10859361" y="1777894"/>
            <a:ext cx="4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9505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58" grpId="0" animBg="1"/>
      <p:bldP spid="59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7EA9-B849-B54A-9509-8BBA7FED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Predogledna in poogledna urejenost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0D6E4-B45A-C94E-BC71-BF0789871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3776" y="1457490"/>
                <a:ext cx="10189029" cy="4351338"/>
              </a:xfrm>
            </p:spPr>
            <p:txBody>
              <a:bodyPr/>
              <a:lstStyle/>
              <a:p>
                <a:r>
                  <a:rPr lang="sl-SI" b="0" dirty="0">
                    <a:latin typeface="Cambria Math" panose="02040503050406030204" pitchFamily="18" charset="0"/>
                  </a:rPr>
                  <a:t>Možnost: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sl-SI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sl-SI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sl-SI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pred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sl-SI">
                            <a:latin typeface="Cambria Math" panose="02040503050406030204" pitchFamily="18" charset="0"/>
                          </a:rPr>
                          <m:t>po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SI" dirty="0"/>
              </a:p>
              <a:p>
                <a:pPr/>
                <a:r>
                  <a:rPr lang="en-SI" dirty="0"/>
                  <a:t>Pomen: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je potomec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(nitka gre skozi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je potomec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(nitka gre skozi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sta raziskana v različnih vejah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30D6E4-B45A-C94E-BC71-BF0789871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3776" y="1457490"/>
                <a:ext cx="10189029" cy="4351338"/>
              </a:xfrm>
              <a:blipFill>
                <a:blip r:embed="rId2"/>
                <a:stretch>
                  <a:fillRect l="-99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6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FE79-679D-364B-8B58-F00AFADA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DFS v usmerjenih grafih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E428A-AB41-2746-B1CB-8D0651743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158"/>
                <a:ext cx="5912069" cy="4351338"/>
              </a:xfrm>
            </p:spPr>
            <p:txBody>
              <a:bodyPr/>
              <a:lstStyle/>
              <a:p>
                <a:r>
                  <a:rPr lang="en-SI" dirty="0"/>
                  <a:t>Usmerjeni grafi:</a:t>
                </a:r>
              </a:p>
              <a:p>
                <a:pPr lvl="1"/>
                <a:r>
                  <a:rPr lang="en-SI" dirty="0"/>
                  <a:t>povezava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ne nujno implicira obstoja povezave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sl-SI" dirty="0"/>
              </a:p>
              <a:p>
                <a:r>
                  <a:rPr lang="en-SI" dirty="0"/>
                  <a:t>DFS izvajamo enako, a raziskujemo le v smeri povezav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E428A-AB41-2746-B1CB-8D0651743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158"/>
                <a:ext cx="5912069" cy="4351338"/>
              </a:xfrm>
              <a:blipFill>
                <a:blip r:embed="rId2"/>
                <a:stretch>
                  <a:fillRect l="-1931" t="-2326" r="-42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AD3276F-22BA-094D-BF1F-A8EDE3BC644F}"/>
              </a:ext>
            </a:extLst>
          </p:cNvPr>
          <p:cNvSpPr/>
          <p:nvPr/>
        </p:nvSpPr>
        <p:spPr>
          <a:xfrm>
            <a:off x="378025" y="382392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6DCF64-4A00-5C41-9BE7-C94AFE7FB1EE}"/>
              </a:ext>
            </a:extLst>
          </p:cNvPr>
          <p:cNvSpPr/>
          <p:nvPr/>
        </p:nvSpPr>
        <p:spPr>
          <a:xfrm>
            <a:off x="1444825" y="382392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7CB83-7489-F14C-B802-50722DDBFCE9}"/>
              </a:ext>
            </a:extLst>
          </p:cNvPr>
          <p:cNvSpPr/>
          <p:nvPr/>
        </p:nvSpPr>
        <p:spPr>
          <a:xfrm>
            <a:off x="2511625" y="382392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F2CE2-4269-4A4E-82A5-6FF02D46EB1B}"/>
              </a:ext>
            </a:extLst>
          </p:cNvPr>
          <p:cNvSpPr/>
          <p:nvPr/>
        </p:nvSpPr>
        <p:spPr>
          <a:xfrm>
            <a:off x="378025" y="479894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795073-CB4E-F14C-9B07-8AD7B4331480}"/>
              </a:ext>
            </a:extLst>
          </p:cNvPr>
          <p:cNvSpPr/>
          <p:nvPr/>
        </p:nvSpPr>
        <p:spPr>
          <a:xfrm>
            <a:off x="1444825" y="479894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4F9E9E-7B00-1F4B-BE94-73DF1B5A68C6}"/>
              </a:ext>
            </a:extLst>
          </p:cNvPr>
          <p:cNvSpPr/>
          <p:nvPr/>
        </p:nvSpPr>
        <p:spPr>
          <a:xfrm>
            <a:off x="2511625" y="479894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6EAEC9-AB0B-9A48-A811-EA663DC7ED2F}"/>
              </a:ext>
            </a:extLst>
          </p:cNvPr>
          <p:cNvSpPr/>
          <p:nvPr/>
        </p:nvSpPr>
        <p:spPr>
          <a:xfrm>
            <a:off x="1444825" y="577396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2DA559-ED59-2946-8319-030D41FBE702}"/>
              </a:ext>
            </a:extLst>
          </p:cNvPr>
          <p:cNvSpPr/>
          <p:nvPr/>
        </p:nvSpPr>
        <p:spPr>
          <a:xfrm>
            <a:off x="2511625" y="577396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CCE6C2-5386-AD40-B420-B7EF4EC7FE89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829287" y="4049555"/>
            <a:ext cx="6155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B06155-2078-ED40-8760-227A7D7ADE9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896087" y="4049555"/>
            <a:ext cx="6155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057B78-C78B-D840-9D8A-ED0D363E88F5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2737256" y="4275186"/>
            <a:ext cx="0" cy="52375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B82133-79BA-DF48-BEF1-D97818B9E4E6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2737256" y="5250205"/>
            <a:ext cx="0" cy="52375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390928-DA2D-D740-A9AA-F1FF39F68CC2}"/>
              </a:ext>
            </a:extLst>
          </p:cNvPr>
          <p:cNvCxnSpPr>
            <a:cxnSpLocks/>
            <a:stCxn id="10" idx="1"/>
            <a:endCxn id="6" idx="5"/>
          </p:cNvCxnSpPr>
          <p:nvPr/>
        </p:nvCxnSpPr>
        <p:spPr>
          <a:xfrm flipH="1" flipV="1">
            <a:off x="1830001" y="4209100"/>
            <a:ext cx="747710" cy="655929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CBE1FE-D239-1849-823D-8E6F03DB8016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1670456" y="4275186"/>
            <a:ext cx="0" cy="52375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33DBE2-7953-1641-A122-F7AC54B5AA62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1670456" y="5250205"/>
            <a:ext cx="0" cy="52375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99BB95-D883-7D42-A15E-687477C1D233}"/>
              </a:ext>
            </a:extLst>
          </p:cNvPr>
          <p:cNvCxnSpPr>
            <a:cxnSpLocks/>
            <a:stCxn id="13" idx="2"/>
            <a:endCxn id="12" idx="6"/>
          </p:cNvCxnSpPr>
          <p:nvPr/>
        </p:nvCxnSpPr>
        <p:spPr>
          <a:xfrm flipH="1">
            <a:off x="1896087" y="5999593"/>
            <a:ext cx="6155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078DE8-EB4A-5246-8E83-6D896E2187E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829287" y="5024574"/>
            <a:ext cx="6155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F89E81-F0B6-0844-9086-6EC70225D329}"/>
              </a:ext>
            </a:extLst>
          </p:cNvPr>
          <p:cNvCxnSpPr>
            <a:cxnSpLocks/>
            <a:stCxn id="9" idx="1"/>
            <a:endCxn id="4" idx="5"/>
          </p:cNvCxnSpPr>
          <p:nvPr/>
        </p:nvCxnSpPr>
        <p:spPr>
          <a:xfrm flipH="1" flipV="1">
            <a:off x="763201" y="4209100"/>
            <a:ext cx="747710" cy="655929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062A77-1D92-DC40-9C70-0449F6E2C4DA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603656" y="4275186"/>
            <a:ext cx="0" cy="523757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ABE67FC3-7587-5A46-AA63-5BA524EC5C47}"/>
              </a:ext>
            </a:extLst>
          </p:cNvPr>
          <p:cNvCxnSpPr>
            <a:cxnSpLocks/>
            <a:stCxn id="8" idx="4"/>
            <a:endCxn id="13" idx="4"/>
          </p:cNvCxnSpPr>
          <p:nvPr/>
        </p:nvCxnSpPr>
        <p:spPr>
          <a:xfrm rot="16200000" flipH="1">
            <a:off x="1182947" y="4670914"/>
            <a:ext cx="975019" cy="2133600"/>
          </a:xfrm>
          <a:prstGeom prst="curvedConnector3">
            <a:avLst>
              <a:gd name="adj1" fmla="val 138099"/>
            </a:avLst>
          </a:prstGeom>
          <a:ln w="2222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FF31BC71-7B12-7649-BDCE-FE41796D2E04}"/>
              </a:ext>
            </a:extLst>
          </p:cNvPr>
          <p:cNvSpPr/>
          <p:nvPr/>
        </p:nvSpPr>
        <p:spPr>
          <a:xfrm>
            <a:off x="9221998" y="43821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54C1AF8-5B94-9C46-81A3-290FBFEE3F38}"/>
              </a:ext>
            </a:extLst>
          </p:cNvPr>
          <p:cNvSpPr/>
          <p:nvPr/>
        </p:nvSpPr>
        <p:spPr>
          <a:xfrm>
            <a:off x="8137933" y="1215576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7F794F3-6C37-0C47-872A-C3E9DF038E17}"/>
              </a:ext>
            </a:extLst>
          </p:cNvPr>
          <p:cNvSpPr/>
          <p:nvPr/>
        </p:nvSpPr>
        <p:spPr>
          <a:xfrm>
            <a:off x="8137933" y="2075369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3DCCF2-740A-F244-A4EC-26D1C5ACEFC0}"/>
              </a:ext>
            </a:extLst>
          </p:cNvPr>
          <p:cNvSpPr/>
          <p:nvPr/>
        </p:nvSpPr>
        <p:spPr>
          <a:xfrm>
            <a:off x="7437845" y="273896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6CFB1D7-7253-CC49-BFCF-10D928823089}"/>
              </a:ext>
            </a:extLst>
          </p:cNvPr>
          <p:cNvSpPr/>
          <p:nvPr/>
        </p:nvSpPr>
        <p:spPr>
          <a:xfrm>
            <a:off x="7437845" y="359875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E1B607F-E712-9D46-80F9-AC50DF356779}"/>
              </a:ext>
            </a:extLst>
          </p:cNvPr>
          <p:cNvSpPr/>
          <p:nvPr/>
        </p:nvSpPr>
        <p:spPr>
          <a:xfrm>
            <a:off x="8770736" y="273896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594B7F4-1E20-BB4E-8FF6-3B78B1D2AB2C}"/>
              </a:ext>
            </a:extLst>
          </p:cNvPr>
          <p:cNvSpPr/>
          <p:nvPr/>
        </p:nvSpPr>
        <p:spPr>
          <a:xfrm>
            <a:off x="10200676" y="1215576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BD85D29-176C-2E4A-A6A2-E8CD3DBFD5FA}"/>
              </a:ext>
            </a:extLst>
          </p:cNvPr>
          <p:cNvSpPr/>
          <p:nvPr/>
        </p:nvSpPr>
        <p:spPr>
          <a:xfrm>
            <a:off x="10200676" y="2075369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F49E5C-CDD4-5E46-9A48-AA7A8480E278}"/>
              </a:ext>
            </a:extLst>
          </p:cNvPr>
          <p:cNvCxnSpPr>
            <a:cxnSpLocks/>
            <a:stCxn id="64" idx="3"/>
            <a:endCxn id="65" idx="7"/>
          </p:cNvCxnSpPr>
          <p:nvPr/>
        </p:nvCxnSpPr>
        <p:spPr>
          <a:xfrm flipH="1">
            <a:off x="8523109" y="823389"/>
            <a:ext cx="764975" cy="45827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428A650-3DFF-1A41-8A90-767F412D8AF7}"/>
              </a:ext>
            </a:extLst>
          </p:cNvPr>
          <p:cNvCxnSpPr>
            <a:cxnSpLocks/>
            <a:stCxn id="65" idx="4"/>
            <a:endCxn id="66" idx="0"/>
          </p:cNvCxnSpPr>
          <p:nvPr/>
        </p:nvCxnSpPr>
        <p:spPr>
          <a:xfrm>
            <a:off x="8363564" y="1666838"/>
            <a:ext cx="0" cy="40853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BF6D56-E30C-6648-8E4D-DB86D4A07EC2}"/>
              </a:ext>
            </a:extLst>
          </p:cNvPr>
          <p:cNvCxnSpPr>
            <a:cxnSpLocks/>
            <a:stCxn id="66" idx="3"/>
            <a:endCxn id="67" idx="7"/>
          </p:cNvCxnSpPr>
          <p:nvPr/>
        </p:nvCxnSpPr>
        <p:spPr>
          <a:xfrm flipH="1">
            <a:off x="7823021" y="2460545"/>
            <a:ext cx="380998" cy="34450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82795B6-ADDC-E149-8459-DBA1888C186F}"/>
              </a:ext>
            </a:extLst>
          </p:cNvPr>
          <p:cNvCxnSpPr>
            <a:cxnSpLocks/>
            <a:stCxn id="67" idx="4"/>
            <a:endCxn id="68" idx="0"/>
          </p:cNvCxnSpPr>
          <p:nvPr/>
        </p:nvCxnSpPr>
        <p:spPr>
          <a:xfrm>
            <a:off x="7663476" y="3190226"/>
            <a:ext cx="0" cy="40853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20CC41-F675-4844-8703-841B0767C8AF}"/>
              </a:ext>
            </a:extLst>
          </p:cNvPr>
          <p:cNvCxnSpPr>
            <a:cxnSpLocks/>
            <a:stCxn id="66" idx="5"/>
            <a:endCxn id="69" idx="1"/>
          </p:cNvCxnSpPr>
          <p:nvPr/>
        </p:nvCxnSpPr>
        <p:spPr>
          <a:xfrm>
            <a:off x="8523109" y="2460545"/>
            <a:ext cx="313713" cy="34450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3EDBB2B-6B19-A543-B21F-4AEC5F132448}"/>
              </a:ext>
            </a:extLst>
          </p:cNvPr>
          <p:cNvCxnSpPr>
            <a:cxnSpLocks/>
            <a:stCxn id="64" idx="5"/>
            <a:endCxn id="70" idx="1"/>
          </p:cNvCxnSpPr>
          <p:nvPr/>
        </p:nvCxnSpPr>
        <p:spPr>
          <a:xfrm>
            <a:off x="9607174" y="823389"/>
            <a:ext cx="659588" cy="458273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FE8CCD0-5576-7545-ACDE-B8244F917455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10426307" y="1666838"/>
            <a:ext cx="0" cy="40853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>
            <a:extLst>
              <a:ext uri="{FF2B5EF4-FFF2-40B4-BE49-F238E27FC236}">
                <a16:creationId xmlns:a16="http://schemas.microsoft.com/office/drawing/2014/main" id="{18400F78-0893-F241-AA68-A7DB7FF1946F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10800000" flipV="1">
            <a:off x="7503932" y="663844"/>
            <a:ext cx="1718067" cy="2141206"/>
          </a:xfrm>
          <a:prstGeom prst="curvedConnector2">
            <a:avLst/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490D14CF-7187-D649-AB11-6E99E2BA024B}"/>
              </a:ext>
            </a:extLst>
          </p:cNvPr>
          <p:cNvCxnSpPr>
            <a:cxnSpLocks/>
            <a:stCxn id="66" idx="4"/>
            <a:endCxn id="68" idx="6"/>
          </p:cNvCxnSpPr>
          <p:nvPr/>
        </p:nvCxnSpPr>
        <p:spPr>
          <a:xfrm rot="5400000">
            <a:off x="7477458" y="2938281"/>
            <a:ext cx="1297757" cy="474457"/>
          </a:xfrm>
          <a:prstGeom prst="curvedConnector2">
            <a:avLst/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>
            <a:extLst>
              <a:ext uri="{FF2B5EF4-FFF2-40B4-BE49-F238E27FC236}">
                <a16:creationId xmlns:a16="http://schemas.microsoft.com/office/drawing/2014/main" id="{9D05315A-2661-614E-8381-940E2A387B60}"/>
              </a:ext>
            </a:extLst>
          </p:cNvPr>
          <p:cNvCxnSpPr>
            <a:cxnSpLocks/>
            <a:stCxn id="67" idx="0"/>
            <a:endCxn id="65" idx="3"/>
          </p:cNvCxnSpPr>
          <p:nvPr/>
        </p:nvCxnSpPr>
        <p:spPr>
          <a:xfrm rot="5400000" flipH="1" flipV="1">
            <a:off x="7364641" y="1899587"/>
            <a:ext cx="1138212" cy="540543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6A11DAC7-1A3F-0B46-8EFE-E21D62D011A5}"/>
              </a:ext>
            </a:extLst>
          </p:cNvPr>
          <p:cNvCxnSpPr>
            <a:cxnSpLocks/>
            <a:stCxn id="71" idx="2"/>
            <a:endCxn id="64" idx="4"/>
          </p:cNvCxnSpPr>
          <p:nvPr/>
        </p:nvCxnSpPr>
        <p:spPr>
          <a:xfrm rot="10800000">
            <a:off x="9447630" y="889476"/>
            <a:ext cx="753047" cy="1411525"/>
          </a:xfrm>
          <a:prstGeom prst="curvedConnector2">
            <a:avLst/>
          </a:prstGeom>
          <a:ln w="22225">
            <a:solidFill>
              <a:srgbClr val="FFC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0715F879-EA0E-C042-B3DF-1F5DC1DBF61B}"/>
              </a:ext>
            </a:extLst>
          </p:cNvPr>
          <p:cNvCxnSpPr>
            <a:cxnSpLocks/>
            <a:stCxn id="71" idx="3"/>
            <a:endCxn id="69" idx="6"/>
          </p:cNvCxnSpPr>
          <p:nvPr/>
        </p:nvCxnSpPr>
        <p:spPr>
          <a:xfrm rot="5400000">
            <a:off x="9492355" y="2190188"/>
            <a:ext cx="504050" cy="1044764"/>
          </a:xfrm>
          <a:prstGeom prst="curvedConnector2">
            <a:avLst/>
          </a:prstGeom>
          <a:ln w="22225">
            <a:solidFill>
              <a:srgbClr val="FF0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FDA3E36F-03C8-DF4A-B9E5-1CE50AB687F6}"/>
              </a:ext>
            </a:extLst>
          </p:cNvPr>
          <p:cNvCxnSpPr>
            <a:cxnSpLocks/>
            <a:stCxn id="69" idx="4"/>
            <a:endCxn id="68" idx="5"/>
          </p:cNvCxnSpPr>
          <p:nvPr/>
        </p:nvCxnSpPr>
        <p:spPr>
          <a:xfrm rot="5400000">
            <a:off x="8012841" y="3000406"/>
            <a:ext cx="793707" cy="1173346"/>
          </a:xfrm>
          <a:prstGeom prst="curvedConnector3">
            <a:avLst>
              <a:gd name="adj1" fmla="val 137128"/>
            </a:avLst>
          </a:prstGeom>
          <a:ln w="22225">
            <a:solidFill>
              <a:srgbClr val="FF0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40F1F754-CF01-6543-BE04-85F34FB4CC2F}"/>
              </a:ext>
            </a:extLst>
          </p:cNvPr>
          <p:cNvSpPr txBox="1"/>
          <p:nvPr/>
        </p:nvSpPr>
        <p:spPr>
          <a:xfrm>
            <a:off x="8989421" y="230366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16424F8-244A-2845-B995-7509D90627E2}"/>
              </a:ext>
            </a:extLst>
          </p:cNvPr>
          <p:cNvSpPr txBox="1"/>
          <p:nvPr/>
        </p:nvSpPr>
        <p:spPr>
          <a:xfrm>
            <a:off x="7870632" y="1281662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886F4A-5DCE-8E4F-90E7-806E02D85432}"/>
              </a:ext>
            </a:extLst>
          </p:cNvPr>
          <p:cNvSpPr txBox="1"/>
          <p:nvPr/>
        </p:nvSpPr>
        <p:spPr>
          <a:xfrm>
            <a:off x="8593521" y="1279205"/>
            <a:ext cx="43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25B1270-6B49-3940-9C92-595776CEFA36}"/>
              </a:ext>
            </a:extLst>
          </p:cNvPr>
          <p:cNvSpPr txBox="1"/>
          <p:nvPr/>
        </p:nvSpPr>
        <p:spPr>
          <a:xfrm>
            <a:off x="9607174" y="235669"/>
            <a:ext cx="4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C66914D-ACF1-B540-90D4-73246F96CD7C}"/>
              </a:ext>
            </a:extLst>
          </p:cNvPr>
          <p:cNvSpPr txBox="1"/>
          <p:nvPr/>
        </p:nvSpPr>
        <p:spPr>
          <a:xfrm>
            <a:off x="9782458" y="1267328"/>
            <a:ext cx="4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1B4DE19-8274-014B-91AC-8E76912A0B53}"/>
              </a:ext>
            </a:extLst>
          </p:cNvPr>
          <p:cNvSpPr txBox="1"/>
          <p:nvPr/>
        </p:nvSpPr>
        <p:spPr>
          <a:xfrm>
            <a:off x="10660253" y="1277322"/>
            <a:ext cx="45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E9C5FC2-C8CF-1C4A-B28E-E7346081EB49}"/>
              </a:ext>
            </a:extLst>
          </p:cNvPr>
          <p:cNvSpPr txBox="1"/>
          <p:nvPr/>
        </p:nvSpPr>
        <p:spPr>
          <a:xfrm>
            <a:off x="10660253" y="1931685"/>
            <a:ext cx="45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A9D038D-3EC3-4846-8FBC-393DDC7971E8}"/>
              </a:ext>
            </a:extLst>
          </p:cNvPr>
          <p:cNvSpPr txBox="1"/>
          <p:nvPr/>
        </p:nvSpPr>
        <p:spPr>
          <a:xfrm>
            <a:off x="9850554" y="1918601"/>
            <a:ext cx="4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A464060-94A7-9D4C-9202-054E03727D35}"/>
              </a:ext>
            </a:extLst>
          </p:cNvPr>
          <p:cNvSpPr txBox="1"/>
          <p:nvPr/>
        </p:nvSpPr>
        <p:spPr>
          <a:xfrm>
            <a:off x="9198457" y="2580722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67CD508-59E4-5C47-9F22-81DA6ADC78F9}"/>
              </a:ext>
            </a:extLst>
          </p:cNvPr>
          <p:cNvSpPr txBox="1"/>
          <p:nvPr/>
        </p:nvSpPr>
        <p:spPr>
          <a:xfrm>
            <a:off x="8512569" y="2810231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9CD02AD-6611-1A45-8771-8A85ECD1F04E}"/>
              </a:ext>
            </a:extLst>
          </p:cNvPr>
          <p:cNvSpPr txBox="1"/>
          <p:nvPr/>
        </p:nvSpPr>
        <p:spPr>
          <a:xfrm>
            <a:off x="8585614" y="2107163"/>
            <a:ext cx="4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BBA9ED1-BA11-2843-AAB5-E06BEE475089}"/>
              </a:ext>
            </a:extLst>
          </p:cNvPr>
          <p:cNvSpPr txBox="1"/>
          <p:nvPr/>
        </p:nvSpPr>
        <p:spPr>
          <a:xfrm>
            <a:off x="7893993" y="2101752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155B7E-6D4A-FE49-AAC4-FDE5D10FA329}"/>
              </a:ext>
            </a:extLst>
          </p:cNvPr>
          <p:cNvSpPr txBox="1"/>
          <p:nvPr/>
        </p:nvSpPr>
        <p:spPr>
          <a:xfrm>
            <a:off x="7113592" y="2765388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7AECB1B-5CFF-FB45-9805-3CBDBE343505}"/>
              </a:ext>
            </a:extLst>
          </p:cNvPr>
          <p:cNvSpPr txBox="1"/>
          <p:nvPr/>
        </p:nvSpPr>
        <p:spPr>
          <a:xfrm>
            <a:off x="7083406" y="3638089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96F866-CC7D-B34C-9808-5DCE6C867609}"/>
              </a:ext>
            </a:extLst>
          </p:cNvPr>
          <p:cNvSpPr txBox="1"/>
          <p:nvPr/>
        </p:nvSpPr>
        <p:spPr>
          <a:xfrm>
            <a:off x="7923494" y="2767790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7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4B291E0-72FD-AE42-A4D0-16FB826B70FE}"/>
              </a:ext>
            </a:extLst>
          </p:cNvPr>
          <p:cNvSpPr txBox="1"/>
          <p:nvPr/>
        </p:nvSpPr>
        <p:spPr>
          <a:xfrm>
            <a:off x="8014429" y="3672765"/>
            <a:ext cx="31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6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3CF1984-054C-ED4D-8DB3-BD43F111578A}"/>
              </a:ext>
            </a:extLst>
          </p:cNvPr>
          <p:cNvSpPr/>
          <p:nvPr/>
        </p:nvSpPr>
        <p:spPr>
          <a:xfrm>
            <a:off x="10150635" y="414952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E9AAC50-1C0C-0B41-A3D2-91FD1BB797BD}"/>
              </a:ext>
            </a:extLst>
          </p:cNvPr>
          <p:cNvSpPr/>
          <p:nvPr/>
        </p:nvSpPr>
        <p:spPr>
          <a:xfrm>
            <a:off x="10150635" y="5043381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E09FB13-2EB5-2A4E-8B5A-6C6A76EFAA68}"/>
              </a:ext>
            </a:extLst>
          </p:cNvPr>
          <p:cNvSpPr/>
          <p:nvPr/>
        </p:nvSpPr>
        <p:spPr>
          <a:xfrm>
            <a:off x="9381543" y="580152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63E3E64-4883-8D44-9347-0AC02051269E}"/>
              </a:ext>
            </a:extLst>
          </p:cNvPr>
          <p:cNvSpPr/>
          <p:nvPr/>
        </p:nvSpPr>
        <p:spPr>
          <a:xfrm>
            <a:off x="10988668" y="580152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AFB517A-DDBF-164E-9EAF-BAD0B62C8970}"/>
              </a:ext>
            </a:extLst>
          </p:cNvPr>
          <p:cNvCxnSpPr>
            <a:cxnSpLocks/>
            <a:stCxn id="127" idx="4"/>
            <a:endCxn id="129" idx="0"/>
          </p:cNvCxnSpPr>
          <p:nvPr/>
        </p:nvCxnSpPr>
        <p:spPr>
          <a:xfrm>
            <a:off x="10376266" y="4600787"/>
            <a:ext cx="0" cy="442594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89F4E75-8157-284C-B394-0BB3FEB8F046}"/>
              </a:ext>
            </a:extLst>
          </p:cNvPr>
          <p:cNvCxnSpPr>
            <a:cxnSpLocks/>
            <a:stCxn id="129" idx="3"/>
            <a:endCxn id="130" idx="7"/>
          </p:cNvCxnSpPr>
          <p:nvPr/>
        </p:nvCxnSpPr>
        <p:spPr>
          <a:xfrm flipH="1">
            <a:off x="9766719" y="5428557"/>
            <a:ext cx="450002" cy="43905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4D97CFB-190E-D242-960E-6C38DBAC3814}"/>
              </a:ext>
            </a:extLst>
          </p:cNvPr>
          <p:cNvCxnSpPr>
            <a:cxnSpLocks/>
            <a:stCxn id="129" idx="5"/>
            <a:endCxn id="131" idx="1"/>
          </p:cNvCxnSpPr>
          <p:nvPr/>
        </p:nvCxnSpPr>
        <p:spPr>
          <a:xfrm>
            <a:off x="10535811" y="5428557"/>
            <a:ext cx="518943" cy="43905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>
            <a:extLst>
              <a:ext uri="{FF2B5EF4-FFF2-40B4-BE49-F238E27FC236}">
                <a16:creationId xmlns:a16="http://schemas.microsoft.com/office/drawing/2014/main" id="{5C524A4B-4A14-2442-970A-F8E8CB846AE1}"/>
              </a:ext>
            </a:extLst>
          </p:cNvPr>
          <p:cNvCxnSpPr>
            <a:cxnSpLocks/>
            <a:stCxn id="127" idx="6"/>
            <a:endCxn id="131" idx="0"/>
          </p:cNvCxnSpPr>
          <p:nvPr/>
        </p:nvCxnSpPr>
        <p:spPr>
          <a:xfrm>
            <a:off x="10601897" y="4375156"/>
            <a:ext cx="612402" cy="1426366"/>
          </a:xfrm>
          <a:prstGeom prst="curvedConnector2">
            <a:avLst/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380AAF7F-A75A-A346-A658-B8520B75319C}"/>
              </a:ext>
            </a:extLst>
          </p:cNvPr>
          <p:cNvCxnSpPr>
            <a:cxnSpLocks/>
            <a:stCxn id="131" idx="2"/>
            <a:endCxn id="130" idx="6"/>
          </p:cNvCxnSpPr>
          <p:nvPr/>
        </p:nvCxnSpPr>
        <p:spPr>
          <a:xfrm rot="10800000">
            <a:off x="9832806" y="6027153"/>
            <a:ext cx="1155863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>
            <a:extLst>
              <a:ext uri="{FF2B5EF4-FFF2-40B4-BE49-F238E27FC236}">
                <a16:creationId xmlns:a16="http://schemas.microsoft.com/office/drawing/2014/main" id="{D8F824A5-4D76-0941-B4D5-22FDE9BAE5F2}"/>
              </a:ext>
            </a:extLst>
          </p:cNvPr>
          <p:cNvCxnSpPr>
            <a:cxnSpLocks/>
            <a:stCxn id="130" idx="0"/>
            <a:endCxn id="127" idx="2"/>
          </p:cNvCxnSpPr>
          <p:nvPr/>
        </p:nvCxnSpPr>
        <p:spPr>
          <a:xfrm rot="5400000" flipH="1" flipV="1">
            <a:off x="9165721" y="4816609"/>
            <a:ext cx="1426366" cy="543461"/>
          </a:xfrm>
          <a:prstGeom prst="curvedConnector2">
            <a:avLst/>
          </a:prstGeom>
          <a:ln w="22225">
            <a:solidFill>
              <a:srgbClr val="FFC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C879363-D8D0-B44C-871A-752F5B029525}"/>
              </a:ext>
            </a:extLst>
          </p:cNvPr>
          <p:cNvSpPr txBox="1"/>
          <p:nvPr/>
        </p:nvSpPr>
        <p:spPr>
          <a:xfrm>
            <a:off x="11178626" y="4588441"/>
            <a:ext cx="79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prema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0DF334A-F331-A045-A4FC-ED83D0E7F6B8}"/>
              </a:ext>
            </a:extLst>
          </p:cNvPr>
          <p:cNvSpPr txBox="1"/>
          <p:nvPr/>
        </p:nvSpPr>
        <p:spPr>
          <a:xfrm>
            <a:off x="10008089" y="6194069"/>
            <a:ext cx="98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prečna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56886C5-51A4-4747-ACE3-40BC6C266E97}"/>
              </a:ext>
            </a:extLst>
          </p:cNvPr>
          <p:cNvSpPr txBox="1"/>
          <p:nvPr/>
        </p:nvSpPr>
        <p:spPr>
          <a:xfrm>
            <a:off x="8635751" y="4866637"/>
            <a:ext cx="117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povratna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A654DA9-8C49-7F43-8F95-0417C5B4ECE8}"/>
              </a:ext>
            </a:extLst>
          </p:cNvPr>
          <p:cNvCxnSpPr>
            <a:cxnSpLocks/>
            <a:stCxn id="8" idx="5"/>
            <a:endCxn id="12" idx="1"/>
          </p:cNvCxnSpPr>
          <p:nvPr/>
        </p:nvCxnSpPr>
        <p:spPr>
          <a:xfrm>
            <a:off x="763201" y="5184119"/>
            <a:ext cx="747710" cy="655929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3EE7FEFB-9288-5A4C-AFEF-D3A6C7872738}"/>
              </a:ext>
            </a:extLst>
          </p:cNvPr>
          <p:cNvSpPr txBox="1"/>
          <p:nvPr/>
        </p:nvSpPr>
        <p:spPr>
          <a:xfrm>
            <a:off x="3454258" y="4329344"/>
            <a:ext cx="442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1 2 3 4 5 6 7 8 9 10 11 12 13 14 15 16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[ [ [ [ ] ] [ ] ]  ]  [  [  ]  ]  ]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B E F G G F H H D  B  C  D  D  C  A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B9AFAEF-D129-B04D-A444-D9B0C11DD14B}"/>
              </a:ext>
            </a:extLst>
          </p:cNvPr>
          <p:cNvSpPr txBox="1"/>
          <p:nvPr/>
        </p:nvSpPr>
        <p:spPr>
          <a:xfrm>
            <a:off x="3390857" y="3913776"/>
            <a:ext cx="270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Sklad = gnezdeni oklepaji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75D141A-7AA1-A044-B3C8-EB98F37A2840}"/>
              </a:ext>
            </a:extLst>
          </p:cNvPr>
          <p:cNvSpPr txBox="1"/>
          <p:nvPr/>
        </p:nvSpPr>
        <p:spPr>
          <a:xfrm>
            <a:off x="3415655" y="5196107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[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 v v u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5A1B11D-A3F0-4847-8BCF-EA0AF2122CF1}"/>
              </a:ext>
            </a:extLst>
          </p:cNvPr>
          <p:cNvSpPr/>
          <p:nvPr/>
        </p:nvSpPr>
        <p:spPr>
          <a:xfrm>
            <a:off x="4575509" y="520045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ECC188DA-869A-444F-B913-9994EB21DE1A}"/>
              </a:ext>
            </a:extLst>
          </p:cNvPr>
          <p:cNvSpPr/>
          <p:nvPr/>
        </p:nvSpPr>
        <p:spPr>
          <a:xfrm>
            <a:off x="5526745" y="520045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6C021475-9A81-1142-97DD-7A61E6A9B533}"/>
              </a:ext>
            </a:extLst>
          </p:cNvPr>
          <p:cNvCxnSpPr>
            <a:cxnSpLocks/>
            <a:stCxn id="172" idx="6"/>
            <a:endCxn id="173" idx="2"/>
          </p:cNvCxnSpPr>
          <p:nvPr/>
        </p:nvCxnSpPr>
        <p:spPr>
          <a:xfrm>
            <a:off x="5026771" y="5426086"/>
            <a:ext cx="49997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B0063473-B1D0-1F45-8A86-57079E8BC901}"/>
              </a:ext>
            </a:extLst>
          </p:cNvPr>
          <p:cNvSpPr/>
          <p:nvPr/>
        </p:nvSpPr>
        <p:spPr>
          <a:xfrm>
            <a:off x="6297097" y="520045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EA55F82-6F85-084D-A59B-1CFF5C767FCB}"/>
              </a:ext>
            </a:extLst>
          </p:cNvPr>
          <p:cNvSpPr/>
          <p:nvPr/>
        </p:nvSpPr>
        <p:spPr>
          <a:xfrm>
            <a:off x="7248333" y="520045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81" name="Curved Connector 180">
            <a:extLst>
              <a:ext uri="{FF2B5EF4-FFF2-40B4-BE49-F238E27FC236}">
                <a16:creationId xmlns:a16="http://schemas.microsoft.com/office/drawing/2014/main" id="{2D936533-57C1-8345-AFBE-C79C7D75A070}"/>
              </a:ext>
            </a:extLst>
          </p:cNvPr>
          <p:cNvCxnSpPr>
            <a:cxnSpLocks/>
            <a:stCxn id="178" idx="6"/>
            <a:endCxn id="179" idx="2"/>
          </p:cNvCxnSpPr>
          <p:nvPr/>
        </p:nvCxnSpPr>
        <p:spPr>
          <a:xfrm>
            <a:off x="6748359" y="5426086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EFFB0705-D24E-E44F-A279-714FC91BBAA2}"/>
              </a:ext>
            </a:extLst>
          </p:cNvPr>
          <p:cNvSpPr txBox="1"/>
          <p:nvPr/>
        </p:nvSpPr>
        <p:spPr>
          <a:xfrm>
            <a:off x="3415655" y="5720902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[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 u u v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77527FF-AA58-9A44-A4F9-1F42D5CF7E49}"/>
              </a:ext>
            </a:extLst>
          </p:cNvPr>
          <p:cNvSpPr/>
          <p:nvPr/>
        </p:nvSpPr>
        <p:spPr>
          <a:xfrm>
            <a:off x="4575509" y="57252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221C6DA-5731-094B-8418-27CC5DCCE015}"/>
              </a:ext>
            </a:extLst>
          </p:cNvPr>
          <p:cNvSpPr/>
          <p:nvPr/>
        </p:nvSpPr>
        <p:spPr>
          <a:xfrm>
            <a:off x="5526745" y="57252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C976404-0D95-7141-AF5C-C989891037FB}"/>
              </a:ext>
            </a:extLst>
          </p:cNvPr>
          <p:cNvSpPr txBox="1"/>
          <p:nvPr/>
        </p:nvSpPr>
        <p:spPr>
          <a:xfrm>
            <a:off x="3415655" y="6249587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]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 v u u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C584469-7B93-D74A-9429-A154A00BFAED}"/>
              </a:ext>
            </a:extLst>
          </p:cNvPr>
          <p:cNvSpPr/>
          <p:nvPr/>
        </p:nvSpPr>
        <p:spPr>
          <a:xfrm>
            <a:off x="4575509" y="625393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E808B73-FD58-E441-A5EB-26AFDABB81FD}"/>
              </a:ext>
            </a:extLst>
          </p:cNvPr>
          <p:cNvSpPr/>
          <p:nvPr/>
        </p:nvSpPr>
        <p:spPr>
          <a:xfrm>
            <a:off x="5526745" y="6253935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92" name="Curved Connector 191">
            <a:extLst>
              <a:ext uri="{FF2B5EF4-FFF2-40B4-BE49-F238E27FC236}">
                <a16:creationId xmlns:a16="http://schemas.microsoft.com/office/drawing/2014/main" id="{184E4268-1B48-D643-BC73-6ED20C038205}"/>
              </a:ext>
            </a:extLst>
          </p:cNvPr>
          <p:cNvCxnSpPr>
            <a:cxnSpLocks/>
            <a:stCxn id="185" idx="6"/>
            <a:endCxn id="186" idx="2"/>
          </p:cNvCxnSpPr>
          <p:nvPr/>
        </p:nvCxnSpPr>
        <p:spPr>
          <a:xfrm>
            <a:off x="5026771" y="5950881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8B774D6E-3E19-8943-8034-E2182B5F662C}"/>
              </a:ext>
            </a:extLst>
          </p:cNvPr>
          <p:cNvCxnSpPr>
            <a:cxnSpLocks/>
            <a:stCxn id="189" idx="6"/>
            <a:endCxn id="190" idx="2"/>
          </p:cNvCxnSpPr>
          <p:nvPr/>
        </p:nvCxnSpPr>
        <p:spPr>
          <a:xfrm>
            <a:off x="5026771" y="6479566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  <p:bldP spid="129" grpId="0" animBg="1"/>
      <p:bldP spid="130" grpId="0" animBg="1"/>
      <p:bldP spid="131" grpId="0" animBg="1"/>
      <p:bldP spid="160" grpId="0"/>
      <p:bldP spid="161" grpId="0"/>
      <p:bldP spid="162" grpId="0"/>
      <p:bldP spid="166" grpId="0"/>
      <p:bldP spid="167" grpId="0"/>
      <p:bldP spid="168" grpId="0"/>
      <p:bldP spid="172" grpId="0" animBg="1"/>
      <p:bldP spid="173" grpId="0" animBg="1"/>
      <p:bldP spid="178" grpId="0" animBg="1"/>
      <p:bldP spid="179" grpId="0" animBg="1"/>
      <p:bldP spid="184" grpId="0"/>
      <p:bldP spid="185" grpId="0" animBg="1"/>
      <p:bldP spid="186" grpId="0" animBg="1"/>
      <p:bldP spid="188" grpId="0"/>
      <p:bldP spid="189" grpId="0" animBg="1"/>
      <p:bldP spid="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63E-DC46-5B4E-863A-33C27557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Usmerjeni grafi brez ciklov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3812A-9776-3040-8872-E9BD76A52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ang. DAG – directed acyclic graph</a:t>
                </a:r>
              </a:p>
              <a:p>
                <a:r>
                  <a:rPr lang="en-SI" dirty="0"/>
                  <a:t>Primerni za modeliranje pogojenosti</a:t>
                </a:r>
              </a:p>
              <a:p>
                <a:pPr lvl="1"/>
                <a:r>
                  <a:rPr lang="en-SI" dirty="0"/>
                  <a:t>Vrstni red oblačenja</a:t>
                </a:r>
              </a:p>
              <a:p>
                <a:pPr lvl="1"/>
                <a:r>
                  <a:rPr lang="en-SI" dirty="0"/>
                  <a:t>Vrstni red izvajanja potencialno vzporednih funkcij</a:t>
                </a:r>
              </a:p>
              <a:p>
                <a:r>
                  <a:rPr lang="en-SI" dirty="0"/>
                  <a:t>Topološko urejanje</a:t>
                </a:r>
              </a:p>
              <a:p>
                <a:pPr lvl="1"/>
                <a:r>
                  <a:rPr lang="en-SI" dirty="0"/>
                  <a:t>vozlišča se da linearno urediti tako, da gredo vse povezave samo "v desno"</a:t>
                </a:r>
              </a:p>
              <a:p>
                <a:pPr lvl="1"/>
                <a:r>
                  <a:rPr lang="en-SI" dirty="0"/>
                  <a:t>taka urejenost predstavlja vrstni red (enega izmed), kako izvajati pogojene operacije brez kršitve pogojenosti</a:t>
                </a:r>
              </a:p>
              <a:p>
                <a:pPr lvl="1"/>
                <a:r>
                  <a:rPr lang="en-SI" dirty="0"/>
                  <a:t>Ureditev vozlišč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dirty="0"/>
                  <a:t> v DAG je topološka, če 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I" dirty="0"/>
                  <a:t> sledi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dirty="0"/>
                  <a:t>.</a:t>
                </a:r>
              </a:p>
              <a:p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3812A-9776-3040-8872-E9BD76A52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5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C0D4-48A3-5B4F-A0B6-7B8BCAF7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Topološka ureditev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9C95-0B27-D848-9CA9-B53B8308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V acikličnem grafu nujno obstaja vozlišče, ki nima vhodnih povezav (izvor). Zakaj?</a:t>
            </a:r>
          </a:p>
          <a:p>
            <a:r>
              <a:rPr lang="en-SI" dirty="0"/>
              <a:t>Tako vozlišče vzamemo za prvo</a:t>
            </a:r>
          </a:p>
          <a:p>
            <a:r>
              <a:rPr lang="en-SI" dirty="0"/>
              <a:t>Odtrgamo ga iz grafa skupaj s njegovimi povezavami</a:t>
            </a:r>
          </a:p>
          <a:p>
            <a:r>
              <a:rPr lang="en-SI" dirty="0"/>
              <a:t>Ponovimo postopek</a:t>
            </a:r>
          </a:p>
        </p:txBody>
      </p:sp>
    </p:spTree>
    <p:extLst>
      <p:ext uri="{BB962C8B-B14F-4D97-AF65-F5344CB8AC3E}">
        <p14:creationId xmlns:p14="http://schemas.microsoft.com/office/powerpoint/2010/main" val="9315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E409-632B-7F4A-A17B-1219C4FC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DAG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A24D3-E968-0A4D-BEDA-161E3AC5E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SI" b="1" dirty="0"/>
                  <a:t>Trditev:</a:t>
                </a:r>
                <a:r>
                  <a:rPr lang="en-SI" dirty="0"/>
                  <a:t> Usmerjen graf ima cikle natanko tedaj, ko DFS zazna povratno povezavo.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I" sz="2400" dirty="0"/>
                  <a:t> Naj 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…→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I" sz="2400" dirty="0"/>
                  <a:t> cikel.</a:t>
                </a:r>
              </a:p>
              <a:p>
                <a:pPr marL="0" indent="0">
                  <a:buNone/>
                </a:pPr>
                <a:r>
                  <a:rPr lang="en-SI" sz="2400" dirty="0"/>
                  <a:t>Naj 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400" dirty="0"/>
                  <a:t> prvo vozlišče, na katerega naleti DFS.</a:t>
                </a:r>
              </a:p>
              <a:p>
                <a:pPr marL="0" indent="0">
                  <a:buNone/>
                </a:pPr>
                <a:r>
                  <a:rPr lang="en-SI" sz="2400" dirty="0"/>
                  <a:t>Ker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I" sz="2400" dirty="0"/>
                  <a:t> dosegljivi 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400" dirty="0"/>
                  <a:t>, bodo njihove po-oznake manjše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l-SI" sz="2400" b="0" i="0" smtClean="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SI" sz="2400" dirty="0"/>
                  <a:t>.</a:t>
                </a:r>
              </a:p>
              <a:p>
                <a:pPr marL="0" indent="0">
                  <a:buNone/>
                </a:pPr>
                <a:r>
                  <a:rPr lang="en-SI" sz="2400" dirty="0"/>
                  <a:t>Posledično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l-SI" sz="240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sl-SI" sz="24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l-SI" sz="240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sz="24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sz="2400" b="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SI" sz="2400" dirty="0"/>
                  <a:t>Zato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400" dirty="0"/>
                  <a:t> povratna povezava.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I" sz="2400" dirty="0"/>
                  <a:t> Če je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 povratna povezava,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 potomec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. </a:t>
                </a:r>
              </a:p>
              <a:p>
                <a:pPr marL="0" indent="0">
                  <a:buNone/>
                </a:pPr>
                <a:r>
                  <a:rPr lang="en-SI" sz="2400" dirty="0"/>
                  <a:t>Obstaja pot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→ …→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, ki skupaj s povezavo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l-SI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 tvori cikel.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7A24D3-E968-0A4D-BEDA-161E3AC5E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1104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BA81-0FB9-8A4B-BA91-77DEC386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Topološka ureditev z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B85E5-6230-A446-B1BE-3A12F7639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04226" cy="1014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Trditev: V DAGu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r>
                  <a:rPr lang="en-SI" dirty="0"/>
                  <a:t>Preverimo možnosti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B85E5-6230-A446-B1BE-3A12F7639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04226" cy="1014760"/>
              </a:xfrm>
              <a:blipFill>
                <a:blip r:embed="rId2"/>
                <a:stretch>
                  <a:fillRect l="-1186" t="-9877" b="-1358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610460B-D827-934F-8D99-5A916A8835AB}"/>
              </a:ext>
            </a:extLst>
          </p:cNvPr>
          <p:cNvSpPr txBox="1"/>
          <p:nvPr/>
        </p:nvSpPr>
        <p:spPr>
          <a:xfrm>
            <a:off x="986222" y="2937004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[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 v v u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5B66A-1B5D-9E49-A5BC-0E3F921C5297}"/>
              </a:ext>
            </a:extLst>
          </p:cNvPr>
          <p:cNvSpPr/>
          <p:nvPr/>
        </p:nvSpPr>
        <p:spPr>
          <a:xfrm>
            <a:off x="2146076" y="294135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95AC16-65E2-024E-B94D-53257AB71FCD}"/>
              </a:ext>
            </a:extLst>
          </p:cNvPr>
          <p:cNvSpPr/>
          <p:nvPr/>
        </p:nvSpPr>
        <p:spPr>
          <a:xfrm>
            <a:off x="3097312" y="294135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21F884-38FF-A84F-85DE-6F686AC6BAF8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2597338" y="3166983"/>
            <a:ext cx="49997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6E7638D-60C1-3B49-B68D-78CA350BE8D7}"/>
              </a:ext>
            </a:extLst>
          </p:cNvPr>
          <p:cNvSpPr/>
          <p:nvPr/>
        </p:nvSpPr>
        <p:spPr>
          <a:xfrm>
            <a:off x="3867664" y="294135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E8DA12-90B2-EE4F-B526-6FB2CB0FA368}"/>
              </a:ext>
            </a:extLst>
          </p:cNvPr>
          <p:cNvSpPr/>
          <p:nvPr/>
        </p:nvSpPr>
        <p:spPr>
          <a:xfrm>
            <a:off x="4818900" y="294135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B2FEBE1-3667-9F40-88C4-223B9D52FCEE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4318926" y="3166983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6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43E647C-3C77-584A-B311-3F0A6E159B3D}"/>
              </a:ext>
            </a:extLst>
          </p:cNvPr>
          <p:cNvSpPr txBox="1"/>
          <p:nvPr/>
        </p:nvSpPr>
        <p:spPr>
          <a:xfrm>
            <a:off x="986222" y="3461799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[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 u u v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5CD754-3941-694B-8A12-4DF37731EB3C}"/>
              </a:ext>
            </a:extLst>
          </p:cNvPr>
          <p:cNvSpPr/>
          <p:nvPr/>
        </p:nvSpPr>
        <p:spPr>
          <a:xfrm>
            <a:off x="2146076" y="34661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3EB6ED-47A6-7A49-AD78-25B820C03124}"/>
              </a:ext>
            </a:extLst>
          </p:cNvPr>
          <p:cNvSpPr/>
          <p:nvPr/>
        </p:nvSpPr>
        <p:spPr>
          <a:xfrm>
            <a:off x="3097312" y="34661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55BA09-379A-8947-A3A3-C83750E691AB}"/>
              </a:ext>
            </a:extLst>
          </p:cNvPr>
          <p:cNvSpPr txBox="1"/>
          <p:nvPr/>
        </p:nvSpPr>
        <p:spPr>
          <a:xfrm>
            <a:off x="986222" y="3990484"/>
            <a:ext cx="104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 ] ] ] </a:t>
            </a:r>
          </a:p>
          <a:p>
            <a:r>
              <a:rPr lang="en-SI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 v u u</a:t>
            </a:r>
            <a:endParaRPr lang="en-SI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D8E12A-14A6-BE4B-8FCA-2D86A1ED2A1B}"/>
              </a:ext>
            </a:extLst>
          </p:cNvPr>
          <p:cNvSpPr/>
          <p:nvPr/>
        </p:nvSpPr>
        <p:spPr>
          <a:xfrm>
            <a:off x="2146076" y="399483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153B72-C3F4-434F-81C8-D8AC9CA8A955}"/>
              </a:ext>
            </a:extLst>
          </p:cNvPr>
          <p:cNvSpPr/>
          <p:nvPr/>
        </p:nvSpPr>
        <p:spPr>
          <a:xfrm>
            <a:off x="3097312" y="399483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382D33A-2727-524F-97D8-C0AA0674C882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2597338" y="3691778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BEE85B5F-389F-1042-BE1B-0E3FA4FD86ED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2597338" y="4220463"/>
            <a:ext cx="499974" cy="12700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prstDash val="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DEF402-D379-A84E-A4BB-1ED0E5FDA187}"/>
              </a:ext>
            </a:extLst>
          </p:cNvPr>
          <p:cNvCxnSpPr>
            <a:cxnSpLocks/>
          </p:cNvCxnSpPr>
          <p:nvPr/>
        </p:nvCxnSpPr>
        <p:spPr>
          <a:xfrm>
            <a:off x="891990" y="3468005"/>
            <a:ext cx="3097306" cy="46726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12E09F-F756-D049-A3EC-62962CFE96C0}"/>
              </a:ext>
            </a:extLst>
          </p:cNvPr>
          <p:cNvCxnSpPr>
            <a:cxnSpLocks/>
          </p:cNvCxnSpPr>
          <p:nvPr/>
        </p:nvCxnSpPr>
        <p:spPr>
          <a:xfrm flipV="1">
            <a:off x="891990" y="3458366"/>
            <a:ext cx="3097306" cy="362425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6CAE5C9-EE93-694F-990E-F163AF719C5D}"/>
              </a:ext>
            </a:extLst>
          </p:cNvPr>
          <p:cNvSpPr txBox="1"/>
          <p:nvPr/>
        </p:nvSpPr>
        <p:spPr>
          <a:xfrm>
            <a:off x="4318926" y="3532094"/>
            <a:ext cx="219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Ni povratnih povezav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46AFFA0D-9898-1E41-93A1-3E63C484CB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990" y="4991048"/>
                <a:ext cx="10704226" cy="1014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l-SI" dirty="0"/>
                  <a:t>Vzamemo vozlišča v padajočem vrstnem redu po-oznak.</a:t>
                </a:r>
              </a:p>
              <a:p>
                <a:pPr marL="0" indent="0">
                  <a:buNone/>
                </a:pPr>
                <a:r>
                  <a:rPr lang="sl-SI" dirty="0"/>
                  <a:t>Npr. vodimo ločen sklad, v katerega vržemo vozlišče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dirty="0"/>
                  <a:t>po klicu </a:t>
                </a:r>
                <a:r>
                  <a:rPr lang="sl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zapusti(v)</a:t>
                </a:r>
                <a:r>
                  <a:rPr lang="sl-SI" dirty="0"/>
                  <a:t>, t.j. po zaključku obiska vozlišča</a:t>
                </a:r>
                <a:r>
                  <a:rPr lang="sl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sl-SI" dirty="0"/>
                  <a:t> </a:t>
                </a:r>
                <a:endParaRPr lang="en-SI" dirty="0"/>
              </a:p>
            </p:txBody>
          </p:sp>
        </mc:Choice>
        <mc:Fallback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46AFFA0D-9898-1E41-93A1-3E63C484C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0" y="4991048"/>
                <a:ext cx="10704226" cy="1014760"/>
              </a:xfrm>
              <a:prstGeom prst="rect">
                <a:avLst/>
              </a:prstGeom>
              <a:blipFill>
                <a:blip r:embed="rId3"/>
                <a:stretch>
                  <a:fillRect l="-949" t="-13750" r="-356" b="-125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6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 animBg="1"/>
      <p:bldP spid="20" grpId="0" animBg="1"/>
      <p:bldP spid="22" grpId="0" animBg="1"/>
      <p:bldP spid="23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7B65-CAAA-DB48-AD7D-82DE0CAE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Krepko povezane komponente (KPK)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7D88D-59C9-6349-B3B4-19C0E0823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Dve vozlišči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sta v usmerjenem grafu povezani, če obstaja pot od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 do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in pot od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dirty="0"/>
                  <a:t> od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. </a:t>
                </a:r>
              </a:p>
              <a:p>
                <a:r>
                  <a:rPr lang="en-SI" dirty="0"/>
                  <a:t>Ekvivalenčni razredi za relacijo povezanost so krepko povezane komponente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7D88D-59C9-6349-B3B4-19C0E0823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7FAB63-FB4D-374D-8AD8-BEDA1B2B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904" y="3481725"/>
            <a:ext cx="2833973" cy="3301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182BE-81E5-CF49-97B7-A49D0006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96" y="4678363"/>
            <a:ext cx="25273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C55C6-7E1A-834D-9712-BBAF59AD8296}"/>
              </a:ext>
            </a:extLst>
          </p:cNvPr>
          <p:cNvSpPr txBox="1"/>
          <p:nvPr/>
        </p:nvSpPr>
        <p:spPr>
          <a:xfrm>
            <a:off x="7045377" y="4056897"/>
            <a:ext cx="362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Kvocientni graf je acikličen!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B4815-64F2-0E4C-A307-31223D529AE6}"/>
              </a:ext>
            </a:extLst>
          </p:cNvPr>
          <p:cNvSpPr txBox="1"/>
          <p:nvPr/>
        </p:nvSpPr>
        <p:spPr>
          <a:xfrm>
            <a:off x="8389052" y="6151340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Koliko krepko povezanih komponent ima poljuben DAG?</a:t>
            </a:r>
          </a:p>
        </p:txBody>
      </p:sp>
    </p:spTree>
    <p:extLst>
      <p:ext uri="{BB962C8B-B14F-4D97-AF65-F5344CB8AC3E}">
        <p14:creationId xmlns:p14="http://schemas.microsoft.com/office/powerpoint/2010/main" val="40503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7E52-8554-4F44-A421-C4BEF5F4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Algoritem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FCEDC1-D1AB-4A4F-8952-4180B24DD1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V DAG vozliščem, ki </a:t>
                </a:r>
              </a:p>
              <a:p>
                <a:pPr lvl="1"/>
                <a:r>
                  <a:rPr lang="en-SI" dirty="0"/>
                  <a:t>nimajo vhodnih povezav, rečemo </a:t>
                </a:r>
                <a:r>
                  <a:rPr lang="en-SI" b="1" dirty="0"/>
                  <a:t>izvori</a:t>
                </a:r>
                <a:r>
                  <a:rPr lang="en-SI" dirty="0"/>
                  <a:t>,</a:t>
                </a:r>
                <a:endParaRPr lang="en-SI" b="1" dirty="0"/>
              </a:p>
              <a:p>
                <a:pPr lvl="1"/>
                <a:r>
                  <a:rPr lang="en-SI" dirty="0"/>
                  <a:t>nimajo izhodnih povezav, rečemo </a:t>
                </a:r>
                <a:r>
                  <a:rPr lang="en-SI" b="1" dirty="0"/>
                  <a:t>ponori.</a:t>
                </a:r>
              </a:p>
              <a:p>
                <a:r>
                  <a:rPr lang="en-SI" dirty="0"/>
                  <a:t>Kaj najde algoritem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razišči(v)</a:t>
                </a:r>
                <a:r>
                  <a:rPr lang="en-SI" dirty="0"/>
                  <a:t>, če je v vsebovan v krepko povezani komponenti, ki je v kvocientnem DAG izvor/ponor?</a:t>
                </a:r>
              </a:p>
              <a:p>
                <a:r>
                  <a:rPr lang="en-SI" dirty="0"/>
                  <a:t>Izvedimo DFS na celem neusmerjenem grafu. Kaj lahko rečemo za vozlišče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dirty="0"/>
                  <a:t>, ki ima maksimalno po-oznako?</a:t>
                </a:r>
              </a:p>
              <a:p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FCEDC1-D1AB-4A4F-8952-4180B24DD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E10B-1CFF-494C-9813-23FA9467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Po-oznake in KPK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21F-F03A-5747-9787-E7B74A9D0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b="1" dirty="0"/>
                  <a:t>Trditev:</a:t>
                </a:r>
                <a:r>
                  <a:rPr lang="en-SI" dirty="0"/>
                  <a:t> Naj bosta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I" dirty="0"/>
                  <a:t> različni krepko povezani komponenti in naj obstaja usmerjena povezava iz nekega vozlišča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SI" dirty="0"/>
                  <a:t> v neko vozlišče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I" dirty="0"/>
                  <a:t>. Potem je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sl-SI" b="0" i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r>
                      <a:rPr lang="sl-SI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&gt;</m:t>
                    </m:r>
                    <m:limLow>
                      <m:limLow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sl-SI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sl-SI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sl-SI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begChr m:val="["/>
                        <m:endChr m:val="]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SI" dirty="0"/>
                  <a:t>.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1. Če DFS najprej obišče kako vozlišče iz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SI" dirty="0"/>
                  <a:t>, potem bo obiskal še vsa vozlišča iz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I" dirty="0"/>
                  <a:t>, preden bo zaključil.</a:t>
                </a:r>
              </a:p>
              <a:p>
                <a:pPr marL="0" indent="0">
                  <a:buNone/>
                </a:pPr>
                <a:r>
                  <a:rPr lang="en-SI" dirty="0"/>
                  <a:t>2. Če DFS najprej obišče kako vozlišče iz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SI" dirty="0"/>
                  <a:t>, potem bo razišči najprej tam zaključil na vseh vozliščih. Šele na to se bo algoritem nadaljeval drugje in potem tudi v kakem vozlišču iz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SI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3D21F-F03A-5747-9787-E7B74A9D0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3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1EA2-77AD-8940-B14D-DEEA37FE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Grafi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792D-D2BE-3744-971C-7DE1EC51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3239" cy="4351338"/>
          </a:xfrm>
        </p:spPr>
        <p:txBody>
          <a:bodyPr/>
          <a:lstStyle/>
          <a:p>
            <a:r>
              <a:rPr lang="en-SI" dirty="0"/>
              <a:t>Modeliranje določenih problemov</a:t>
            </a:r>
          </a:p>
          <a:p>
            <a:pPr lvl="1"/>
            <a:r>
              <a:rPr lang="en-SI" dirty="0"/>
              <a:t>Omrežja (prometna, komunikacijska, socialna)</a:t>
            </a:r>
          </a:p>
          <a:p>
            <a:pPr lvl="1"/>
            <a:r>
              <a:rPr lang="en-SI" dirty="0"/>
              <a:t>Odvisnosti (sosednost, hierarhija)</a:t>
            </a:r>
          </a:p>
          <a:p>
            <a:r>
              <a:rPr lang="en-SI" dirty="0"/>
              <a:t>Reševanje problemov</a:t>
            </a:r>
          </a:p>
          <a:p>
            <a:pPr lvl="1"/>
            <a:r>
              <a:rPr lang="en-SI" dirty="0"/>
              <a:t>najkrajše poti, dosegljivost</a:t>
            </a:r>
          </a:p>
          <a:p>
            <a:pPr lvl="1"/>
            <a:r>
              <a:rPr lang="en-SI" dirty="0"/>
              <a:t>komponente</a:t>
            </a:r>
          </a:p>
          <a:p>
            <a:endParaRPr lang="en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710B9-4E51-7F40-A4CB-62AC6EC7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39" y="455744"/>
            <a:ext cx="276860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B3378-90AC-234C-8C1B-76607BD6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652994"/>
            <a:ext cx="2882900" cy="284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56378-10D6-854D-97B8-E81EB76C0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512" y="4381189"/>
            <a:ext cx="4109254" cy="2476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D6F82-74F1-554D-9CC5-F12ABA6B5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625" y="4673911"/>
            <a:ext cx="3555453" cy="17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3355-5A0E-5141-9B97-D864EC3B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Učinkovit algoritem za določanje KPK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5562E-4947-8447-BD38-010C3018D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Naj bo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SI" dirty="0"/>
                  <a:t>usmerjen graf, ki je dobljen iz usmerjenega grafa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tako, da mu obrnemo vse povezave.</a:t>
                </a:r>
              </a:p>
              <a:p>
                <a:r>
                  <a:rPr lang="en-SI" dirty="0"/>
                  <a:t>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SI" dirty="0"/>
                  <a:t> izvedemo DFS. Točka z največjo pooznako je izvor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SI" dirty="0"/>
                  <a:t> oz. ponor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Izvedemo algoritem za iskanje komponent na osnovi DFS na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a pri tem izvajamo zanko po vozliščih v vrstnem redu, kot ga določajo padajoči vrstni red po-oznak iz prejšnjega DFS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SI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E5562E-4947-8447-BD38-010C3018D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60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1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79DA-E129-3F41-BF12-2B2CB4CE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Predstavitve grafov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DBACE-3ED1-D04D-813C-05BC6C236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57497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sl-SI" b="0" dirty="0"/>
              </a:p>
              <a:p>
                <a:pPr marL="0" indent="0">
                  <a:buNone/>
                </a:pPr>
                <a:r>
                  <a:rPr lang="sl-SI" b="0" dirty="0"/>
                  <a:t>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b="1" dirty="0"/>
                  <a:t>Matrika sosednosti</a:t>
                </a:r>
                <a:endParaRPr lang="en-SI" dirty="0"/>
              </a:p>
              <a:p>
                <a:pPr marL="0" indent="0">
                  <a:buNone/>
                </a:pPr>
                <a:r>
                  <a:rPr lang="sl-SI" b="0" dirty="0"/>
                  <a:t>   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sicer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DBACE-3ED1-D04D-813C-05BC6C236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57497" cy="4351338"/>
              </a:xfrm>
              <a:blipFill>
                <a:blip r:embed="rId2"/>
                <a:stretch>
                  <a:fillRect l="-2326" t="-6686" b="-3808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F8B5-0733-2842-9353-3469330CCF21}"/>
                  </a:ext>
                </a:extLst>
              </p:cNvPr>
              <p:cNvSpPr txBox="1"/>
              <p:nvPr/>
            </p:nvSpPr>
            <p:spPr>
              <a:xfrm>
                <a:off x="838200" y="4750676"/>
                <a:ext cx="5580993" cy="227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2400" dirty="0"/>
                  <a:t>Operacije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ali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400" b="0" dirty="0">
                    <a:ea typeface="Cambria Math" panose="02040503050406030204" pitchFamily="18" charset="0"/>
                  </a:rPr>
                  <a:t>	</a:t>
                </a:r>
                <a:r>
                  <a:rPr lang="sl-SI" sz="240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pregled sosedov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l-SI" sz="2400" b="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pregled vseh povezav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prostorska zahtevnost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endParaRPr lang="en-SI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F8B5-0733-2842-9353-3469330C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0676"/>
                <a:ext cx="5580993" cy="2272160"/>
              </a:xfrm>
              <a:prstGeom prst="rect">
                <a:avLst/>
              </a:prstGeom>
              <a:blipFill>
                <a:blip r:embed="rId3"/>
                <a:stretch>
                  <a:fillRect l="-1818" t="-166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8327C8-BEF5-1846-B2C0-828C1C0E6509}"/>
                  </a:ext>
                </a:extLst>
              </p:cNvPr>
              <p:cNvSpPr txBox="1"/>
              <p:nvPr/>
            </p:nvSpPr>
            <p:spPr>
              <a:xfrm>
                <a:off x="6295697" y="1606605"/>
                <a:ext cx="5150070" cy="191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2800" b="1" dirty="0"/>
                  <a:t>Seznam sosedov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SI" sz="2800" dirty="0"/>
                  <a:t>vsakemu vozlišču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sz="2800" dirty="0"/>
                  <a:t> priredimo seznam sosedov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I" sz="2800" dirty="0"/>
                  <a:t>, da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sl-SI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I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8327C8-BEF5-1846-B2C0-828C1C0E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97" y="1606605"/>
                <a:ext cx="5150070" cy="1916102"/>
              </a:xfrm>
              <a:prstGeom prst="rect">
                <a:avLst/>
              </a:prstGeom>
              <a:blipFill>
                <a:blip r:embed="rId4"/>
                <a:stretch>
                  <a:fillRect l="-2457" t="-3289" r="-983" b="-328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0CAD5-130E-CC46-AF46-3D99057597CE}"/>
                  </a:ext>
                </a:extLst>
              </p:cNvPr>
              <p:cNvSpPr txBox="1"/>
              <p:nvPr/>
            </p:nvSpPr>
            <p:spPr>
              <a:xfrm>
                <a:off x="6295697" y="4750676"/>
                <a:ext cx="5580993" cy="227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2400" dirty="0"/>
                  <a:t>Operacije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ali 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400" b="0" dirty="0">
                    <a:ea typeface="Cambria Math" panose="02040503050406030204" pitchFamily="18" charset="0"/>
                  </a:rPr>
                  <a:t>	</a:t>
                </a:r>
                <a:r>
                  <a:rPr lang="sl-SI" sz="240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l-SI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pregled sosedov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l-SI" sz="2400" b="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l-SI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pregled vseh povezav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l-SI" sz="2400" b="0" dirty="0">
                    <a:ea typeface="Cambria Math" panose="02040503050406030204" pitchFamily="18" charset="0"/>
                  </a:rPr>
                  <a:t>prostorska zahtevnost	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sl-SI" sz="2400" b="0" dirty="0">
                  <a:ea typeface="Cambria Math" panose="02040503050406030204" pitchFamily="18" charset="0"/>
                </a:endParaRPr>
              </a:p>
              <a:p>
                <a:endParaRPr lang="en-SI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0CAD5-130E-CC46-AF46-3D990575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97" y="4750676"/>
                <a:ext cx="5580993" cy="2272160"/>
              </a:xfrm>
              <a:prstGeom prst="rect">
                <a:avLst/>
              </a:prstGeom>
              <a:blipFill>
                <a:blip r:embed="rId5"/>
                <a:stretch>
                  <a:fillRect l="-1587" t="-166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508A-024F-1842-9D6C-A516713B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Raziskovanje grafov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FCEB-42B4-834D-B2D7-495C51ED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Katera vozlišča lahko dosežemo iz danega vozlišča?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B10EA-FEDE-4C4A-8088-1DB4AA8F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6951"/>
            <a:ext cx="4994811" cy="3048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C0B97-F82D-3F4C-A7A6-8BEF53281CB3}"/>
              </a:ext>
            </a:extLst>
          </p:cNvPr>
          <p:cNvSpPr txBox="1"/>
          <p:nvPr/>
        </p:nvSpPr>
        <p:spPr>
          <a:xfrm>
            <a:off x="6201104" y="2423796"/>
            <a:ext cx="5586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800" dirty="0"/>
              <a:t>Izzivi: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sz="2800" dirty="0"/>
              <a:t>pregledati moramo vse dele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sz="2800" dirty="0"/>
              <a:t>ne smemo se "zaciklati"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BCC8C-43B9-3849-967D-22CBB3C9BEBC}"/>
              </a:ext>
            </a:extLst>
          </p:cNvPr>
          <p:cNvSpPr txBox="1"/>
          <p:nvPr/>
        </p:nvSpPr>
        <p:spPr>
          <a:xfrm>
            <a:off x="6358991" y="3998242"/>
            <a:ext cx="54285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800" dirty="0"/>
              <a:t>Pristop iz bajk: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sz="2400" b="1" dirty="0"/>
              <a:t>vrvica</a:t>
            </a:r>
            <a:r>
              <a:rPr lang="en-SI" sz="2400" dirty="0"/>
              <a:t>, da vemo od kod smo prišli (vračanje nazaj, da lahko preverimo še nepregledana vozlišča)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I" sz="2400" b="1" dirty="0"/>
              <a:t>kreda</a:t>
            </a:r>
            <a:r>
              <a:rPr lang="en-SI" sz="2400" dirty="0"/>
              <a:t> za označevanje že obiskanih razcepov (preprečevanje "ciklanja")</a:t>
            </a:r>
          </a:p>
        </p:txBody>
      </p:sp>
    </p:spTree>
    <p:extLst>
      <p:ext uri="{BB962C8B-B14F-4D97-AF65-F5344CB8AC3E}">
        <p14:creationId xmlns:p14="http://schemas.microsoft.com/office/powerpoint/2010/main" val="17143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FCB1-54CF-4947-8AA3-4848515B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Raziskovanje (pregledovanje) grafa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0D4AF-ECDE-9347-8A2A-B549DB7B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186" cy="4351338"/>
          </a:xfrm>
        </p:spPr>
        <p:txBody>
          <a:bodyPr/>
          <a:lstStyle/>
          <a:p>
            <a:r>
              <a:rPr lang="en-SI" dirty="0"/>
              <a:t>Računalniški ekvivalenti</a:t>
            </a:r>
          </a:p>
          <a:p>
            <a:pPr lvl="1"/>
            <a:r>
              <a:rPr lang="en-SI" dirty="0"/>
              <a:t>vrvica – </a:t>
            </a:r>
            <a:r>
              <a:rPr lang="en-SI" b="1" dirty="0"/>
              <a:t>sklad</a:t>
            </a:r>
            <a:r>
              <a:rPr lang="en-SI" dirty="0"/>
              <a:t> (ang. stack, LIFO – last in, first out)</a:t>
            </a:r>
          </a:p>
          <a:p>
            <a:pPr lvl="1"/>
            <a:r>
              <a:rPr lang="en-SI" dirty="0"/>
              <a:t>označevanje vozlišč – </a:t>
            </a:r>
            <a:r>
              <a:rPr lang="en-SI" b="1" dirty="0"/>
              <a:t>tabela</a:t>
            </a:r>
            <a:r>
              <a:rPr lang="en-SI" dirty="0"/>
              <a:t> (true/false)</a:t>
            </a:r>
          </a:p>
          <a:p>
            <a:pPr lvl="1"/>
            <a:r>
              <a:rPr lang="en-SI" dirty="0"/>
              <a:t>labirint - </a:t>
            </a:r>
            <a:r>
              <a:rPr lang="en-SI" b="1" dirty="0"/>
              <a:t>graf</a:t>
            </a:r>
          </a:p>
          <a:p>
            <a:pPr marL="457200" lvl="1" indent="0">
              <a:buNone/>
            </a:pPr>
            <a:endParaRPr lang="en-SI" dirty="0"/>
          </a:p>
          <a:p>
            <a:pPr lvl="1"/>
            <a:endParaRPr lang="en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26E9E7-64DE-BB44-A1B4-CC8EEC536C0E}"/>
                  </a:ext>
                </a:extLst>
              </p:cNvPr>
              <p:cNvSpPr txBox="1"/>
              <p:nvPr/>
            </p:nvSpPr>
            <p:spPr>
              <a:xfrm>
                <a:off x="6239203" y="2478768"/>
                <a:ext cx="595279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u="sng" dirty="0"/>
                  <a:t>izhod</a:t>
                </a:r>
                <a:r>
                  <a:rPr lang="en-SI" dirty="0"/>
                  <a:t>: označena vsa vozlišča dosegljiva iz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sl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razišči(sez, k):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označi(v)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pripravi(v)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vsakega soseda u (za vsak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u ni označen: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razišči(G, u)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zapusti(v)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endParaRPr lang="en-SI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26E9E7-64DE-BB44-A1B4-CC8EEC536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03" y="2478768"/>
                <a:ext cx="5952797" cy="2862322"/>
              </a:xfrm>
              <a:prstGeom prst="rect">
                <a:avLst/>
              </a:prstGeom>
              <a:blipFill>
                <a:blip r:embed="rId2"/>
                <a:stretch>
                  <a:fillRect l="-851" t="-132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A9E521-00D1-B84C-8AA8-66BFAB51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9" y="4230189"/>
            <a:ext cx="5952797" cy="26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E0FB-D4C4-F944-8A62-2B30CA96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8376" cy="1325563"/>
          </a:xfrm>
        </p:spPr>
        <p:txBody>
          <a:bodyPr>
            <a:normAutofit/>
          </a:bodyPr>
          <a:lstStyle/>
          <a:p>
            <a:r>
              <a:rPr lang="en-SI" sz="4000" dirty="0"/>
              <a:t>Obiskovanje in dosegljivost (pravilnost algoritma)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A2022-26F7-D549-96BF-A0FEBDAD4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837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I" sz="3200" b="1" dirty="0"/>
                  <a:t>Trditev:</a:t>
                </a:r>
                <a:r>
                  <a:rPr lang="en-SI" sz="3200" dirty="0"/>
                  <a:t> Algoritem označi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3200" b="0" i="1" smtClean="0">
                        <a:latin typeface="Cambria Math" panose="02040503050406030204" pitchFamily="18" charset="0"/>
                      </a:rPr>
                      <m:t> ⟺</m:t>
                    </m:r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3200" dirty="0"/>
                  <a:t> je dosegljiv iz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I" sz="2400" dirty="0"/>
                  <a:t> Če je bil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 označen, smo ga raziskali.</a:t>
                </a:r>
              </a:p>
              <a:p>
                <a:pPr marL="0" indent="0">
                  <a:buNone/>
                </a:pPr>
                <a:r>
                  <a:rPr lang="en-SI" sz="2400" dirty="0"/>
                  <a:t>Raziskujemo le sosede. Tako da smo se morali prebiti do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 preko sosedov od sosedov od sosedov ... </a:t>
                </a:r>
              </a:p>
              <a:p>
                <a:pPr marL="0" indent="0">
                  <a:buNone/>
                </a:pPr>
                <a:r>
                  <a:rPr lang="en-SI" sz="2400" dirty="0"/>
                  <a:t>Torej obstaja pot med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 in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, torej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 dosegljiv iz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.</a:t>
                </a:r>
              </a:p>
              <a:p>
                <a:pPr marL="0" indent="0">
                  <a:buNone/>
                </a:pPr>
                <a:endParaRPr lang="en-SI" sz="105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I" sz="2400" dirty="0"/>
                  <a:t> Recimo, da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 dosegljiv, ampak ni označen.</a:t>
                </a:r>
              </a:p>
              <a:p>
                <a:pPr marL="0" indent="0">
                  <a:buNone/>
                </a:pPr>
                <a:r>
                  <a:rPr lang="en-SI" sz="2400" dirty="0"/>
                  <a:t>Potem obstaja pot med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SI" sz="2400" dirty="0"/>
                  <a:t> in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400" dirty="0"/>
                  <a:t>. </a:t>
                </a:r>
              </a:p>
              <a:p>
                <a:pPr marL="0" indent="0">
                  <a:buNone/>
                </a:pPr>
                <a:r>
                  <a:rPr lang="en-SI" sz="2400" dirty="0"/>
                  <a:t>Naj bo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SI" sz="2400" dirty="0"/>
                  <a:t> zadnje označno vozlišče na tej poti in naj bo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sz="2400" dirty="0"/>
                  <a:t> njegov naslednik (neoznačen).</a:t>
                </a:r>
              </a:p>
              <a:p>
                <a:pPr marL="0" indent="0">
                  <a:buNone/>
                </a:pPr>
                <a:endParaRPr lang="en-SI" sz="2400" dirty="0"/>
              </a:p>
              <a:p>
                <a:pPr marL="0" indent="0">
                  <a:buNone/>
                </a:pPr>
                <a:r>
                  <a:rPr lang="en-SI" sz="2400" dirty="0"/>
                  <a:t>Ampak po algoritmu, bi moral tudi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sz="2400" dirty="0"/>
                  <a:t> biti označen. Protislovje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A2022-26F7-D549-96BF-A0FEBDAD4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8377" cy="4351338"/>
              </a:xfrm>
              <a:blipFill>
                <a:blip r:embed="rId2"/>
                <a:stretch>
                  <a:fillRect l="-1370" t="-2907" r="-913" b="-1279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22024F0-C6F2-A643-826F-F26C7AF9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81" y="5648160"/>
            <a:ext cx="4725111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D8BF-F076-4442-A0AA-7112D706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Iskanje v globino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6D4E1-07EA-1543-B0FD-7106D16FD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27618" cy="4351338"/>
              </a:xfrm>
            </p:spPr>
            <p:txBody>
              <a:bodyPr/>
              <a:lstStyle/>
              <a:p>
                <a:r>
                  <a:rPr lang="en-SI" dirty="0"/>
                  <a:t>Časovna zahtevnost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razišči(G, v) </a:t>
                </a:r>
                <a:r>
                  <a:rPr lang="en-SI" dirty="0"/>
                  <a:t>odvisna od velikosti pregledanega dela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r>
                  <a:rPr lang="en-SI" sz="2400" u="sng" dirty="0"/>
                  <a:t>vhod</a:t>
                </a:r>
                <a:r>
                  <a:rPr lang="en-SI" sz="2400" dirty="0"/>
                  <a:t>: graf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SI" sz="2400" dirty="0"/>
              </a:p>
              <a:p>
                <a:pPr marL="0" indent="0">
                  <a:buNone/>
                </a:pPr>
                <a:r>
                  <a:rPr lang="en-SI" sz="2400" u="sng" dirty="0"/>
                  <a:t>izhod</a:t>
                </a:r>
                <a:r>
                  <a:rPr lang="en-SI" sz="2400" dirty="0"/>
                  <a:t>: označena vsa vozlišča grafa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sl-SI" sz="2400" dirty="0"/>
              </a:p>
              <a:p>
                <a:pPr marL="0" indent="0">
                  <a:buNone/>
                </a:pP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dfs(sez, k):</a:t>
                </a:r>
              </a:p>
              <a:p>
                <a:pPr marL="0" indent="0">
                  <a:buNone/>
                </a:pP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v iz G:</a:t>
                </a:r>
                <a:endParaRPr lang="sl-SI" sz="2400" b="0" dirty="0">
                  <a:latin typeface="Courier New" panose="020703090202050204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v ni označen:</a:t>
                </a:r>
              </a:p>
              <a:p>
                <a:pPr marL="0" indent="0">
                  <a:buNone/>
                </a:pP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razišči(G,v)</a:t>
                </a:r>
                <a:endParaRPr lang="en-SI" sz="2400" dirty="0"/>
              </a:p>
              <a:p>
                <a:pPr marL="0" indent="0">
                  <a:buNone/>
                </a:pPr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SI" dirty="0"/>
              </a:p>
              <a:p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6D4E1-07EA-1543-B0FD-7106D16FD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27618" cy="4351338"/>
              </a:xfrm>
              <a:blipFill>
                <a:blip r:embed="rId2"/>
                <a:stretch>
                  <a:fillRect l="-1833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DDC98-7D69-6042-A6C4-8BF018E56286}"/>
                  </a:ext>
                </a:extLst>
              </p:cNvPr>
              <p:cNvSpPr txBox="1"/>
              <p:nvPr/>
            </p:nvSpPr>
            <p:spPr>
              <a:xfrm>
                <a:off x="7540831" y="1825625"/>
                <a:ext cx="427511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Pravilnost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Časovna zahtevnost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vsaka povezava pregledana 2x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v vsakem vozliču poleg pregleda povezav dodatno porabimo konstantno časa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SI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Branje podatkov o grafu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SI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Uporabnost?</a:t>
                </a:r>
              </a:p>
              <a:p>
                <a:endParaRPr lang="en-SI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DDC98-7D69-6042-A6C4-8BF018E56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31" y="1825625"/>
                <a:ext cx="4275117" cy="4524315"/>
              </a:xfrm>
              <a:prstGeom prst="rect">
                <a:avLst/>
              </a:prstGeom>
              <a:blipFill>
                <a:blip r:embed="rId3"/>
                <a:stretch>
                  <a:fillRect l="-1775" t="-1117" r="-29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CE95-13B7-9146-90D0-5F5DDB5C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Določanje komponent grafa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F8087-BE0B-DB46-9711-45F12DE40F46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93073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u="sng" dirty="0"/>
                  <a:t>vhod</a:t>
                </a:r>
                <a:r>
                  <a:rPr lang="en-SI" dirty="0"/>
                  <a:t>: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u="sng" dirty="0"/>
                  <a:t>izhod</a:t>
                </a:r>
                <a:r>
                  <a:rPr lang="en-SI" dirty="0"/>
                  <a:t>: označena vsa vozlišča dosegljiva iz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sl-SI" dirty="0"/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razišči(sez, k):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označi(v)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pripravi(v)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vsakega soseda u (za vsak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u ni označen: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razišči(G, u)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zapusti(v)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endParaRPr lang="en-SI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F8087-BE0B-DB46-9711-45F12DE4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930735" cy="2862322"/>
              </a:xfrm>
              <a:prstGeom prst="rect">
                <a:avLst/>
              </a:prstGeom>
              <a:blipFill>
                <a:blip r:embed="rId2"/>
                <a:stretch>
                  <a:fillRect l="-1071" t="-44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4677AC4-6A5C-934D-8FE9-4AC3409F2A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7075" y="1702563"/>
                <a:ext cx="518951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graf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SI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označena vsa vozlišča grafa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sl-SI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dfs(sez, k):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stevec_komponent=0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v iz G:</a:t>
                </a:r>
                <a:endParaRPr lang="sl-SI" sz="1800" b="0" dirty="0">
                  <a:latin typeface="Courier New" panose="020703090202050204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v ni označen: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stevec_komponent++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razišči(G,v)	</a:t>
                </a:r>
                <a:endParaRPr lang="en-SI" sz="18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4677AC4-6A5C-934D-8FE9-4AC3409F2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7075" y="1702563"/>
                <a:ext cx="5189517" cy="4351338"/>
              </a:xfrm>
              <a:blipFill>
                <a:blip r:embed="rId3"/>
                <a:stretch>
                  <a:fillRect l="-732" t="-29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831011-71FB-5644-B649-56670107A35B}"/>
              </a:ext>
            </a:extLst>
          </p:cNvPr>
          <p:cNvSpPr txBox="1"/>
          <p:nvPr/>
        </p:nvSpPr>
        <p:spPr>
          <a:xfrm>
            <a:off x="838199" y="5064394"/>
            <a:ext cx="59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pripravi(v):</a:t>
            </a:r>
          </a:p>
          <a:p>
            <a:r>
              <a:rPr lang="en-SI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komponenta[v] = stevec_komponent</a:t>
            </a:r>
          </a:p>
        </p:txBody>
      </p:sp>
    </p:spTree>
    <p:extLst>
      <p:ext uri="{BB962C8B-B14F-4D97-AF65-F5344CB8AC3E}">
        <p14:creationId xmlns:p14="http://schemas.microsoft.com/office/powerpoint/2010/main" val="26653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EDD7-C577-5643-819D-91F2821B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Predogledna in poogledna urejenost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9C93-D0CE-FF4C-B610-99B233BA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5099" cy="4242666"/>
          </a:xfrm>
        </p:spPr>
        <p:txBody>
          <a:bodyPr/>
          <a:lstStyle/>
          <a:p>
            <a:r>
              <a:rPr lang="en-SI" dirty="0"/>
              <a:t>Recimo, da beležimo čas (št. koraka), ko </a:t>
            </a:r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SI" dirty="0"/>
              <a:t> vozlišče prvič vstopimo in ko zadnjič izstopimo</a:t>
            </a:r>
          </a:p>
          <a:p>
            <a:r>
              <a:rPr lang="en-SI" dirty="0"/>
              <a:t>Za vsako vozlišče </a:t>
            </a:r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SI" dirty="0"/>
              <a:t> št. koraka zabeležimo v dveh tabelah</a:t>
            </a:r>
          </a:p>
          <a:p>
            <a:pPr lvl="1"/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pred[v]</a:t>
            </a:r>
          </a:p>
          <a:p>
            <a:pPr lvl="1"/>
            <a:r>
              <a:rPr lang="en-SI" dirty="0">
                <a:latin typeface="Courier New" panose="02070309020205020404" pitchFamily="49" charset="0"/>
                <a:cs typeface="Courier New" panose="02070309020205020404" pitchFamily="49" charset="0"/>
              </a:rPr>
              <a:t>po[v]</a:t>
            </a:r>
          </a:p>
          <a:p>
            <a:pPr lvl="1"/>
            <a:endParaRPr lang="en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AFB487-B3B3-2D40-8D74-0B06926A6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52111" y="1825625"/>
                <a:ext cx="518951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graf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SI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označena vsa vozlišča grafa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sl-SI" sz="1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dfs(sez, k):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korak = 0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v iz G:</a:t>
                </a:r>
                <a:endParaRPr lang="sl-SI" sz="1800" dirty="0">
                  <a:latin typeface="Courier New" panose="020703090202050204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v ni označen:</a:t>
                </a:r>
                <a:endParaRPr lang="en-SI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razišči(G,v)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pripravi(v):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pred[v] = korak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korak++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def zapusti(v):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po[v] = korak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SI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korak++</a:t>
                </a: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SI" sz="18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AFB487-B3B3-2D40-8D74-0B06926A6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11" y="1825625"/>
                <a:ext cx="5189517" cy="4351338"/>
              </a:xfrm>
              <a:prstGeom prst="rect">
                <a:avLst/>
              </a:prstGeom>
              <a:blipFill>
                <a:blip r:embed="rId2"/>
                <a:stretch>
                  <a:fillRect l="-976" t="-58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4BC922-3205-B241-BD7B-876DEAEB1755}"/>
              </a:ext>
            </a:extLst>
          </p:cNvPr>
          <p:cNvSpPr txBox="1"/>
          <p:nvPr/>
        </p:nvSpPr>
        <p:spPr>
          <a:xfrm>
            <a:off x="9856519" y="4073236"/>
            <a:ext cx="19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Vozlišče damo na sklad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ED1D2-1B99-F844-BB47-91431F3A0479}"/>
              </a:ext>
            </a:extLst>
          </p:cNvPr>
          <p:cNvSpPr txBox="1"/>
          <p:nvPr/>
        </p:nvSpPr>
        <p:spPr>
          <a:xfrm>
            <a:off x="9856519" y="5148849"/>
            <a:ext cx="19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Vozlišče vzamemo s sklada</a:t>
            </a:r>
          </a:p>
        </p:txBody>
      </p:sp>
    </p:spTree>
    <p:extLst>
      <p:ext uri="{BB962C8B-B14F-4D97-AF65-F5344CB8AC3E}">
        <p14:creationId xmlns:p14="http://schemas.microsoft.com/office/powerpoint/2010/main" val="14229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1592</Words>
  <Application>Microsoft Macintosh PowerPoint</Application>
  <PresentationFormat>Widescreen</PresentationFormat>
  <Paragraphs>286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Grafi</vt:lpstr>
      <vt:lpstr>Grafi</vt:lpstr>
      <vt:lpstr>Predstavitve grafov</vt:lpstr>
      <vt:lpstr>Raziskovanje grafov</vt:lpstr>
      <vt:lpstr>Raziskovanje (pregledovanje) grafa</vt:lpstr>
      <vt:lpstr>Obiskovanje in dosegljivost (pravilnost algoritma)</vt:lpstr>
      <vt:lpstr>Iskanje v globino</vt:lpstr>
      <vt:lpstr>Določanje komponent grafa</vt:lpstr>
      <vt:lpstr>Predogledna in poogledna urejenost</vt:lpstr>
      <vt:lpstr>Predogledna in poogledna urejenost</vt:lpstr>
      <vt:lpstr>Predogledna in poogledna urejenost</vt:lpstr>
      <vt:lpstr>DFS v usmerjenih grafih</vt:lpstr>
      <vt:lpstr>Usmerjeni grafi brez ciklov</vt:lpstr>
      <vt:lpstr>Topološka ureditev</vt:lpstr>
      <vt:lpstr>DAG</vt:lpstr>
      <vt:lpstr>Topološka ureditev z DFS</vt:lpstr>
      <vt:lpstr>Krepko povezane komponente (KPK)</vt:lpstr>
      <vt:lpstr>Algoritem</vt:lpstr>
      <vt:lpstr>Po-oznake in KPK </vt:lpstr>
      <vt:lpstr>Učinkovit algoritem za določanje KPK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</dc:title>
  <dc:creator>Orbanić, Alen</dc:creator>
  <cp:lastModifiedBy>Orbanić, Alen</cp:lastModifiedBy>
  <cp:revision>10</cp:revision>
  <dcterms:created xsi:type="dcterms:W3CDTF">2021-10-06T20:37:55Z</dcterms:created>
  <dcterms:modified xsi:type="dcterms:W3CDTF">2021-10-28T00:03:00Z</dcterms:modified>
</cp:coreProperties>
</file>