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ink/ink1.xml" ContentType="application/inkml+xml"/>
  <Override PartName="/ppt/ink/ink2.xml" ContentType="application/inkml+xml"/>
  <Override PartName="/ppt/ink/ink3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</p:sldIdLst>
  <p:sldSz cx="12192000" cy="6858000"/>
  <p:notesSz cx="6858000" cy="9144000"/>
  <p:defaultTextStyle>
    <a:defPPr>
      <a:defRPr lang="en-S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9798"/>
    <p:restoredTop sz="96327"/>
  </p:normalViewPr>
  <p:slideViewPr>
    <p:cSldViewPr snapToGrid="0" snapToObjects="1">
      <p:cViewPr>
        <p:scale>
          <a:sx n="400" d="100"/>
          <a:sy n="400" d="100"/>
        </p:scale>
        <p:origin x="-13792" y="1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24T00:11:32.836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1112 173 24575,'-14'0'0,"-15"28"0,-17 33 0,-12 22 0,-8 15 0,-3 6 0,3-3 0,8-13 0,12-20 0,2-6 0,8-12 0,-7 13 0,1 2 0,-12 16 0,-6 13 0,-4 6 0,0 2 0,5-6 0,7-9 0,12-16 0,15-21 0,10 12 0,0 5 0,2-2 0,4-20 0,8-10 0,-4 8 0,1-9 0,3 5 0,-3-5 0,4 3 0,0-3 0,-4-1 0,3 5 0,-3-5 0,4 6 0,0 0 0,0 0 0,0 6 0,0-4 0,0 10 0,0-5 0,0 7 0,5 7 0,12 8 0,0-16 0,24 34 0,-13-39 0,11 18 0,0-6 0,-6-15 0,12 20 0,-12-16 0,9 1 0,-9-8 0,3 2 0,-5-7 0,-1-1 0,-7-12 0,4 0 0,-9-6 0,7 0 0,-7 0 0,7 1 0,-2-1 0,3 1 0,1 0 0,0-1 0,0-3 0,0 3 0,0-3 0,11 8 0,-12-4 0,11 4 0,-15-9 0,0 3 0,-1-6 0,-4 2 0,-1-4 0,0 4 0,-3-4 0,2 4 0,-7-5 0,4 1 0,-1 0 0,-3-1 0,4 1 0,-5-1 0,0-3 0,1 3 0,-1-3 0,0 3 0,0-3 0,-3 2 0,2-2 0,-2 0 0,0 3 0,3-6 0,-3 5 0,3-2 0,1 4 0,-1-1 0,0 0 0,1 1 0,3-1 0,-3 1 0,8 0 0,-4 3 0,4-2 0,1 3 0,-1-4 0,5 5 0,-3-4 0,7 4 0,-3-4 0,5-1 0,6 6 0,-5-4 0,9 4 0,-8-5 0,8 1 0,-9-1 0,10 1 0,7 3 0,-3-2 0,4 2 0,3 5 0,-17-3 0,17 3 0,-21-5 0,10 1 0,-10-4 0,10 4 0,-5 0 0,6-3 0,0 3 0,0-4 0,0-1 0,0 1 0,0 0 0,0 0 0,0-5 0,6 4 0,-4-8 0,10 9 0,-5-9 0,1 4 0,4-5 0,-4 0 0,-1 0 0,23 0 0,-24 0 0,17 0 0,-23 0 0,-5 0 0,15 0 0,-18 0 0,13 0 0,1 0 0,-14-4 0,18-2 0,-15 1 0,5-4 0,0 4 0,6 0 0,-5-4 0,12 3 0,-6 1 0,7-5 0,0 5 0,-7-6 0,5 1 0,-4 0 0,5-5 0,1 3 0,0-3 0,-7 4 0,-1 1 0,-6-4 0,-5 4 0,15-12 0,-22 11 0,16-6 0,-26 9 0,4-4 0,-4 3 0,-1-7 0,0 7 0,5-7 0,-3 3 0,8-1 0,4-14 0,-1 11 0,6-18 0,-8 16 0,2-9 0,0 4 0,1-11 0,-1 5 0,3-11 0,-7 6 0,5-7 0,-9 3 0,9-3 0,-9 3 0,3 4 0,-4-3 0,-6 10 0,3-4 0,-7 9 0,3-2 0,-5 3 0,1-5 0,0 0 0,0 0 0,5-22 0,-8 11 0,7-19 0,-12 12 0,3 5 0,-4-35 0,0 23 0,0-18 0,0-12 0,0 5 0,0-19 0,0 19 0,0 17 0,0 1 0,0 4 0,0-4 0,0 6 0,0 0 0,0 1 0,-4 5 0,-2-4 0,-4 11 0,0-5 0,1 6 0,-1 0 0,-4 0 0,3 5 0,-3-4 0,1 5 0,2-6 0,-4-6 0,5 4 0,-5-10 0,4 5 0,-8-1 0,3-4 0,0 4 0,-3 1 0,7-5 0,-20-8 0,13 9 0,-20-9 0,4 1 0,-4 11 0,-2-12 0,0 17 0,4-1 0,-14-7 0,13 12 0,-18-13 0,12 13 0,-6-6 0,-4 5 0,11-2 0,-10 2 0,9 2 0,-9-1 0,3 0 0,2 5 0,-6-5 0,6 11 0,-4-3 0,-18-6 0,19 8 0,-12-5 0,23 8 0,1 8 0,-13-14 0,15 18 0,-7-12 0,12 10 0,4 1 0,-16-3 0,14 3 0,-8 0 0,-1-3 0,4 11 0,-5-6 0,2 7 0,4-5 0,-5 5 0,1 1 0,4 0 0,-4 3 0,5-3 0,-1 4 0,-3 0 0,8 0 0,-8 0 0,8 0 0,-8 0 0,3 0 0,-5 0 0,0 0 0,0 0 0,0 0 0,0 4 0,1-3 0,-8 8 0,11-8 0,-8 8 0,-8-8 0,13 4 0,-12-1 0,23-3 0,1 3 0,-9-4 0,7 0 0,-6 4 0,12-3 0,1 3 0,4-4 0,1 0 0,0 3 0,-1-2 0,1 3 0,4-1 0,-4-2 0,8 2 0,-3 0 0,-1-2 0,4 6 0,-7-6 0,6 5 0,-6-5 0,3 6 0,-5-6 0,1 6 0,0-2 0,-1-1 0,1 3 0,0-6 0,-1 6 0,1-6 0,4 6 0,-4-2 0,1 2 0,-2-2 0,1-2 0,5-3 0,3 3 0,-3-2 0,3 2 0,-4-3 0,5 0 0,0 0 0,0 0 0,-1 0 0,1 0 0,0 0 0,0 0 0,3 3 0,-2-2 0,2 3 0,-3-4 0,3 3 0,-2-2 0,2 2 0,-3-3 0,3 0 0,1 0 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24T00:11:46.830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206 0 24575,'-7'0'0,"-11"0"0,4 0 0,-6 0 0,5 0 0,3 0 0,-5 0 0,1 0 0,4 0 0,0 0 0,5 0 0,0 0 0,-1 0 0,1 0 0,0 0 0,0 0 0,1 0 0,-1 0 0,3 0 0,1 0 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24T00:11:55.168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483 1 24575,'-11'0'0,"-3"0"0,-3 0 0,0 0 0,-4 0 0,0 0 0,3 0 0,-7 0 0,7 0 0,-3 0 0,5 0 0,-4 0 0,3 3 0,2-2 0,-1 6 0,8-2 0,-11 6 0,10-3 0,-5 3 0,2-7 0,4 3 0,-3-3 0,3 3 0,-6 4 0,4-3 0,-8 7 0,9-6 0,-2 2 0,3 0 0,4-2 0,-3 2 0,7-3 0,-4-1 0,4 0 0,0 0 0,0 0 0,0 0 0,4 0 0,0-3 0,7 3 0,1-3 0,5 4 0,6 4 0,0 1 0,2 0 0,0 0 0,-7-5 0,3 1 0,-5-1 0,0-3 0,1 2 0,-1-6 0,-4 2 0,4-3 0,-8 0 0,7 0 0,-6 0 0,2 0 0,-4 0 0,1 0 0,-1 0 0,1 0 0,-1 0 0,0 0 0,1 0 0,-1 3 0,0-2 0,-3 5 0,2-5 0,-5 6 0,2-4 0,0 1 0,-2 3 0,5-3 0,-2 3 0,4 1 0,-1-1 0,0 0 0,1 1 0,-1-1 0,0 0 0,1 1 0,-4-1 0,2 0 0,-5 1 0,2-1 0,-3-1 0,0 1 0,0 4 0,0 0 0,0 0 0,0 0 0,0-4 0,0 0 0,0 0 0,0 0 0,0 1 0,0-1 0,0 0 0,0 1 0,0-1 0,-3 0 0,-1 0 0,-6 0 0,2 0 0,-3 0 0,4-3 0,0 3 0,0-3 0,0-1 0,0 4 0,-1-3 0,1 0 0,0-1 0,3 0 0,-3-2 0,3 6 0,-3-6 0,-1 5 0,1-5 0,0 5 0,-1-5 0,-3 6 0,3-6 0,-3 6 0,3-6 0,1 2 0,0 0 0,-1-2 0,1 2 0,0 1 0,-4-3 0,2 2 0,-2-3 0,4 0 0,0 0 0,-1 0 0,2 0 0,-1 0 0,-4 0 0,2 0 0,-6 0 0,7 0 0,-8 0 0,8 0 0,-3 0 0,3 0 0,1 0 0,0 0 0,-1 0 0,1 0 0,-3-3 0,-5-1 0,3-4 0,-7 4 0,7-3 0,0 6 0,0-5 0,5 5 0,0-3 0,3 1 0,-3 2 0,6-5 0,-2 2 0,3-3 0,0 1 0,0 2 0,0 1 0</inkml:trace>
</inkml:ink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19BDC8-BFFC-7E4C-8D26-9DBE9DF6692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SI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8D37C55-D119-5A46-B37B-8B272521AA9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S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5109982-5B30-BF42-A8E1-79356E6911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244C0B-0849-FC4E-B125-ADD3E6C17D00}" type="datetimeFigureOut">
              <a:rPr lang="en-SI" smtClean="0"/>
              <a:t>25/11/2021</a:t>
            </a:fld>
            <a:endParaRPr lang="en-S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2496904-1178-3744-A360-675F61BECD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2B3AE98-E73A-D64F-ACAC-F8D16BCBE3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C86BE5-DC0B-4A41-A52F-D92EB25F4090}" type="slidenum">
              <a:rPr lang="en-SI" smtClean="0"/>
              <a:t>‹#›</a:t>
            </a:fld>
            <a:endParaRPr lang="en-SI"/>
          </a:p>
        </p:txBody>
      </p:sp>
    </p:spTree>
    <p:extLst>
      <p:ext uri="{BB962C8B-B14F-4D97-AF65-F5344CB8AC3E}">
        <p14:creationId xmlns:p14="http://schemas.microsoft.com/office/powerpoint/2010/main" val="17607207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D7397F-5A5B-C743-8C36-BBC40FB50A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SI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30AC265-B67D-6C45-85B1-DA0263456F7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S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FA71E45-C8B9-3048-9D84-ECC71267E2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244C0B-0849-FC4E-B125-ADD3E6C17D00}" type="datetimeFigureOut">
              <a:rPr lang="en-SI" smtClean="0"/>
              <a:t>25/11/2021</a:t>
            </a:fld>
            <a:endParaRPr lang="en-S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3AB2E8D-8402-244F-9C72-F344AAE5F7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499F504-9E29-F943-AAD5-D5B43D3194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C86BE5-DC0B-4A41-A52F-D92EB25F4090}" type="slidenum">
              <a:rPr lang="en-SI" smtClean="0"/>
              <a:t>‹#›</a:t>
            </a:fld>
            <a:endParaRPr lang="en-SI"/>
          </a:p>
        </p:txBody>
      </p:sp>
    </p:spTree>
    <p:extLst>
      <p:ext uri="{BB962C8B-B14F-4D97-AF65-F5344CB8AC3E}">
        <p14:creationId xmlns:p14="http://schemas.microsoft.com/office/powerpoint/2010/main" val="35015149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1226887-24C3-8746-BA09-49638BB95EF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SI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967C546-A4F1-1344-8640-EA64186F887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S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4AD8790-07DF-FE4F-ABF1-E3FD097451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244C0B-0849-FC4E-B125-ADD3E6C17D00}" type="datetimeFigureOut">
              <a:rPr lang="en-SI" smtClean="0"/>
              <a:t>25/11/2021</a:t>
            </a:fld>
            <a:endParaRPr lang="en-S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5E11A41-BDA9-414E-AA6D-4F759FDFC0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7AE9C57-0A6B-4941-82AF-73468AF180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C86BE5-DC0B-4A41-A52F-D92EB25F4090}" type="slidenum">
              <a:rPr lang="en-SI" smtClean="0"/>
              <a:t>‹#›</a:t>
            </a:fld>
            <a:endParaRPr lang="en-SI"/>
          </a:p>
        </p:txBody>
      </p:sp>
    </p:spTree>
    <p:extLst>
      <p:ext uri="{BB962C8B-B14F-4D97-AF65-F5344CB8AC3E}">
        <p14:creationId xmlns:p14="http://schemas.microsoft.com/office/powerpoint/2010/main" val="13868467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A80936-F588-A844-BCE6-82F607C62C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SI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8C40067-BEE3-E242-BE90-232510B3F28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S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C2C814C-A749-3F4B-917F-EEF4F3E741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244C0B-0849-FC4E-B125-ADD3E6C17D00}" type="datetimeFigureOut">
              <a:rPr lang="en-SI" smtClean="0"/>
              <a:t>25/11/2021</a:t>
            </a:fld>
            <a:endParaRPr lang="en-S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D823372-4CD6-3E4E-A61C-284C4C804D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2687AC2-2F70-3545-9044-F15B5DF5AD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C86BE5-DC0B-4A41-A52F-D92EB25F4090}" type="slidenum">
              <a:rPr lang="en-SI" smtClean="0"/>
              <a:t>‹#›</a:t>
            </a:fld>
            <a:endParaRPr lang="en-SI"/>
          </a:p>
        </p:txBody>
      </p:sp>
    </p:spTree>
    <p:extLst>
      <p:ext uri="{BB962C8B-B14F-4D97-AF65-F5344CB8AC3E}">
        <p14:creationId xmlns:p14="http://schemas.microsoft.com/office/powerpoint/2010/main" val="24504102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AA400D-A2D9-624C-86FB-2157A4CFEA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SI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0F72C3E-E8F0-144F-B7B7-15D936AEB12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DD574D6-51A2-3A45-9FD2-B476F06875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244C0B-0849-FC4E-B125-ADD3E6C17D00}" type="datetimeFigureOut">
              <a:rPr lang="en-SI" smtClean="0"/>
              <a:t>25/11/2021</a:t>
            </a:fld>
            <a:endParaRPr lang="en-S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073BD83-1531-A640-9133-C2EBA2B9F0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EAEC4E2-7832-1341-A0B6-2A1D972BE6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C86BE5-DC0B-4A41-A52F-D92EB25F4090}" type="slidenum">
              <a:rPr lang="en-SI" smtClean="0"/>
              <a:t>‹#›</a:t>
            </a:fld>
            <a:endParaRPr lang="en-SI"/>
          </a:p>
        </p:txBody>
      </p:sp>
    </p:spTree>
    <p:extLst>
      <p:ext uri="{BB962C8B-B14F-4D97-AF65-F5344CB8AC3E}">
        <p14:creationId xmlns:p14="http://schemas.microsoft.com/office/powerpoint/2010/main" val="40019000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C9DE34-D177-F74B-B59C-3DE93EBD93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SI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57E892D-257E-B547-8CD6-401FCE7EF5C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SI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C0E7EB3-4A70-E541-9A0C-2133EF0E615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SI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09F8495-CF01-8248-ADFE-2BEE5F4CAA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244C0B-0849-FC4E-B125-ADD3E6C17D00}" type="datetimeFigureOut">
              <a:rPr lang="en-SI" smtClean="0"/>
              <a:t>25/11/2021</a:t>
            </a:fld>
            <a:endParaRPr lang="en-SI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06B4DB5-DD31-AD4E-B835-98D1C699D9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I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9EEA881-64B1-7C4E-949F-AC2347FED8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C86BE5-DC0B-4A41-A52F-D92EB25F4090}" type="slidenum">
              <a:rPr lang="en-SI" smtClean="0"/>
              <a:t>‹#›</a:t>
            </a:fld>
            <a:endParaRPr lang="en-SI"/>
          </a:p>
        </p:txBody>
      </p:sp>
    </p:spTree>
    <p:extLst>
      <p:ext uri="{BB962C8B-B14F-4D97-AF65-F5344CB8AC3E}">
        <p14:creationId xmlns:p14="http://schemas.microsoft.com/office/powerpoint/2010/main" val="27553244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2E9F38-1510-D34C-8EB9-7454C5E43A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SI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4DA96A0-F80E-E24E-BF7C-31F30B23F75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DA40967-3F0B-D940-B2A7-2B15072C861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SI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2D46EE8-6C84-E348-B946-32C71B2F3CB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B0DF75A-6DA6-7E47-ABDF-49CBA8D8BCC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SI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C1E1A1C-A826-B242-B1E4-830EBA4C15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244C0B-0849-FC4E-B125-ADD3E6C17D00}" type="datetimeFigureOut">
              <a:rPr lang="en-SI" smtClean="0"/>
              <a:t>25/11/2021</a:t>
            </a:fld>
            <a:endParaRPr lang="en-SI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F978E82-E184-334B-AAB5-7850DB6E7D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I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0E8A985-417E-5D43-86E7-BCAB5D5D25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C86BE5-DC0B-4A41-A52F-D92EB25F4090}" type="slidenum">
              <a:rPr lang="en-SI" smtClean="0"/>
              <a:t>‹#›</a:t>
            </a:fld>
            <a:endParaRPr lang="en-SI"/>
          </a:p>
        </p:txBody>
      </p:sp>
    </p:spTree>
    <p:extLst>
      <p:ext uri="{BB962C8B-B14F-4D97-AF65-F5344CB8AC3E}">
        <p14:creationId xmlns:p14="http://schemas.microsoft.com/office/powerpoint/2010/main" val="27862676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FBB957-3813-4E49-8921-D611903F5E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SI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B2FB495-EA1B-2C49-92D0-98E121FCDB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244C0B-0849-FC4E-B125-ADD3E6C17D00}" type="datetimeFigureOut">
              <a:rPr lang="en-SI" smtClean="0"/>
              <a:t>25/11/2021</a:t>
            </a:fld>
            <a:endParaRPr lang="en-SI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498E168-24B1-624D-9100-3236ABC748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I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8C386ED-72F4-9943-9F31-8A02B4A911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C86BE5-DC0B-4A41-A52F-D92EB25F4090}" type="slidenum">
              <a:rPr lang="en-SI" smtClean="0"/>
              <a:t>‹#›</a:t>
            </a:fld>
            <a:endParaRPr lang="en-SI"/>
          </a:p>
        </p:txBody>
      </p:sp>
    </p:spTree>
    <p:extLst>
      <p:ext uri="{BB962C8B-B14F-4D97-AF65-F5344CB8AC3E}">
        <p14:creationId xmlns:p14="http://schemas.microsoft.com/office/powerpoint/2010/main" val="23796742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21EDB72-346F-8547-A422-9AD7076282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244C0B-0849-FC4E-B125-ADD3E6C17D00}" type="datetimeFigureOut">
              <a:rPr lang="en-SI" smtClean="0"/>
              <a:t>25/11/2021</a:t>
            </a:fld>
            <a:endParaRPr lang="en-SI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3D3C17F-BEA3-5C48-BD53-52CEFD9D5C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I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2619697-B3DF-1542-869F-21C516BD1E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C86BE5-DC0B-4A41-A52F-D92EB25F4090}" type="slidenum">
              <a:rPr lang="en-SI" smtClean="0"/>
              <a:t>‹#›</a:t>
            </a:fld>
            <a:endParaRPr lang="en-SI"/>
          </a:p>
        </p:txBody>
      </p:sp>
    </p:spTree>
    <p:extLst>
      <p:ext uri="{BB962C8B-B14F-4D97-AF65-F5344CB8AC3E}">
        <p14:creationId xmlns:p14="http://schemas.microsoft.com/office/powerpoint/2010/main" val="12462259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829B08-E4EA-D349-9838-134BA433E5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SI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5254A53-F2C9-1B43-AC19-C81E7AB11D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SI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7AAED93-F612-A941-84EE-D0CB65FB893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7A4DBD2-6C24-9647-B5CC-749B9C57FD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244C0B-0849-FC4E-B125-ADD3E6C17D00}" type="datetimeFigureOut">
              <a:rPr lang="en-SI" smtClean="0"/>
              <a:t>25/11/2021</a:t>
            </a:fld>
            <a:endParaRPr lang="en-SI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B52A076-684A-3848-9E35-186141DB2F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I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43DC6AE-DEF8-7B40-A6BD-AEC0834DC9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C86BE5-DC0B-4A41-A52F-D92EB25F4090}" type="slidenum">
              <a:rPr lang="en-SI" smtClean="0"/>
              <a:t>‹#›</a:t>
            </a:fld>
            <a:endParaRPr lang="en-SI"/>
          </a:p>
        </p:txBody>
      </p:sp>
    </p:spTree>
    <p:extLst>
      <p:ext uri="{BB962C8B-B14F-4D97-AF65-F5344CB8AC3E}">
        <p14:creationId xmlns:p14="http://schemas.microsoft.com/office/powerpoint/2010/main" val="42859561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F4E833-9A70-8C45-B4AC-098C27A87D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SI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A6AA06F-A72B-7B4E-81E3-AF8783C2776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SI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ED89F3D-8522-E14E-86F8-08E72D82C6C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5110C3E-4FCD-0A4B-B484-2438DB4707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244C0B-0849-FC4E-B125-ADD3E6C17D00}" type="datetimeFigureOut">
              <a:rPr lang="en-SI" smtClean="0"/>
              <a:t>25/11/2021</a:t>
            </a:fld>
            <a:endParaRPr lang="en-SI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0E1D4FB-92F8-E64A-9157-963833A02E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I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81A55E6-051D-5148-8515-996AE5D5E2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C86BE5-DC0B-4A41-A52F-D92EB25F4090}" type="slidenum">
              <a:rPr lang="en-SI" smtClean="0"/>
              <a:t>‹#›</a:t>
            </a:fld>
            <a:endParaRPr lang="en-SI"/>
          </a:p>
        </p:txBody>
      </p:sp>
    </p:spTree>
    <p:extLst>
      <p:ext uri="{BB962C8B-B14F-4D97-AF65-F5344CB8AC3E}">
        <p14:creationId xmlns:p14="http://schemas.microsoft.com/office/powerpoint/2010/main" val="32587412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32A8561-A52A-7945-9C66-A935BD8001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SI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177DFB6-4A5C-F34A-ABF9-BEE838D0191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S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5EBB311-8E3B-4C45-96B9-6EF136FA08B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244C0B-0849-FC4E-B125-ADD3E6C17D00}" type="datetimeFigureOut">
              <a:rPr lang="en-SI" smtClean="0"/>
              <a:t>25/11/2021</a:t>
            </a:fld>
            <a:endParaRPr lang="en-S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0AED27B-BE60-4445-B6BC-46DF84633FC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S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06931E4-F6B1-7B48-9FA5-B30F775543E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C86BE5-DC0B-4A41-A52F-D92EB25F4090}" type="slidenum">
              <a:rPr lang="en-SI" smtClean="0"/>
              <a:t>‹#›</a:t>
            </a:fld>
            <a:endParaRPr lang="en-SI"/>
          </a:p>
        </p:txBody>
      </p:sp>
    </p:spTree>
    <p:extLst>
      <p:ext uri="{BB962C8B-B14F-4D97-AF65-F5344CB8AC3E}">
        <p14:creationId xmlns:p14="http://schemas.microsoft.com/office/powerpoint/2010/main" val="21529220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S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customXml" Target="../ink/ink1.xml"/><Relationship Id="rId7" Type="http://schemas.openxmlformats.org/officeDocument/2006/relationships/customXml" Target="../ink/ink3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customXml" Target="../ink/ink2.xml"/><Relationship Id="rId4" Type="http://schemas.openxmlformats.org/officeDocument/2006/relationships/image" Target="../media/image3.png"/><Relationship Id="rId9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2FE3D9-C874-7F42-B2A8-9A396A69AD0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SI" dirty="0"/>
              <a:t>Podatkovne strukture in algoritmi 1</a:t>
            </a:r>
            <a:br>
              <a:rPr lang="en-SI" dirty="0"/>
            </a:br>
            <a:r>
              <a:rPr lang="en-SI" dirty="0"/>
              <a:t>Požrešni algoritmi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541EEF1-40E6-E843-B396-C95A3A33C3A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SI" dirty="0"/>
              <a:t>November 2021</a:t>
            </a:r>
          </a:p>
          <a:p>
            <a:endParaRPr lang="en-SI" dirty="0"/>
          </a:p>
        </p:txBody>
      </p:sp>
    </p:spTree>
    <p:extLst>
      <p:ext uri="{BB962C8B-B14F-4D97-AF65-F5344CB8AC3E}">
        <p14:creationId xmlns:p14="http://schemas.microsoft.com/office/powerpoint/2010/main" val="217925071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75036E-AFB2-7242-8746-B8DE5E4CD2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SI" dirty="0"/>
              <a:t>Primer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478178E-8B02-1A4D-91CD-94DC1467FC4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5"/>
                <a:ext cx="4539343" cy="4351338"/>
              </a:xfrm>
            </p:spPr>
            <p:txBody>
              <a:bodyPr/>
              <a:lstStyle/>
              <a:p>
                <a:pPr marL="0" indent="0">
                  <a:buNone/>
                </a:pPr>
                <a:endParaRPr lang="sl-SI" b="0" i="1" dirty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:endParaRPr lang="sl-SI" i="1" dirty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sl-SI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sl-SI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∪</m:t>
                    </m:r>
                    <m:r>
                      <a:rPr lang="sl-SI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𝐷</m:t>
                    </m:r>
                  </m:oMath>
                </a14:m>
                <a:r>
                  <a:rPr lang="en-SI" dirty="0"/>
                  <a:t>, </a:t>
                </a:r>
                <a14:m>
                  <m:oMath xmlns:m="http://schemas.openxmlformats.org/officeDocument/2006/math">
                    <m:r>
                      <a:rPr lang="sl-SI" b="0" i="1" smtClean="0">
                        <a:latin typeface="Cambria Math" panose="02040503050406030204" pitchFamily="18" charset="0"/>
                      </a:rPr>
                      <m:t>𝐵</m:t>
                    </m:r>
                    <m:r>
                      <a:rPr lang="sl-SI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∪</m:t>
                    </m:r>
                    <m:r>
                      <a:rPr lang="sl-SI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𝐸</m:t>
                    </m:r>
                  </m:oMath>
                </a14:m>
                <a:r>
                  <a:rPr lang="en-SI" dirty="0"/>
                  <a:t>, </a:t>
                </a:r>
                <a14:m>
                  <m:oMath xmlns:m="http://schemas.openxmlformats.org/officeDocument/2006/math">
                    <m:r>
                      <a:rPr lang="sl-SI" b="0" i="1" smtClean="0">
                        <a:latin typeface="Cambria Math" panose="02040503050406030204" pitchFamily="18" charset="0"/>
                      </a:rPr>
                      <m:t>𝐶</m:t>
                    </m:r>
                    <m:r>
                      <a:rPr lang="sl-SI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∪</m:t>
                    </m:r>
                    <m:r>
                      <a:rPr lang="sl-SI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𝐹</m:t>
                    </m:r>
                  </m:oMath>
                </a14:m>
                <a:endParaRPr lang="en-SI" dirty="0"/>
              </a:p>
              <a:p>
                <a:pPr marL="0" indent="0">
                  <a:buNone/>
                </a:pPr>
                <a:endParaRPr lang="en-SI" dirty="0"/>
              </a:p>
              <a:p>
                <a:pPr marL="0" indent="0">
                  <a:buNone/>
                </a:pPr>
                <a:endParaRPr lang="sl-SI" i="1" dirty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:endParaRPr lang="en-SI" dirty="0"/>
              </a:p>
              <a:p>
                <a:pPr marL="0" indent="0">
                  <a:buNone/>
                </a:pPr>
                <a:endParaRPr lang="sl-SI" i="1" dirty="0"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478178E-8B02-1A4D-91CD-94DC1467FC4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5"/>
                <a:ext cx="4539343" cy="4351338"/>
              </a:xfrm>
              <a:blipFill>
                <a:blip r:embed="rId2"/>
                <a:stretch>
                  <a:fillRect l="-838"/>
                </a:stretch>
              </a:blipFill>
            </p:spPr>
            <p:txBody>
              <a:bodyPr/>
              <a:lstStyle/>
              <a:p>
                <a:r>
                  <a:rPr lang="en-SI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>
            <a:extLst>
              <a:ext uri="{FF2B5EF4-FFF2-40B4-BE49-F238E27FC236}">
                <a16:creationId xmlns:a16="http://schemas.microsoft.com/office/drawing/2014/main" id="{BFB9AE1F-E0DE-504C-A1FE-969CC2312B4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6405" y="2035969"/>
            <a:ext cx="4975289" cy="58748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3C203E9-992C-134D-B183-4D44048BDF6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8199" y="3606801"/>
            <a:ext cx="4067625" cy="1378856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Content Placeholder 2">
                <a:extLst>
                  <a:ext uri="{FF2B5EF4-FFF2-40B4-BE49-F238E27FC236}">
                    <a16:creationId xmlns:a16="http://schemas.microsoft.com/office/drawing/2014/main" id="{F34C2625-2147-5C4F-BA99-ECBAEB3FE552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6411686" y="1720170"/>
                <a:ext cx="4539343" cy="4351338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sl-SI" i="1">
                        <a:latin typeface="Cambria Math" panose="02040503050406030204" pitchFamily="18" charset="0"/>
                      </a:rPr>
                      <m:t>𝐸</m:t>
                    </m:r>
                    <m:r>
                      <a:rPr lang="sl-SI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∪</m:t>
                    </m:r>
                    <m:r>
                      <a:rPr lang="sl-SI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sl-SI" dirty="0">
                    <a:ea typeface="Cambria Math" panose="02040503050406030204" pitchFamily="18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sl-SI" i="1">
                        <a:latin typeface="Cambria Math" panose="02040503050406030204" pitchFamily="18" charset="0"/>
                      </a:rPr>
                      <m:t>𝐶</m:t>
                    </m:r>
                    <m:r>
                      <a:rPr lang="sl-SI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∪</m:t>
                    </m:r>
                    <m:r>
                      <a:rPr lang="sl-SI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en-SI" dirty="0"/>
                  <a:t> </a:t>
                </a:r>
                <a:endParaRPr lang="sl-SI" dirty="0">
                  <a:ea typeface="Cambria Math" panose="02040503050406030204" pitchFamily="18" charset="0"/>
                </a:endParaRPr>
              </a:p>
              <a:p>
                <a:pPr marL="0" indent="0">
                  <a:buFont typeface="Arial" panose="020B0604020202020204" pitchFamily="34" charset="0"/>
                  <a:buNone/>
                </a:pPr>
                <a:endParaRPr lang="sl-SI" i="1" dirty="0">
                  <a:latin typeface="Cambria Math" panose="02040503050406030204" pitchFamily="18" charset="0"/>
                </a:endParaRPr>
              </a:p>
              <a:p>
                <a:pPr marL="0" indent="0">
                  <a:buFont typeface="Arial" panose="020B0604020202020204" pitchFamily="34" charset="0"/>
                  <a:buNone/>
                </a:pPr>
                <a:endParaRPr lang="sl-SI" i="1" dirty="0">
                  <a:latin typeface="Cambria Math" panose="02040503050406030204" pitchFamily="18" charset="0"/>
                </a:endParaRPr>
              </a:p>
              <a:p>
                <a:pPr marL="0" indent="0">
                  <a:buFont typeface="Arial" panose="020B0604020202020204" pitchFamily="34" charset="0"/>
                  <a:buNone/>
                </a:pPr>
                <a:endParaRPr lang="sl-SI" i="1" dirty="0">
                  <a:latin typeface="Cambria Math" panose="02040503050406030204" pitchFamily="18" charset="0"/>
                </a:endParaRPr>
              </a:p>
              <a:p>
                <a:pPr marL="0" indent="0">
                  <a:buFont typeface="Arial" panose="020B0604020202020204" pitchFamily="34" charset="0"/>
                  <a:buNone/>
                </a:pPr>
                <a:endParaRPr lang="sl-SI" i="1" dirty="0">
                  <a:latin typeface="Cambria Math" panose="02040503050406030204" pitchFamily="18" charset="0"/>
                </a:endParaRPr>
              </a:p>
              <a:p>
                <a:pPr marL="0" indent="0">
                  <a:buFont typeface="Arial" panose="020B0604020202020204" pitchFamily="34" charset="0"/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sl-SI" i="1">
                          <a:latin typeface="Cambria Math" panose="02040503050406030204" pitchFamily="18" charset="0"/>
                        </a:rPr>
                        <m:t>𝐵</m:t>
                      </m:r>
                      <m:r>
                        <a:rPr lang="sl-SI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∪</m:t>
                      </m:r>
                      <m:r>
                        <a:rPr lang="sl-SI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𝐺</m:t>
                      </m:r>
                    </m:oMath>
                  </m:oMathPara>
                </a14:m>
                <a:endParaRPr lang="en-SI" dirty="0"/>
              </a:p>
            </p:txBody>
          </p:sp>
        </mc:Choice>
        <mc:Fallback xmlns="">
          <p:sp>
            <p:nvSpPr>
              <p:cNvPr id="6" name="Content Placeholder 2">
                <a:extLst>
                  <a:ext uri="{FF2B5EF4-FFF2-40B4-BE49-F238E27FC236}">
                    <a16:creationId xmlns:a16="http://schemas.microsoft.com/office/drawing/2014/main" id="{F34C2625-2147-5C4F-BA99-ECBAEB3FE55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11686" y="1720170"/>
                <a:ext cx="4539343" cy="4351338"/>
              </a:xfrm>
              <a:prstGeom prst="rect">
                <a:avLst/>
              </a:prstGeom>
              <a:blipFill>
                <a:blip r:embed="rId5"/>
                <a:stretch>
                  <a:fillRect l="-557" t="-2326"/>
                </a:stretch>
              </a:blipFill>
            </p:spPr>
            <p:txBody>
              <a:bodyPr/>
              <a:lstStyle/>
              <a:p>
                <a:r>
                  <a:rPr lang="en-SI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Picture 6">
            <a:extLst>
              <a:ext uri="{FF2B5EF4-FFF2-40B4-BE49-F238E27FC236}">
                <a16:creationId xmlns:a16="http://schemas.microsoft.com/office/drawing/2014/main" id="{66B8EDA7-F9E4-C74A-BFE3-9E621233AC0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514192" y="2239168"/>
            <a:ext cx="4066722" cy="1930287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BE5742C3-D498-1745-8737-3C4813535A2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568621" y="4622801"/>
            <a:ext cx="3359150" cy="21324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90323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6" grpId="0" uiExpand="1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7FD702-BAAD-BB41-8183-C57BC34FFD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SI" dirty="0"/>
              <a:t>Analiza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C5A5EF7-308F-5A4D-9653-57C0C77152C1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381000" y="1690687"/>
                <a:ext cx="5257800" cy="4916941"/>
              </a:xfrm>
            </p:spPr>
            <p:txBody>
              <a:bodyPr>
                <a:noAutofit/>
              </a:bodyPr>
              <a:lstStyle/>
              <a:p>
                <a:pPr marL="0" indent="0">
                  <a:buNone/>
                </a:pPr>
                <a:r>
                  <a:rPr lang="sl-SI" sz="24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Opazimo:</a:t>
                </a:r>
              </a:p>
              <a:p>
                <a:pPr marL="514350" indent="-514350">
                  <a:buFont typeface="+mj-lt"/>
                  <a:buAutoNum type="alphaLcParenR"/>
                </a:pPr>
                <a:r>
                  <a:rPr lang="sl-SI" sz="24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rang korena je natanko višina drevesa.</a:t>
                </a:r>
              </a:p>
              <a:p>
                <a:pPr marL="514350" indent="-514350">
                  <a:buFont typeface="+mj-lt"/>
                  <a:buAutoNum type="alphaLcParenR"/>
                </a:pPr>
                <a:r>
                  <a:rPr lang="sl-SI" sz="24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Ko potujemo gor, rang strogo narašča</a:t>
                </a:r>
              </a:p>
              <a:p>
                <a:pPr marL="514350" indent="-514350">
                  <a:buFont typeface="+mj-lt"/>
                  <a:buAutoNum type="alphaLcParenR"/>
                </a:pPr>
                <a14:m>
                  <m:oMath xmlns:m="http://schemas.openxmlformats.org/officeDocument/2006/math">
                    <m:r>
                      <m:rPr>
                        <m:nor/>
                      </m:rPr>
                      <a:rPr lang="sl-SI" sz="240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rang</m:t>
                    </m:r>
                    <m:d>
                      <m:dPr>
                        <m:ctrlPr>
                          <a:rPr lang="sl-SI" sz="24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sl-SI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sl-SI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&lt;</m:t>
                    </m:r>
                    <m:r>
                      <m:rPr>
                        <m:nor/>
                      </m:rPr>
                      <a:rPr lang="sl-SI" sz="240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rang</m:t>
                    </m:r>
                    <m:d>
                      <m:dPr>
                        <m:ctrlPr>
                          <a:rPr lang="sl-SI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sl-SI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𝜋</m:t>
                        </m:r>
                        <m:d>
                          <m:dPr>
                            <m:ctrlPr>
                              <a:rPr lang="sl-SI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sl-SI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</m:e>
                    </m:d>
                  </m:oMath>
                </a14:m>
                <a:r>
                  <a:rPr lang="en-SI" sz="2400" dirty="0"/>
                  <a:t>, če je </a:t>
                </a:r>
                <a14:m>
                  <m:oMath xmlns:m="http://schemas.openxmlformats.org/officeDocument/2006/math">
                    <m:r>
                      <a:rPr lang="sl-SI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𝑥</m:t>
                    </m:r>
                    <m:r>
                      <a:rPr lang="sl-SI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≠</m:t>
                    </m:r>
                    <m:r>
                      <a:rPr lang="sl-SI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𝜋</m:t>
                    </m:r>
                    <m:d>
                      <m:dPr>
                        <m:ctrlPr>
                          <a:rPr lang="sl-SI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sl-SI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sl-SI" sz="2400" dirty="0">
                    <a:ea typeface="Cambria Math" panose="02040503050406030204" pitchFamily="18" charset="0"/>
                  </a:rPr>
                  <a:t>.</a:t>
                </a:r>
              </a:p>
              <a:p>
                <a:pPr marL="514350" indent="-514350">
                  <a:buFont typeface="+mj-lt"/>
                  <a:buAutoNum type="alphaLcParenR"/>
                </a:pPr>
                <a:r>
                  <a:rPr lang="en-SI" sz="2400" dirty="0"/>
                  <a:t>Vsako vozlišče ranga </a:t>
                </a:r>
                <a14:m>
                  <m:oMath xmlns:m="http://schemas.openxmlformats.org/officeDocument/2006/math">
                    <m:r>
                      <a:rPr lang="sl-SI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SI" sz="2400" dirty="0"/>
                  <a:t> ima vsaj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sl-SI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sl-SI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sl-SI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𝑘</m:t>
                        </m:r>
                      </m:sup>
                    </m:sSup>
                  </m:oMath>
                </a14:m>
                <a:r>
                  <a:rPr lang="en-SI" sz="2400" dirty="0"/>
                  <a:t> potomcev (vključno s seboj)</a:t>
                </a:r>
              </a:p>
              <a:p>
                <a:pPr marL="514350" indent="-514350">
                  <a:buFont typeface="+mj-lt"/>
                  <a:buAutoNum type="alphaLcParenR"/>
                </a:pPr>
                <a:r>
                  <a:rPr lang="en-SI" sz="2400" dirty="0"/>
                  <a:t>Vozlišč ranga </a:t>
                </a:r>
                <a14:m>
                  <m:oMath xmlns:m="http://schemas.openxmlformats.org/officeDocument/2006/math">
                    <m:r>
                      <a:rPr lang="sl-SI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SI" sz="2400" dirty="0"/>
                  <a:t> je kvečjemu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sl-SI" sz="24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sl-SI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</m:num>
                      <m:den>
                        <m:sSup>
                          <m:sSupPr>
                            <m:ctrlPr>
                              <a:rPr lang="sl-SI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sl-SI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e>
                          <m:sup>
                            <m:r>
                              <a:rPr lang="sl-SI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𝑘</m:t>
                            </m:r>
                          </m:sup>
                        </m:sSup>
                      </m:den>
                    </m:f>
                  </m:oMath>
                </a14:m>
                <a:r>
                  <a:rPr lang="en-SI" sz="2400" dirty="0"/>
                  <a:t>, kjer je </a:t>
                </a:r>
                <a14:m>
                  <m:oMath xmlns:m="http://schemas.openxmlformats.org/officeDocument/2006/math">
                    <m:r>
                      <a:rPr lang="sl-SI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SI" sz="2400" dirty="0"/>
                  <a:t> število vseh vozlišč.</a:t>
                </a:r>
              </a:p>
              <a:p>
                <a:pPr marL="514350" indent="-514350">
                  <a:buFont typeface="+mj-lt"/>
                  <a:buAutoNum type="alphaLcParenR"/>
                </a:pPr>
                <a:r>
                  <a:rPr lang="en-SI" sz="2400" dirty="0"/>
                  <a:t>zato je maksimalen rang lahko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sl-SI" sz="2400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sl-SI" sz="2400" b="0" i="0" smtClean="0">
                            <a:latin typeface="Cambria Math" panose="02040503050406030204" pitchFamily="18" charset="0"/>
                          </a:rPr>
                          <m:t>log</m:t>
                        </m:r>
                      </m:fName>
                      <m:e>
                        <m:r>
                          <a:rPr lang="sl-SI" sz="24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func>
                  </m:oMath>
                </a14:m>
                <a:r>
                  <a:rPr lang="en-SI" sz="2400" dirty="0"/>
                  <a:t>.</a:t>
                </a:r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C5A5EF7-308F-5A4D-9653-57C0C77152C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81000" y="1690687"/>
                <a:ext cx="5257800" cy="4916941"/>
              </a:xfrm>
              <a:blipFill>
                <a:blip r:embed="rId2"/>
                <a:stretch>
                  <a:fillRect l="-1928" t="-1285" r="-241" b="-3599"/>
                </a:stretch>
              </a:blipFill>
            </p:spPr>
            <p:txBody>
              <a:bodyPr/>
              <a:lstStyle/>
              <a:p>
                <a:r>
                  <a:rPr lang="en-SI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7C1A0F86-8E22-F34A-BFA7-0534A18CF653}"/>
                  </a:ext>
                </a:extLst>
              </p:cNvPr>
              <p:cNvSpPr txBox="1"/>
              <p:nvPr/>
            </p:nvSpPr>
            <p:spPr>
              <a:xfrm>
                <a:off x="6096000" y="1066800"/>
                <a:ext cx="6096000" cy="446276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SI" sz="2400" b="1" dirty="0"/>
                  <a:t>Časovne zahtevnosti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SI" sz="2400" dirty="0"/>
                  <a:t>singleton: </a:t>
                </a:r>
                <a14:m>
                  <m:oMath xmlns:m="http://schemas.openxmlformats.org/officeDocument/2006/math">
                    <m:r>
                      <a:rPr lang="sl-SI" sz="2400" b="0" i="1" smtClean="0"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sl-SI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sl-SI" sz="2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d>
                  </m:oMath>
                </a14:m>
                <a:endParaRPr lang="sl-SI" sz="2400" b="0" dirty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SI" sz="2400" dirty="0"/>
                  <a:t>poišči: </a:t>
                </a:r>
                <a14:m>
                  <m:oMath xmlns:m="http://schemas.openxmlformats.org/officeDocument/2006/math">
                    <m:r>
                      <a:rPr lang="sl-SI" sz="2400" i="1"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sl-SI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unc>
                          <m:funcPr>
                            <m:ctrlPr>
                              <a:rPr lang="sl-SI" sz="2400" b="0" i="1" smtClean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sl-SI" sz="2400" b="0" i="0" smtClean="0">
                                <a:latin typeface="Cambria Math" panose="02040503050406030204" pitchFamily="18" charset="0"/>
                              </a:rPr>
                              <m:t>log</m:t>
                            </m:r>
                          </m:fName>
                          <m:e>
                            <m:r>
                              <a:rPr lang="sl-SI" sz="2400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</m:func>
                      </m:e>
                    </m:d>
                  </m:oMath>
                </a14:m>
                <a:endParaRPr lang="en-SI" sz="2400" dirty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SI" sz="2400" dirty="0"/>
                  <a:t>združi: </a:t>
                </a:r>
                <a14:m>
                  <m:oMath xmlns:m="http://schemas.openxmlformats.org/officeDocument/2006/math">
                    <m:r>
                      <a:rPr lang="sl-SI" sz="2400" i="1"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sl-SI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unc>
                          <m:funcPr>
                            <m:ctrlPr>
                              <a:rPr lang="sl-SI" sz="2400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sl-SI" sz="2400">
                                <a:latin typeface="Cambria Math" panose="02040503050406030204" pitchFamily="18" charset="0"/>
                              </a:rPr>
                              <m:t>log</m:t>
                            </m:r>
                          </m:fName>
                          <m:e>
                            <m:r>
                              <a:rPr lang="sl-SI" sz="2400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</m:func>
                      </m:e>
                    </m:d>
                  </m:oMath>
                </a14:m>
                <a:endParaRPr lang="sl-SI" sz="2400" dirty="0"/>
              </a:p>
              <a:p>
                <a:r>
                  <a:rPr lang="en-SI" sz="2400" dirty="0"/>
                  <a:t>Kruskal: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sl-SI" sz="2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sl-SI" sz="2000" i="1"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</m:d>
                      <m:r>
                        <a:rPr lang="sl-SI" sz="20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r>
                        <a:rPr lang="sl-SI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𝑂</m:t>
                      </m:r>
                      <m:d>
                        <m:dPr>
                          <m:ctrlPr>
                            <a:rPr lang="sl-SI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sl-SI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e>
                      </m:d>
                      <m:r>
                        <a:rPr lang="sl-SI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 </m:t>
                      </m:r>
                      <m:r>
                        <a:rPr lang="sl-SI" sz="2000">
                          <a:latin typeface="Cambria Math" panose="02040503050406030204" pitchFamily="18" charset="0"/>
                        </a:rPr>
                        <m:t>2</m:t>
                      </m:r>
                      <m:d>
                        <m:dPr>
                          <m:begChr m:val="|"/>
                          <m:endChr m:val="|"/>
                          <m:ctrlPr>
                            <a:rPr lang="sl-SI" sz="2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sl-SI" sz="2000" i="1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</m:d>
                      <m:r>
                        <a:rPr lang="sl-SI" sz="20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r>
                        <a:rPr lang="sl-SI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𝑂</m:t>
                      </m:r>
                      <m:r>
                        <a:rPr lang="sl-SI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func>
                        <m:funcPr>
                          <m:ctrlPr>
                            <a:rPr lang="sl-SI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sl-SI" sz="2000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log</m:t>
                          </m:r>
                        </m:fName>
                        <m:e>
                          <m:r>
                            <a:rPr lang="sl-SI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|</m:t>
                          </m:r>
                          <m:r>
                            <a:rPr lang="sl-SI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𝑉</m:t>
                          </m:r>
                          <m:r>
                            <a:rPr lang="sl-SI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|)+ </m:t>
                          </m:r>
                        </m:e>
                      </m:func>
                      <m:d>
                        <m:dPr>
                          <m:begChr m:val="|"/>
                          <m:endChr m:val="|"/>
                          <m:ctrlPr>
                            <a:rPr lang="sl-SI" sz="2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sl-SI" sz="2000" i="1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</m:d>
                      <m:r>
                        <a:rPr lang="sl-SI" sz="20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r>
                        <a:rPr lang="sl-SI" sz="20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𝑂</m:t>
                      </m:r>
                      <m:r>
                        <a:rPr lang="sl-SI" sz="20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func>
                        <m:funcPr>
                          <m:ctrlPr>
                            <a:rPr lang="sl-SI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sl-SI" sz="200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log</m:t>
                          </m:r>
                        </m:fName>
                        <m:e>
                          <m:r>
                            <a:rPr lang="sl-SI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|</m:t>
                          </m:r>
                          <m:r>
                            <a:rPr lang="sl-SI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𝑉</m:t>
                          </m:r>
                          <m:r>
                            <a:rPr lang="sl-SI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|) </m:t>
                          </m:r>
                        </m:e>
                      </m:func>
                    </m:oMath>
                  </m:oMathPara>
                </a14:m>
                <a:endParaRPr lang="en-SI" sz="2400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  <a:p>
                <a:r>
                  <a:rPr lang="en-SI" sz="2400" dirty="0"/>
                  <a:t>= </a:t>
                </a:r>
                <a14:m>
                  <m:oMath xmlns:m="http://schemas.openxmlformats.org/officeDocument/2006/math">
                    <m:r>
                      <a:rPr lang="sl-SI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𝑂</m:t>
                    </m:r>
                    <m:r>
                      <a:rPr lang="sl-SI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func>
                      <m:funcPr>
                        <m:ctrlPr>
                          <a:rPr lang="sl-SI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uncPr>
                      <m:fName>
                        <m:d>
                          <m:dPr>
                            <m:begChr m:val="|"/>
                            <m:endChr m:val="|"/>
                            <m:ctrlPr>
                              <a:rPr lang="sl-SI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sl-SI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𝑉</m:t>
                            </m:r>
                          </m:e>
                        </m:d>
                        <m:r>
                          <a:rPr lang="sl-SI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</m:t>
                        </m:r>
                        <m:d>
                          <m:dPr>
                            <m:begChr m:val="|"/>
                            <m:endChr m:val="|"/>
                            <m:ctrlPr>
                              <a:rPr lang="sl-SI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sl-SI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𝐸</m:t>
                            </m:r>
                          </m:e>
                        </m:d>
                        <m:r>
                          <m:rPr>
                            <m:sty m:val="p"/>
                          </m:rPr>
                          <a:rPr lang="sl-SI" sz="240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log</m:t>
                        </m:r>
                      </m:fName>
                      <m:e>
                        <m:r>
                          <a:rPr lang="sl-SI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|</m:t>
                        </m:r>
                        <m:r>
                          <a:rPr lang="sl-SI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𝑉</m:t>
                        </m:r>
                        <m:r>
                          <a:rPr lang="sl-SI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|)=</m:t>
                        </m:r>
                        <m:r>
                          <a:rPr lang="sl-SI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𝑂</m:t>
                        </m:r>
                        <m:r>
                          <a:rPr lang="sl-SI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(</m:t>
                        </m:r>
                        <m:d>
                          <m:dPr>
                            <m:begChr m:val="|"/>
                            <m:endChr m:val="|"/>
                            <m:ctrlPr>
                              <a:rPr lang="sl-SI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sl-SI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𝐸</m:t>
                            </m:r>
                          </m:e>
                        </m:d>
                        <m:func>
                          <m:funcPr>
                            <m:ctrlPr>
                              <a:rPr lang="sl-SI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sl-SI" sz="2400" b="0" i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log</m:t>
                            </m:r>
                          </m:fName>
                          <m:e>
                            <m:r>
                              <a:rPr lang="sl-SI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|</m:t>
                            </m:r>
                            <m:r>
                              <a:rPr lang="sl-SI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𝑉</m:t>
                            </m:r>
                            <m:r>
                              <a:rPr lang="sl-SI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|)</m:t>
                            </m:r>
                          </m:e>
                        </m:func>
                        <m:r>
                          <a:rPr lang="sl-SI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</m:e>
                    </m:func>
                  </m:oMath>
                </a14:m>
                <a:endParaRPr lang="sl-SI" sz="2400" dirty="0">
                  <a:ea typeface="Cambria Math" panose="02040503050406030204" pitchFamily="18" charset="0"/>
                </a:endParaRPr>
              </a:p>
              <a:p>
                <a:r>
                  <a:rPr lang="en-SI" sz="2400" dirty="0"/>
                  <a:t>Upoštevati moramo še začetno urejanje povezav, ki doda še: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sl-SI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𝑂</m:t>
                      </m:r>
                      <m:r>
                        <a:rPr lang="sl-SI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d>
                        <m:dPr>
                          <m:begChr m:val="|"/>
                          <m:endChr m:val="|"/>
                          <m:ctrlPr>
                            <a:rPr lang="sl-SI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sl-SI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𝐸</m:t>
                          </m:r>
                        </m:e>
                      </m:d>
                      <m:func>
                        <m:funcPr>
                          <m:ctrlPr>
                            <a:rPr lang="sl-SI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sl-SI" sz="240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log</m:t>
                          </m:r>
                        </m:fName>
                        <m:e>
                          <m:r>
                            <a:rPr lang="sl-SI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|</m:t>
                          </m:r>
                          <m:r>
                            <a:rPr lang="sl-SI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𝐸</m:t>
                          </m:r>
                          <m:r>
                            <a:rPr lang="sl-SI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|)</m:t>
                          </m:r>
                          <m:r>
                            <a:rPr lang="sl-SI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=</m:t>
                          </m:r>
                          <m:r>
                            <a:rPr lang="sl-SI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𝑂</m:t>
                          </m:r>
                          <m:r>
                            <a:rPr lang="sl-SI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(</m:t>
                          </m:r>
                          <m:d>
                            <m:dPr>
                              <m:begChr m:val="|"/>
                              <m:endChr m:val="|"/>
                              <m:ctrlPr>
                                <a:rPr lang="sl-SI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sl-SI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𝐸</m:t>
                              </m:r>
                            </m:e>
                          </m:d>
                          <m:r>
                            <m:rPr>
                              <m:sty m:val="p"/>
                            </m:rPr>
                            <a:rPr lang="sl-SI" sz="2400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log</m:t>
                          </m:r>
                          <m:r>
                            <a:rPr lang="sl-SI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⁡(</m:t>
                          </m:r>
                          <m:d>
                            <m:dPr>
                              <m:begChr m:val="|"/>
                              <m:endChr m:val="|"/>
                              <m:ctrlPr>
                                <a:rPr lang="sl-SI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sl-SI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𝑉</m:t>
                              </m:r>
                            </m:e>
                          </m:d>
                          <m:r>
                            <a:rPr lang="sl-SI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))</m:t>
                          </m:r>
                        </m:e>
                      </m:func>
                    </m:oMath>
                  </m:oMathPara>
                </a14:m>
                <a:endParaRPr lang="sl-SI" sz="2400" dirty="0">
                  <a:ea typeface="Cambria Math" panose="02040503050406030204" pitchFamily="18" charset="0"/>
                </a:endParaRPr>
              </a:p>
              <a:p>
                <a:endParaRPr lang="en-SI" sz="2400" dirty="0"/>
              </a:p>
              <a:p>
                <a:r>
                  <a:rPr lang="en-SI" sz="2400" dirty="0"/>
                  <a:t>Skupaj torej: </a:t>
                </a:r>
                <a14:m>
                  <m:oMath xmlns:m="http://schemas.openxmlformats.org/officeDocument/2006/math">
                    <m:r>
                      <a:rPr lang="sl-SI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𝑂</m:t>
                    </m:r>
                    <m:r>
                      <a:rPr lang="sl-SI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d>
                      <m:dPr>
                        <m:begChr m:val="|"/>
                        <m:endChr m:val="|"/>
                        <m:ctrlPr>
                          <a:rPr lang="sl-SI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sl-SI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𝐸</m:t>
                        </m:r>
                      </m:e>
                    </m:d>
                    <m:func>
                      <m:funcPr>
                        <m:ctrlPr>
                          <a:rPr lang="sl-SI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sl-SI" sz="240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log</m:t>
                        </m:r>
                      </m:fName>
                      <m:e>
                        <m:r>
                          <a:rPr lang="sl-SI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|</m:t>
                        </m:r>
                        <m:r>
                          <a:rPr lang="sl-SI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𝑉</m:t>
                        </m:r>
                        <m:r>
                          <a:rPr lang="sl-SI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|)</m:t>
                        </m:r>
                      </m:e>
                    </m:func>
                  </m:oMath>
                </a14:m>
                <a:endParaRPr lang="en-SI" sz="2400" dirty="0"/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7C1A0F86-8E22-F34A-BFA7-0534A18CF65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6000" y="1066800"/>
                <a:ext cx="6096000" cy="4462760"/>
              </a:xfrm>
              <a:prstGeom prst="rect">
                <a:avLst/>
              </a:prstGeom>
              <a:blipFill>
                <a:blip r:embed="rId3"/>
                <a:stretch>
                  <a:fillRect l="-1663" t="-1136" b="-2273"/>
                </a:stretch>
              </a:blipFill>
            </p:spPr>
            <p:txBody>
              <a:bodyPr/>
              <a:lstStyle/>
              <a:p>
                <a:r>
                  <a:rPr lang="en-SI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460107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7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2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7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2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7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2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7" dur="500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DA4561-CF78-DE4B-A226-E01E929D59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SI" dirty="0"/>
              <a:t>Izboljšava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7A62489-20A9-6B45-9F55-70F2437E9D0F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5"/>
                <a:ext cx="10515600" cy="3639004"/>
              </a:xfrm>
            </p:spPr>
            <p:txBody>
              <a:bodyPr/>
              <a:lstStyle/>
              <a:p>
                <a:r>
                  <a:rPr lang="en-SI" dirty="0"/>
                  <a:t>Ko najdemo pot do korena, nanj usmerimo vse povezave na poti.</a:t>
                </a:r>
              </a:p>
              <a:p>
                <a:pPr marL="0" indent="0">
                  <a:buNone/>
                </a:pPr>
                <a:r>
                  <a:rPr lang="en-SI" sz="20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def poisci(x):</a:t>
                </a:r>
              </a:p>
              <a:p>
                <a:pPr marL="0" indent="0">
                  <a:buNone/>
                </a:pPr>
                <a:r>
                  <a:rPr lang="en-SI" sz="20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 če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sl-SI" sz="200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x</m:t>
                    </m:r>
                    <m:r>
                      <a:rPr lang="sl-SI" sz="200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sl-SI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≠</m:t>
                    </m:r>
                    <m:r>
                      <a:rPr lang="sl-SI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𝜋</m:t>
                    </m:r>
                    <m:d>
                      <m:dPr>
                        <m:ctrlPr>
                          <a:rPr lang="sl-SI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sl-SI" sz="20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en-SI" sz="20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:</a:t>
                </a:r>
              </a:p>
              <a:p>
                <a:pPr marL="0" indent="0">
                  <a:buNone/>
                </a:pPr>
                <a:r>
                  <a:rPr lang="en-SI" sz="20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   </a:t>
                </a:r>
                <a14:m>
                  <m:oMath xmlns:m="http://schemas.openxmlformats.org/officeDocument/2006/math">
                    <m:r>
                      <a:rPr lang="sl-SI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𝜋</m:t>
                    </m:r>
                    <m:d>
                      <m:dPr>
                        <m:ctrlPr>
                          <a:rPr lang="sl-SI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sl-SI" sz="20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sl-SI" sz="20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sl-SI" sz="2000" b="0" i="0" smtClean="0">
                        <a:latin typeface="Cambria Math" panose="02040503050406030204" pitchFamily="18" charset="0"/>
                      </a:rPr>
                      <m:t>poisci</m:t>
                    </m:r>
                    <m:r>
                      <a:rPr lang="sl-SI" sz="20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sl-SI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𝜋</m:t>
                    </m:r>
                    <m:d>
                      <m:dPr>
                        <m:ctrlPr>
                          <a:rPr lang="sl-SI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sl-SI" sz="20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sl-SI" sz="20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sl-SI" sz="2000" i="1" dirty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:r>
                  <a:rPr lang="sl-SI" sz="20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 vrni </a:t>
                </a:r>
                <a14:m>
                  <m:oMath xmlns:m="http://schemas.openxmlformats.org/officeDocument/2006/math">
                    <m:r>
                      <a:rPr lang="sl-SI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𝜋</m:t>
                    </m:r>
                    <m:d>
                      <m:dPr>
                        <m:ctrlPr>
                          <a:rPr lang="sl-SI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sl-SI" sz="20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endParaRPr lang="en-SI" sz="2000" dirty="0"/>
              </a:p>
              <a:p>
                <a:pPr marL="0" indent="0">
                  <a:buNone/>
                </a:pPr>
                <a:r>
                  <a:rPr lang="en-SI" dirty="0"/>
                  <a:t>Časovna zahtevnost:</a:t>
                </a:r>
              </a:p>
              <a:p>
                <a:r>
                  <a:rPr lang="en-SI" dirty="0"/>
                  <a:t>amortizirana časovna zahtevnost je </a:t>
                </a:r>
                <a14:m>
                  <m:oMath xmlns:m="http://schemas.openxmlformats.org/officeDocument/2006/math">
                    <m:r>
                      <a:rPr lang="sl-SI" b="0" i="1" smtClean="0">
                        <a:latin typeface="Cambria Math" panose="02040503050406030204" pitchFamily="18" charset="0"/>
                      </a:rPr>
                      <m:t>𝑂</m:t>
                    </m:r>
                    <m:r>
                      <a:rPr lang="sl-SI" b="0" i="1" smtClean="0">
                        <a:latin typeface="Cambria Math" panose="02040503050406030204" pitchFamily="18" charset="0"/>
                      </a:rPr>
                      <m:t>(</m:t>
                    </m:r>
                    <m:func>
                      <m:funcPr>
                        <m:ctrlPr>
                          <a:rPr lang="sl-SI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p>
                          <m:sSupPr>
                            <m:ctrlPr>
                              <a:rPr lang="sl-SI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sl-SI" b="0" i="0" smtClean="0">
                                <a:latin typeface="Cambria Math" panose="02040503050406030204" pitchFamily="18" charset="0"/>
                              </a:rPr>
                              <m:t>log</m:t>
                            </m:r>
                          </m:e>
                          <m:sup>
                            <m:r>
                              <a:rPr lang="sl-SI" b="0" i="1" smtClean="0">
                                <a:latin typeface="Cambria Math" panose="02040503050406030204" pitchFamily="18" charset="0"/>
                              </a:rPr>
                              <m:t>∗</m:t>
                            </m:r>
                          </m:sup>
                        </m:sSup>
                      </m:fName>
                      <m:e>
                        <m:r>
                          <a:rPr lang="sl-SI" b="0" i="1" smtClean="0">
                            <a:latin typeface="Cambria Math" panose="02040503050406030204" pitchFamily="18" charset="0"/>
                          </a:rPr>
                          <m:t>|</m:t>
                        </m:r>
                        <m:r>
                          <a:rPr lang="sl-SI" b="0" i="1" smtClean="0">
                            <a:latin typeface="Cambria Math" panose="02040503050406030204" pitchFamily="18" charset="0"/>
                          </a:rPr>
                          <m:t>𝑉</m:t>
                        </m:r>
                        <m:r>
                          <a:rPr lang="sl-SI" b="0" i="1" smtClean="0">
                            <a:latin typeface="Cambria Math" panose="02040503050406030204" pitchFamily="18" charset="0"/>
                          </a:rPr>
                          <m:t>|)</m:t>
                        </m:r>
                      </m:e>
                    </m:func>
                  </m:oMath>
                </a14:m>
                <a:endParaRPr lang="sl-SI" b="0" dirty="0"/>
              </a:p>
              <a:p>
                <a:r>
                  <a:rPr lang="en-SI" dirty="0"/>
                  <a:t>Kruskal: </a:t>
                </a:r>
                <a14:m>
                  <m:oMath xmlns:m="http://schemas.openxmlformats.org/officeDocument/2006/math">
                    <m:r>
                      <a:rPr lang="sl-SI" i="1">
                        <a:latin typeface="Cambria Math" panose="02040503050406030204" pitchFamily="18" charset="0"/>
                      </a:rPr>
                      <m:t>𝑂</m:t>
                    </m:r>
                    <m:r>
                      <a:rPr lang="sl-SI" i="1">
                        <a:latin typeface="Cambria Math" panose="02040503050406030204" pitchFamily="18" charset="0"/>
                      </a:rPr>
                      <m:t>(</m:t>
                    </m:r>
                    <m:func>
                      <m:funcPr>
                        <m:ctrlPr>
                          <a:rPr lang="sl-SI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p>
                          <m:sSupPr>
                            <m:ctrlPr>
                              <a:rPr lang="sl-SI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begChr m:val="|"/>
                                <m:endChr m:val="|"/>
                                <m:ctrlPr>
                                  <a:rPr lang="sl-SI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m:rPr>
                                    <m:sty m:val="p"/>
                                  </m:rPr>
                                  <a:rPr lang="sl-SI" b="0" i="0" smtClean="0">
                                    <a:latin typeface="Cambria Math" panose="02040503050406030204" pitchFamily="18" charset="0"/>
                                  </a:rPr>
                                  <m:t>E</m:t>
                                </m:r>
                              </m:e>
                            </m:d>
                            <m:r>
                              <a:rPr lang="sl-SI" b="0" i="0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m:rPr>
                                <m:sty m:val="p"/>
                              </m:rPr>
                              <a:rPr lang="sl-SI">
                                <a:latin typeface="Cambria Math" panose="02040503050406030204" pitchFamily="18" charset="0"/>
                              </a:rPr>
                              <m:t>log</m:t>
                            </m:r>
                          </m:e>
                          <m:sup>
                            <m:r>
                              <a:rPr lang="sl-SI" i="1">
                                <a:latin typeface="Cambria Math" panose="02040503050406030204" pitchFamily="18" charset="0"/>
                              </a:rPr>
                              <m:t>∗</m:t>
                            </m:r>
                          </m:sup>
                        </m:sSup>
                      </m:fName>
                      <m:e>
                        <m:r>
                          <a:rPr lang="sl-SI" i="1">
                            <a:latin typeface="Cambria Math" panose="02040503050406030204" pitchFamily="18" charset="0"/>
                          </a:rPr>
                          <m:t>|</m:t>
                        </m:r>
                        <m:r>
                          <a:rPr lang="sl-SI" i="1">
                            <a:latin typeface="Cambria Math" panose="02040503050406030204" pitchFamily="18" charset="0"/>
                          </a:rPr>
                          <m:t>𝑉</m:t>
                        </m:r>
                        <m:r>
                          <a:rPr lang="sl-SI" i="1">
                            <a:latin typeface="Cambria Math" panose="02040503050406030204" pitchFamily="18" charset="0"/>
                          </a:rPr>
                          <m:t>|)≈</m:t>
                        </m:r>
                        <m:r>
                          <a:rPr lang="sl-SI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𝑂</m:t>
                        </m:r>
                        <m:r>
                          <a:rPr lang="sl-SI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(|</m:t>
                        </m:r>
                        <m:r>
                          <a:rPr lang="sl-SI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𝐸</m:t>
                        </m:r>
                        <m:r>
                          <a:rPr lang="sl-SI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|)</m:t>
                        </m:r>
                      </m:e>
                    </m:func>
                  </m:oMath>
                </a14:m>
                <a:r>
                  <a:rPr lang="en-SI" dirty="0"/>
                  <a:t>, v resnici </a:t>
                </a:r>
                <a14:m>
                  <m:oMath xmlns:m="http://schemas.openxmlformats.org/officeDocument/2006/math">
                    <m:r>
                      <a:rPr lang="sl-SI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𝑂</m:t>
                    </m:r>
                    <m:r>
                      <a:rPr lang="sl-SI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r>
                      <a:rPr lang="sl-SI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𝛼</m:t>
                    </m:r>
                    <m:r>
                      <a:rPr lang="sl-SI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(|</m:t>
                    </m:r>
                    <m:r>
                      <a:rPr lang="sl-SI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𝐸</m:t>
                    </m:r>
                    <m:r>
                      <a:rPr lang="sl-SI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|)</m:t>
                    </m:r>
                  </m:oMath>
                </a14:m>
                <a:r>
                  <a:rPr lang="en-SI" dirty="0"/>
                  <a:t>) - inverz Ackermannove funkcije</a:t>
                </a:r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7A62489-20A9-6B45-9F55-70F2437E9D0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5"/>
                <a:ext cx="10515600" cy="3639004"/>
              </a:xfrm>
              <a:blipFill>
                <a:blip r:embed="rId2"/>
                <a:stretch>
                  <a:fillRect l="-1206" t="-2778" b="-14236"/>
                </a:stretch>
              </a:blipFill>
            </p:spPr>
            <p:txBody>
              <a:bodyPr/>
              <a:lstStyle/>
              <a:p>
                <a:r>
                  <a:rPr lang="en-SI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347971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901EF6-E60B-0E4D-B6B7-A1CB82F74D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SI" dirty="0"/>
              <a:t>Union-find s kompresijo poti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D1457AB-D442-EE43-B2AD-3F7ABBC0AC0D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77800" y="1563158"/>
                <a:ext cx="6341533" cy="4351338"/>
              </a:xfrm>
            </p:spPr>
            <p:txBody>
              <a:bodyPr>
                <a:noAutofit/>
              </a:bodyPr>
              <a:lstStyle/>
              <a:p>
                <a:r>
                  <a:rPr lang="en-SI" sz="2000" dirty="0"/>
                  <a:t>Koliko nas stane paket </a:t>
                </a:r>
                <a14:m>
                  <m:oMath xmlns:m="http://schemas.openxmlformats.org/officeDocument/2006/math">
                    <m:r>
                      <a:rPr lang="sl-SI" sz="2000" b="0" i="1" smtClean="0"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en-SI" sz="2000" dirty="0"/>
                  <a:t> operacij </a:t>
                </a:r>
                <a:r>
                  <a:rPr lang="en-SI" sz="20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poisci</a:t>
                </a:r>
                <a:r>
                  <a:rPr lang="en-SI" sz="2000" dirty="0"/>
                  <a:t> na </a:t>
                </a:r>
                <a14:m>
                  <m:oMath xmlns:m="http://schemas.openxmlformats.org/officeDocument/2006/math">
                    <m:r>
                      <a:rPr lang="sl-SI" sz="2000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SI" sz="2000" dirty="0"/>
                  <a:t> vozliščih?</a:t>
                </a:r>
              </a:p>
              <a:p>
                <a14:m>
                  <m:oMath xmlns:m="http://schemas.openxmlformats.org/officeDocument/2006/math">
                    <m:func>
                      <m:funcPr>
                        <m:ctrlPr>
                          <a:rPr lang="sl-SI" sz="2000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p>
                          <m:sSupPr>
                            <m:ctrlPr>
                              <a:rPr lang="sl-SI" sz="20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sl-SI" sz="2000" b="0" i="0" smtClean="0">
                                <a:latin typeface="Cambria Math" panose="02040503050406030204" pitchFamily="18" charset="0"/>
                              </a:rPr>
                              <m:t>log</m:t>
                            </m:r>
                          </m:e>
                          <m:sup>
                            <m:r>
                              <a:rPr lang="sl-SI" sz="2000" b="0" i="1" smtClean="0">
                                <a:latin typeface="Cambria Math" panose="02040503050406030204" pitchFamily="18" charset="0"/>
                              </a:rPr>
                              <m:t>∗</m:t>
                            </m:r>
                          </m:sup>
                        </m:sSup>
                      </m:fName>
                      <m:e>
                        <m:r>
                          <a:rPr lang="sl-SI" sz="20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func>
                  </m:oMath>
                </a14:m>
                <a:r>
                  <a:rPr lang="en-SI" sz="2000" dirty="0"/>
                  <a:t> - koliko krat moramo zaporedoma narediti logaritem, da pridemo na 1 ali pod 1.</a:t>
                </a:r>
              </a:p>
              <a:p>
                <a14:m>
                  <m:oMath xmlns:m="http://schemas.openxmlformats.org/officeDocument/2006/math">
                    <m:func>
                      <m:funcPr>
                        <m:ctrlPr>
                          <a:rPr lang="sl-SI" sz="2000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sl-SI" sz="2000" b="0" i="0" smtClean="0">
                            <a:latin typeface="Cambria Math" panose="02040503050406030204" pitchFamily="18" charset="0"/>
                          </a:rPr>
                          <m:t>log</m:t>
                        </m:r>
                      </m:fName>
                      <m:e>
                        <m:func>
                          <m:funcPr>
                            <m:ctrlPr>
                              <a:rPr lang="sl-SI" sz="2000" b="0" i="1" smtClean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sl-SI" sz="2000" b="0" i="0" smtClean="0">
                                <a:latin typeface="Cambria Math" panose="02040503050406030204" pitchFamily="18" charset="0"/>
                              </a:rPr>
                              <m:t>log</m:t>
                            </m:r>
                          </m:fName>
                          <m:e>
                            <m:func>
                              <m:funcPr>
                                <m:ctrlPr>
                                  <a:rPr lang="sl-SI" sz="20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r>
                                  <m:rPr>
                                    <m:sty m:val="p"/>
                                  </m:rPr>
                                  <a:rPr lang="sl-SI" sz="2000" b="0" i="0" smtClean="0">
                                    <a:latin typeface="Cambria Math" panose="02040503050406030204" pitchFamily="18" charset="0"/>
                                  </a:rPr>
                                  <m:t>log</m:t>
                                </m:r>
                              </m:fName>
                              <m:e>
                                <m:func>
                                  <m:funcPr>
                                    <m:ctrlPr>
                                      <a:rPr lang="sl-SI" sz="20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uncPr>
                                  <m:fName>
                                    <m:r>
                                      <m:rPr>
                                        <m:sty m:val="p"/>
                                      </m:rPr>
                                      <a:rPr lang="sl-SI" sz="2000" b="0" i="0" smtClean="0">
                                        <a:latin typeface="Cambria Math" panose="02040503050406030204" pitchFamily="18" charset="0"/>
                                      </a:rPr>
                                      <m:t>log</m:t>
                                    </m:r>
                                  </m:fName>
                                  <m:e>
                                    <m:r>
                                      <a:rPr lang="sl-SI" sz="2000" b="0" i="1" smtClean="0">
                                        <a:latin typeface="Cambria Math" panose="02040503050406030204" pitchFamily="18" charset="0"/>
                                      </a:rPr>
                                      <m:t>1000≤1</m:t>
                                    </m:r>
                                  </m:e>
                                </m:func>
                                <m:r>
                                  <a:rPr lang="sl-SI" sz="2000" b="0" i="1" smtClean="0">
                                    <a:latin typeface="Cambria Math" panose="02040503050406030204" pitchFamily="18" charset="0"/>
                                  </a:rPr>
                                  <m:t> →</m:t>
                                </m:r>
                                <m:func>
                                  <m:funcPr>
                                    <m:ctrlPr>
                                      <a:rPr lang="sl-SI" sz="20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uncPr>
                                  <m:fName>
                                    <m:sSup>
                                      <m:sSupPr>
                                        <m:ctrlPr>
                                          <a:rPr lang="sl-SI" sz="20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m:rPr>
                                            <m:sty m:val="p"/>
                                          </m:rPr>
                                          <a:rPr lang="sl-SI" sz="2000" b="0" i="0" smtClean="0">
                                            <a:latin typeface="Cambria Math" panose="02040503050406030204" pitchFamily="18" charset="0"/>
                                          </a:rPr>
                                          <m:t>log</m:t>
                                        </m:r>
                                      </m:e>
                                      <m:sup>
                                        <m:r>
                                          <a:rPr lang="sl-SI" sz="2000" b="0" i="1" smtClean="0">
                                            <a:latin typeface="Cambria Math" panose="02040503050406030204" pitchFamily="18" charset="0"/>
                                          </a:rPr>
                                          <m:t>∗</m:t>
                                        </m:r>
                                      </m:sup>
                                    </m:sSup>
                                  </m:fName>
                                  <m:e>
                                    <m:r>
                                      <a:rPr lang="sl-SI" sz="2000" b="0" i="1" smtClean="0">
                                        <a:latin typeface="Cambria Math" panose="02040503050406030204" pitchFamily="18" charset="0"/>
                                      </a:rPr>
                                      <m:t>1000=4</m:t>
                                    </m:r>
                                  </m:e>
                                </m:func>
                              </m:e>
                            </m:func>
                          </m:e>
                        </m:func>
                      </m:e>
                    </m:func>
                  </m:oMath>
                </a14:m>
                <a:endParaRPr lang="en-SI" sz="2000" dirty="0"/>
              </a:p>
              <a:p>
                <a:r>
                  <a:rPr lang="en-SI" sz="2000" dirty="0"/>
                  <a:t>Pokazali bomo, da nas v povprečju stane </a:t>
                </a:r>
                <a:r>
                  <a:rPr lang="en-SI" sz="20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poisci </a:t>
                </a:r>
                <a14:m>
                  <m:oMath xmlns:m="http://schemas.openxmlformats.org/officeDocument/2006/math">
                    <m:r>
                      <a:rPr lang="sl-SI" sz="2000" b="0" i="1" smtClean="0">
                        <a:latin typeface="Cambria Math" panose="02040503050406030204" pitchFamily="18" charset="0"/>
                        <a:cs typeface="Courier New" panose="02070309020205020404" pitchFamily="49" charset="0"/>
                      </a:rPr>
                      <m:t>𝑂</m:t>
                    </m:r>
                    <m:r>
                      <a:rPr lang="sl-SI" sz="2000" b="0" i="1" smtClean="0">
                        <a:latin typeface="Cambria Math" panose="02040503050406030204" pitchFamily="18" charset="0"/>
                        <a:cs typeface="Courier New" panose="02070309020205020404" pitchFamily="49" charset="0"/>
                      </a:rPr>
                      <m:t>(</m:t>
                    </m:r>
                    <m:func>
                      <m:funcPr>
                        <m:ctrlPr>
                          <a:rPr lang="sl-SI" sz="2000" b="0" i="1" smtClean="0"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</m:ctrlPr>
                      </m:funcPr>
                      <m:fName>
                        <m:sSup>
                          <m:sSupPr>
                            <m:ctrlPr>
                              <a:rPr lang="sl-SI" sz="2000" b="0" i="1" smtClean="0">
                                <a:latin typeface="Cambria Math" panose="02040503050406030204" pitchFamily="18" charset="0"/>
                                <a:cs typeface="Courier New" panose="02070309020205020404" pitchFamily="49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sl-SI" sz="2000" b="0" i="0" smtClean="0">
                                <a:latin typeface="Cambria Math" panose="02040503050406030204" pitchFamily="18" charset="0"/>
                                <a:cs typeface="Courier New" panose="02070309020205020404" pitchFamily="49" charset="0"/>
                              </a:rPr>
                              <m:t>log</m:t>
                            </m:r>
                          </m:e>
                          <m:sup>
                            <m:r>
                              <a:rPr lang="sl-SI" sz="2000" b="0" i="1" smtClean="0">
                                <a:latin typeface="Cambria Math" panose="02040503050406030204" pitchFamily="18" charset="0"/>
                                <a:cs typeface="Courier New" panose="02070309020205020404" pitchFamily="49" charset="0"/>
                              </a:rPr>
                              <m:t>∗</m:t>
                            </m:r>
                          </m:sup>
                        </m:sSup>
                      </m:fName>
                      <m:e>
                        <m:r>
                          <a:rPr lang="sl-SI" sz="2000" b="0" i="1" smtClean="0"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  <m:t>𝑛</m:t>
                        </m:r>
                        <m:r>
                          <a:rPr lang="sl-SI" sz="2000" b="0" i="1" smtClean="0"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  <m:t>)</m:t>
                        </m:r>
                      </m:e>
                    </m:func>
                  </m:oMath>
                </a14:m>
                <a:endParaRPr lang="en-SI" sz="2000" dirty="0"/>
              </a:p>
              <a:p>
                <a:r>
                  <a:rPr lang="en-SI" sz="2000" dirty="0"/>
                  <a:t>V resnici ob zaporedje m operacij stalo </a:t>
                </a:r>
                <a14:m>
                  <m:oMath xmlns:m="http://schemas.openxmlformats.org/officeDocument/2006/math">
                    <m:r>
                      <a:rPr lang="sl-SI" sz="2000" i="1">
                        <a:latin typeface="Cambria Math" panose="02040503050406030204" pitchFamily="18" charset="0"/>
                        <a:cs typeface="Courier New" panose="02070309020205020404" pitchFamily="49" charset="0"/>
                      </a:rPr>
                      <m:t>𝑂</m:t>
                    </m:r>
                    <m:r>
                      <a:rPr lang="sl-SI" sz="2000" i="1">
                        <a:latin typeface="Cambria Math" panose="02040503050406030204" pitchFamily="18" charset="0"/>
                        <a:cs typeface="Courier New" panose="02070309020205020404" pitchFamily="49" charset="0"/>
                      </a:rPr>
                      <m:t>(</m:t>
                    </m:r>
                    <m:func>
                      <m:funcPr>
                        <m:ctrlPr>
                          <a:rPr lang="sl-SI" sz="2000" i="1"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</m:ctrlPr>
                      </m:funcPr>
                      <m:fName>
                        <m:sSup>
                          <m:sSupPr>
                            <m:ctrlPr>
                              <a:rPr lang="sl-SI" sz="2000" i="1">
                                <a:latin typeface="Cambria Math" panose="02040503050406030204" pitchFamily="18" charset="0"/>
                                <a:cs typeface="Courier New" panose="02070309020205020404" pitchFamily="49" charset="0"/>
                              </a:rPr>
                            </m:ctrlPr>
                          </m:sSupPr>
                          <m:e>
                            <m:r>
                              <a:rPr lang="sl-SI" sz="2000" b="0" i="1" smtClean="0">
                                <a:latin typeface="Cambria Math" panose="02040503050406030204" pitchFamily="18" charset="0"/>
                                <a:cs typeface="Courier New" panose="02070309020205020404" pitchFamily="49" charset="0"/>
                              </a:rPr>
                              <m:t>𝑚</m:t>
                            </m:r>
                            <m:r>
                              <a:rPr lang="sl-SI" sz="2000" b="0" i="0" smtClean="0">
                                <a:latin typeface="Cambria Math" panose="02040503050406030204" pitchFamily="18" charset="0"/>
                                <a:cs typeface="Courier New" panose="02070309020205020404" pitchFamily="49" charset="0"/>
                              </a:rPr>
                              <m:t> </m:t>
                            </m:r>
                            <m:r>
                              <m:rPr>
                                <m:sty m:val="p"/>
                              </m:rPr>
                              <a:rPr lang="sl-SI" sz="2000">
                                <a:latin typeface="Cambria Math" panose="02040503050406030204" pitchFamily="18" charset="0"/>
                                <a:cs typeface="Courier New" panose="02070309020205020404" pitchFamily="49" charset="0"/>
                              </a:rPr>
                              <m:t>log</m:t>
                            </m:r>
                          </m:e>
                          <m:sup>
                            <m:r>
                              <a:rPr lang="sl-SI" sz="2000" i="1">
                                <a:latin typeface="Cambria Math" panose="02040503050406030204" pitchFamily="18" charset="0"/>
                                <a:cs typeface="Courier New" panose="02070309020205020404" pitchFamily="49" charset="0"/>
                              </a:rPr>
                              <m:t>∗</m:t>
                            </m:r>
                          </m:sup>
                        </m:sSup>
                      </m:fName>
                      <m:e>
                        <m:r>
                          <a:rPr lang="sl-SI" sz="2000" i="1"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  <m:t>𝑛</m:t>
                        </m:r>
                        <m:r>
                          <a:rPr lang="sl-SI" sz="2000" i="1"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  <m:t>)</m:t>
                        </m:r>
                      </m:e>
                    </m:func>
                  </m:oMath>
                </a14:m>
                <a:r>
                  <a:rPr lang="en-SI" sz="2000" dirty="0"/>
                  <a:t> +</a:t>
                </a:r>
                <a:r>
                  <a:rPr lang="sl-SI" sz="2000" dirty="0">
                    <a:cs typeface="Courier New" panose="02070309020205020404" pitchFamily="49" charset="0"/>
                  </a:rPr>
                  <a:t> </a:t>
                </a:r>
                <a14:m>
                  <m:oMath xmlns:m="http://schemas.openxmlformats.org/officeDocument/2006/math">
                    <m:r>
                      <a:rPr lang="sl-SI" sz="2000" i="1">
                        <a:latin typeface="Cambria Math" panose="02040503050406030204" pitchFamily="18" charset="0"/>
                        <a:cs typeface="Courier New" panose="02070309020205020404" pitchFamily="49" charset="0"/>
                      </a:rPr>
                      <m:t>𝑂</m:t>
                    </m:r>
                    <m:r>
                      <a:rPr lang="sl-SI" sz="2000" i="1">
                        <a:latin typeface="Cambria Math" panose="02040503050406030204" pitchFamily="18" charset="0"/>
                        <a:cs typeface="Courier New" panose="02070309020205020404" pitchFamily="49" charset="0"/>
                      </a:rPr>
                      <m:t>(</m:t>
                    </m:r>
                    <m:func>
                      <m:funcPr>
                        <m:ctrlPr>
                          <a:rPr lang="sl-SI" sz="2000" i="1"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</m:ctrlPr>
                      </m:funcPr>
                      <m:fName>
                        <m:sSup>
                          <m:sSupPr>
                            <m:ctrlPr>
                              <a:rPr lang="sl-SI" sz="2000" i="1">
                                <a:latin typeface="Cambria Math" panose="02040503050406030204" pitchFamily="18" charset="0"/>
                                <a:cs typeface="Courier New" panose="02070309020205020404" pitchFamily="49" charset="0"/>
                              </a:rPr>
                            </m:ctrlPr>
                          </m:sSupPr>
                          <m:e>
                            <m:r>
                              <a:rPr lang="sl-SI" sz="2000" b="0" i="1" smtClean="0">
                                <a:latin typeface="Cambria Math" panose="02040503050406030204" pitchFamily="18" charset="0"/>
                                <a:cs typeface="Courier New" panose="02070309020205020404" pitchFamily="49" charset="0"/>
                              </a:rPr>
                              <m:t>𝑛</m:t>
                            </m:r>
                            <m:r>
                              <a:rPr lang="sl-SI" sz="2000">
                                <a:latin typeface="Cambria Math" panose="02040503050406030204" pitchFamily="18" charset="0"/>
                                <a:cs typeface="Courier New" panose="02070309020205020404" pitchFamily="49" charset="0"/>
                              </a:rPr>
                              <m:t> </m:t>
                            </m:r>
                            <m:r>
                              <m:rPr>
                                <m:sty m:val="p"/>
                              </m:rPr>
                              <a:rPr lang="sl-SI" sz="2000">
                                <a:latin typeface="Cambria Math" panose="02040503050406030204" pitchFamily="18" charset="0"/>
                                <a:cs typeface="Courier New" panose="02070309020205020404" pitchFamily="49" charset="0"/>
                              </a:rPr>
                              <m:t>log</m:t>
                            </m:r>
                          </m:e>
                          <m:sup>
                            <m:r>
                              <a:rPr lang="sl-SI" sz="2000" i="1">
                                <a:latin typeface="Cambria Math" panose="02040503050406030204" pitchFamily="18" charset="0"/>
                                <a:cs typeface="Courier New" panose="02070309020205020404" pitchFamily="49" charset="0"/>
                              </a:rPr>
                              <m:t>∗</m:t>
                            </m:r>
                          </m:sup>
                        </m:sSup>
                      </m:fName>
                      <m:e>
                        <m:r>
                          <a:rPr lang="sl-SI" sz="2000" i="1"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  <m:t>𝑛</m:t>
                        </m:r>
                        <m:r>
                          <a:rPr lang="sl-SI" sz="2000" i="1"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  <m:t>)</m:t>
                        </m:r>
                      </m:e>
                    </m:func>
                  </m:oMath>
                </a14:m>
                <a:r>
                  <a:rPr lang="en-SI" sz="2000" dirty="0"/>
                  <a:t> </a:t>
                </a:r>
              </a:p>
              <a:p>
                <a:pPr marL="0" indent="0">
                  <a:buNone/>
                </a:pPr>
                <a:r>
                  <a:rPr lang="en-SI" sz="2000" dirty="0"/>
                  <a:t>Rang se ohranja, a ne predstavlja več globine drevesa.</a:t>
                </a:r>
              </a:p>
              <a:p>
                <a:pPr marL="0" indent="0">
                  <a:buNone/>
                </a:pPr>
                <a:r>
                  <a:rPr lang="en-SI" sz="2000" dirty="0"/>
                  <a:t>Range razdelimo na intervale: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sl-SI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sl-SI" sz="20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e>
                      </m:d>
                      <m:r>
                        <a:rPr lang="sl-SI" sz="2000" b="0" i="1" smtClean="0">
                          <a:latin typeface="Cambria Math" panose="02040503050406030204" pitchFamily="18" charset="0"/>
                        </a:rPr>
                        <m:t>, </m:t>
                      </m:r>
                      <m:d>
                        <m:dPr>
                          <m:begChr m:val="["/>
                          <m:endChr m:val="]"/>
                          <m:ctrlPr>
                            <a:rPr lang="sl-SI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sl-SI" sz="20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</m:d>
                      <m:r>
                        <a:rPr lang="sl-SI" sz="2000" b="0" i="1" smtClean="0">
                          <a:latin typeface="Cambria Math" panose="02040503050406030204" pitchFamily="18" charset="0"/>
                        </a:rPr>
                        <m:t>, </m:t>
                      </m:r>
                      <m:d>
                        <m:dPr>
                          <m:begChr m:val="["/>
                          <m:endChr m:val="]"/>
                          <m:ctrlPr>
                            <a:rPr lang="sl-SI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sl-SI" sz="2000" b="0" i="1" smtClean="0">
                              <a:latin typeface="Cambria Math" panose="02040503050406030204" pitchFamily="18" charset="0"/>
                            </a:rPr>
                            <m:t>3,4</m:t>
                          </m:r>
                        </m:e>
                      </m:d>
                      <m:r>
                        <a:rPr lang="sl-SI" sz="2000" b="0" i="1" smtClean="0">
                          <a:latin typeface="Cambria Math" panose="02040503050406030204" pitchFamily="18" charset="0"/>
                        </a:rPr>
                        <m:t>, </m:t>
                      </m:r>
                      <m:d>
                        <m:dPr>
                          <m:begChr m:val="["/>
                          <m:endChr m:val="]"/>
                          <m:ctrlPr>
                            <a:rPr lang="sl-SI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sl-SI" sz="2000" b="0" i="1" smtClean="0">
                              <a:latin typeface="Cambria Math" panose="02040503050406030204" pitchFamily="18" charset="0"/>
                            </a:rPr>
                            <m:t>5, 16</m:t>
                          </m:r>
                        </m:e>
                      </m:d>
                      <m:r>
                        <a:rPr lang="sl-SI" sz="2000" b="0" i="1" smtClean="0">
                          <a:latin typeface="Cambria Math" panose="02040503050406030204" pitchFamily="18" charset="0"/>
                        </a:rPr>
                        <m:t>,</m:t>
                      </m:r>
                      <m:d>
                        <m:dPr>
                          <m:begChr m:val="["/>
                          <m:endChr m:val="]"/>
                          <m:ctrlPr>
                            <a:rPr lang="sl-SI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sl-SI" sz="2000" b="0" i="1" smtClean="0">
                              <a:latin typeface="Cambria Math" panose="02040503050406030204" pitchFamily="18" charset="0"/>
                            </a:rPr>
                            <m:t>17, </m:t>
                          </m:r>
                          <m:sSup>
                            <m:sSupPr>
                              <m:ctrlPr>
                                <a:rPr lang="sl-SI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sl-SI" sz="20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  <m:sup>
                              <m:r>
                                <a:rPr lang="sl-SI" sz="2000" b="0" i="1" smtClean="0">
                                  <a:latin typeface="Cambria Math" panose="02040503050406030204" pitchFamily="18" charset="0"/>
                                </a:rPr>
                                <m:t>16</m:t>
                              </m:r>
                            </m:sup>
                          </m:sSup>
                        </m:e>
                      </m:d>
                      <m:r>
                        <a:rPr lang="sl-SI" sz="2000" b="0" i="1" smtClean="0">
                          <a:latin typeface="Cambria Math" panose="02040503050406030204" pitchFamily="18" charset="0"/>
                        </a:rPr>
                        <m:t>, </m:t>
                      </m:r>
                      <m:d>
                        <m:dPr>
                          <m:begChr m:val="["/>
                          <m:endChr m:val="]"/>
                          <m:ctrlPr>
                            <a:rPr lang="sl-SI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sl-SI" sz="20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sl-SI" sz="20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  <m:sup>
                              <m:r>
                                <a:rPr lang="sl-SI" sz="2000" i="1">
                                  <a:latin typeface="Cambria Math" panose="02040503050406030204" pitchFamily="18" charset="0"/>
                                </a:rPr>
                                <m:t>16</m:t>
                              </m:r>
                            </m:sup>
                          </m:sSup>
                          <m:r>
                            <a:rPr lang="sl-SI" sz="2000" b="0" i="1" smtClean="0">
                              <a:latin typeface="Cambria Math" panose="02040503050406030204" pitchFamily="18" charset="0"/>
                            </a:rPr>
                            <m:t>+1, </m:t>
                          </m:r>
                          <m:sSup>
                            <m:sSupPr>
                              <m:ctrlPr>
                                <a:rPr lang="sl-SI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sl-SI" sz="20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  <m:sup>
                              <m:sSup>
                                <m:sSupPr>
                                  <m:ctrlPr>
                                    <a:rPr lang="sl-SI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sl-SI" sz="20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e>
                                <m:sup>
                                  <m:r>
                                    <a:rPr lang="sl-SI" sz="2000" b="0" i="1" smtClean="0">
                                      <a:latin typeface="Cambria Math" panose="02040503050406030204" pitchFamily="18" charset="0"/>
                                    </a:rPr>
                                    <m:t>16</m:t>
                                  </m:r>
                                </m:sup>
                              </m:sSup>
                            </m:sup>
                          </m:sSup>
                        </m:e>
                      </m:d>
                      <m:r>
                        <a:rPr lang="sl-SI" sz="2000" b="0" i="1" smtClean="0">
                          <a:latin typeface="Cambria Math" panose="02040503050406030204" pitchFamily="18" charset="0"/>
                        </a:rPr>
                        <m:t>, …</m:t>
                      </m:r>
                    </m:oMath>
                  </m:oMathPara>
                </a14:m>
                <a:endParaRPr lang="en-SI" sz="2000" dirty="0"/>
              </a:p>
              <a:p>
                <a:pPr marL="0" indent="0">
                  <a:buNone/>
                </a:pPr>
                <a:r>
                  <a:rPr lang="en-SI" sz="2000" dirty="0"/>
                  <a:t>Ko vozlišče ranga iz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sl-SI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sl-SI" sz="2000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sl-SI" sz="2000" b="0" i="1" smtClean="0">
                            <a:latin typeface="Cambria Math" panose="02040503050406030204" pitchFamily="18" charset="0"/>
                          </a:rPr>
                          <m:t>+1, </m:t>
                        </m:r>
                        <m:sSup>
                          <m:sSupPr>
                            <m:ctrlPr>
                              <a:rPr lang="sl-SI" sz="20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sl-SI" sz="20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  <m:sup>
                            <m:r>
                              <a:rPr lang="sl-SI" sz="2000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p>
                        </m:sSup>
                      </m:e>
                    </m:d>
                  </m:oMath>
                </a14:m>
                <a:r>
                  <a:rPr lang="en-SI" sz="2000" dirty="0"/>
                  <a:t>, neha biti koren, mu damo žepnino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sl-SI" sz="20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sl-SI" sz="20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sl-SI" sz="2000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p>
                    </m:sSup>
                  </m:oMath>
                </a14:m>
                <a:r>
                  <a:rPr lang="en-SI" sz="2000" dirty="0"/>
                  <a:t> žetonov </a:t>
                </a:r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D1457AB-D442-EE43-B2AD-3F7ABBC0AC0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77800" y="1563158"/>
                <a:ext cx="6341533" cy="4351338"/>
              </a:xfrm>
              <a:blipFill>
                <a:blip r:embed="rId2"/>
                <a:stretch>
                  <a:fillRect l="-798" t="-1453" b="-14826"/>
                </a:stretch>
              </a:blipFill>
            </p:spPr>
            <p:txBody>
              <a:bodyPr/>
              <a:lstStyle/>
              <a:p>
                <a:r>
                  <a:rPr lang="en-SI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858F60D3-48DD-9D4B-9D72-47073887C29F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6764868" y="1292225"/>
                <a:ext cx="5350934" cy="5337174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:r>
                  <a:rPr lang="en-SI" sz="2000" dirty="0"/>
                  <a:t>1 žeton porabimo za en skok po povezavi.</a:t>
                </a:r>
              </a:p>
              <a:p>
                <a:pPr marL="0" indent="0">
                  <a:buNone/>
                </a:pPr>
                <a:r>
                  <a:rPr lang="en-SI" sz="2000" dirty="0"/>
                  <a:t>Vozlišč iz tega intervala je največ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SI" sz="20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sl-SI" sz="20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num>
                        <m:den>
                          <m:sSup>
                            <m:sSupPr>
                              <m:ctrlPr>
                                <a:rPr lang="sl-SI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sl-SI" sz="20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  <m:sup>
                              <m:r>
                                <a:rPr lang="sl-SI" sz="2000" b="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  <m:r>
                                <a:rPr lang="sl-SI" sz="2000" b="0" i="1" smtClean="0">
                                  <a:latin typeface="Cambria Math" panose="02040503050406030204" pitchFamily="18" charset="0"/>
                                </a:rPr>
                                <m:t>+1</m:t>
                              </m:r>
                            </m:sup>
                          </m:sSup>
                        </m:den>
                      </m:f>
                      <m:r>
                        <a:rPr lang="sl-SI" sz="2000" b="0" i="1" smtClean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SI" sz="20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sl-SI" sz="2000" i="1">
                              <a:latin typeface="Cambria Math" panose="02040503050406030204" pitchFamily="18" charset="0"/>
                            </a:rPr>
                            <m:t>𝑛</m:t>
                          </m:r>
                        </m:num>
                        <m:den>
                          <m:sSup>
                            <m:sSupPr>
                              <m:ctrlPr>
                                <a:rPr lang="sl-SI" sz="20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sl-SI" sz="20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  <m:sup>
                              <m:r>
                                <a:rPr lang="sl-SI" sz="2000" i="1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  <m:r>
                                <a:rPr lang="sl-SI" sz="2000" i="1">
                                  <a:latin typeface="Cambria Math" panose="02040503050406030204" pitchFamily="18" charset="0"/>
                                </a:rPr>
                                <m:t>+1</m:t>
                              </m:r>
                            </m:sup>
                          </m:sSup>
                        </m:den>
                      </m:f>
                      <m:r>
                        <a:rPr lang="sl-SI" sz="2000" b="0" i="1" smtClean="0">
                          <a:latin typeface="Cambria Math" panose="02040503050406030204" pitchFamily="18" charset="0"/>
                        </a:rPr>
                        <m:t>+…+</m:t>
                      </m:r>
                      <m:f>
                        <m:fPr>
                          <m:ctrlPr>
                            <a:rPr lang="en-SI" sz="20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sl-SI" sz="2000" i="1">
                              <a:latin typeface="Cambria Math" panose="02040503050406030204" pitchFamily="18" charset="0"/>
                            </a:rPr>
                            <m:t>𝑛</m:t>
                          </m:r>
                        </m:num>
                        <m:den>
                          <m:sSup>
                            <m:sSupPr>
                              <m:ctrlPr>
                                <a:rPr lang="sl-SI" sz="20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sl-SI" sz="20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  <m:sup>
                              <m:sSup>
                                <m:sSupPr>
                                  <m:ctrlPr>
                                    <a:rPr lang="sl-SI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sl-SI" sz="20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e>
                                <m:sup>
                                  <m:r>
                                    <a:rPr lang="sl-SI" sz="2000" b="0" i="1" smtClean="0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sup>
                              </m:sSup>
                            </m:sup>
                          </m:sSup>
                        </m:den>
                      </m:f>
                      <m:r>
                        <a:rPr lang="sl-SI" sz="2000" b="0" i="1" smtClean="0">
                          <a:latin typeface="Cambria Math" panose="02040503050406030204" pitchFamily="18" charset="0"/>
                        </a:rPr>
                        <m:t>≤</m:t>
                      </m:r>
                      <m:f>
                        <m:fPr>
                          <m:ctrlPr>
                            <a:rPr lang="en-SI" sz="20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sl-SI" sz="2000" i="1">
                              <a:latin typeface="Cambria Math" panose="02040503050406030204" pitchFamily="18" charset="0"/>
                            </a:rPr>
                            <m:t>𝑛</m:t>
                          </m:r>
                        </m:num>
                        <m:den>
                          <m:sSup>
                            <m:sSupPr>
                              <m:ctrlPr>
                                <a:rPr lang="sl-SI" sz="20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sl-SI" sz="20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  <m:sup>
                              <m:r>
                                <a:rPr lang="sl-SI" sz="200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SI" sz="2000" dirty="0"/>
              </a:p>
              <a:p>
                <a:pPr marL="0" indent="0">
                  <a:buNone/>
                </a:pPr>
                <a:r>
                  <a:rPr lang="en-SI" sz="2000" dirty="0"/>
                  <a:t>Vsak interval dobi največ </a:t>
                </a:r>
                <a14:m>
                  <m:oMath xmlns:m="http://schemas.openxmlformats.org/officeDocument/2006/math">
                    <m:r>
                      <a:rPr lang="sl-SI" sz="2000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SI" sz="2000" dirty="0"/>
                  <a:t> žepnine.</a:t>
                </a:r>
              </a:p>
              <a:p>
                <a:pPr marL="0" indent="0">
                  <a:buNone/>
                </a:pPr>
                <a:r>
                  <a:rPr lang="en-SI" sz="2000" dirty="0"/>
                  <a:t>Intervalov je največ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sl-SI" sz="2000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p>
                          <m:sSupPr>
                            <m:ctrlPr>
                              <a:rPr lang="sl-SI" sz="20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sl-SI" sz="2000" b="0" i="0" smtClean="0">
                                <a:latin typeface="Cambria Math" panose="02040503050406030204" pitchFamily="18" charset="0"/>
                              </a:rPr>
                              <m:t>log</m:t>
                            </m:r>
                          </m:e>
                          <m:sup>
                            <m:r>
                              <a:rPr lang="sl-SI" sz="2000" b="0" i="1" smtClean="0">
                                <a:latin typeface="Cambria Math" panose="02040503050406030204" pitchFamily="18" charset="0"/>
                              </a:rPr>
                              <m:t>∗</m:t>
                            </m:r>
                          </m:sup>
                        </m:sSup>
                      </m:fName>
                      <m:e>
                        <m:r>
                          <a:rPr lang="sl-SI" sz="20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func>
                  </m:oMath>
                </a14:m>
                <a:r>
                  <a:rPr lang="en-SI" sz="2000" dirty="0"/>
                  <a:t>.</a:t>
                </a:r>
              </a:p>
              <a:p>
                <a:pPr marL="0" indent="0">
                  <a:buNone/>
                </a:pPr>
                <a:r>
                  <a:rPr lang="en-SI" sz="2000" dirty="0"/>
                  <a:t>Operacija </a:t>
                </a:r>
                <a:r>
                  <a:rPr lang="en-SI" sz="20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poisci(x)</a:t>
                </a:r>
                <a:r>
                  <a:rPr lang="en-SI" sz="2000" dirty="0"/>
                  <a:t> porabi toliko, kot je dolga veriga: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sl-SI" sz="20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sl-SI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sl-SI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sl-SI" sz="20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sl-SI" sz="20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sl-SI" sz="2000" b="0" i="1" smtClean="0">
                          <a:latin typeface="Cambria Math" panose="02040503050406030204" pitchFamily="18" charset="0"/>
                        </a:rPr>
                        <m:t>→</m:t>
                      </m:r>
                      <m:sSub>
                        <m:sSubPr>
                          <m:ctrlPr>
                            <a:rPr lang="sl-SI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sl-SI" sz="20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sl-SI" sz="20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sl-SI" sz="2000" b="0" i="1" smtClean="0">
                          <a:latin typeface="Cambria Math" panose="02040503050406030204" pitchFamily="18" charset="0"/>
                        </a:rPr>
                        <m:t>→ …→</m:t>
                      </m:r>
                      <m:sSub>
                        <m:sSubPr>
                          <m:ctrlPr>
                            <a:rPr lang="sl-SI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sl-SI" sz="20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sl-SI" sz="2000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sub>
                      </m:sSub>
                    </m:oMath>
                  </m:oMathPara>
                </a14:m>
                <a:endParaRPr lang="en-SI" sz="2000" dirty="0"/>
              </a:p>
              <a:p>
                <a:pPr marL="0" indent="0">
                  <a:buNone/>
                </a:pPr>
                <a:r>
                  <a:rPr lang="en-SI" sz="2000" dirty="0"/>
                  <a:t>Vrednosti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sl-SI" sz="2000" b="0" i="0" smtClean="0">
                        <a:latin typeface="Cambria Math" panose="02040503050406030204" pitchFamily="18" charset="0"/>
                      </a:rPr>
                      <m:t>rang</m:t>
                    </m:r>
                    <m:r>
                      <a:rPr lang="sl-SI" sz="2000" b="0" i="1" smtClean="0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sl-SI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sl-SI" sz="2000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sl-SI" sz="20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sl-SI" sz="20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SI" sz="2000" dirty="0"/>
                  <a:t> in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sl-SI" sz="2000">
                        <a:latin typeface="Cambria Math" panose="02040503050406030204" pitchFamily="18" charset="0"/>
                      </a:rPr>
                      <m:t>rang</m:t>
                    </m:r>
                    <m:r>
                      <a:rPr lang="sl-SI" sz="2000" i="1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sl-SI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sl-SI" sz="20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𝜋</m:t>
                        </m:r>
                        <m:r>
                          <a:rPr lang="sl-SI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(</m:t>
                        </m:r>
                        <m:r>
                          <a:rPr lang="sl-SI" sz="2000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sl-SI" sz="2000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sl-SI" sz="2000" b="0" i="1" smtClean="0">
                        <a:latin typeface="Cambria Math" panose="02040503050406030204" pitchFamily="18" charset="0"/>
                      </a:rPr>
                      <m:t>)</m:t>
                    </m:r>
                    <m:r>
                      <a:rPr lang="sl-SI" sz="2000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SI" sz="2000" dirty="0"/>
                  <a:t> sta lahko:</a:t>
                </a:r>
              </a:p>
              <a:p>
                <a:r>
                  <a:rPr lang="en-SI" sz="2000" dirty="0"/>
                  <a:t>v različnih intervalih. To se lahko zgodi le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sl-SI" sz="2000" i="1"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</m:ctrlPr>
                      </m:funcPr>
                      <m:fName>
                        <m:sSup>
                          <m:sSupPr>
                            <m:ctrlPr>
                              <a:rPr lang="sl-SI" sz="2000" i="1">
                                <a:latin typeface="Cambria Math" panose="02040503050406030204" pitchFamily="18" charset="0"/>
                                <a:cs typeface="Courier New" panose="02070309020205020404" pitchFamily="49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sl-SI" sz="2000">
                                <a:latin typeface="Cambria Math" panose="02040503050406030204" pitchFamily="18" charset="0"/>
                                <a:cs typeface="Courier New" panose="02070309020205020404" pitchFamily="49" charset="0"/>
                              </a:rPr>
                              <m:t>log</m:t>
                            </m:r>
                          </m:e>
                          <m:sup>
                            <m:r>
                              <a:rPr lang="sl-SI" sz="2000" i="1">
                                <a:latin typeface="Cambria Math" panose="02040503050406030204" pitchFamily="18" charset="0"/>
                                <a:cs typeface="Courier New" panose="02070309020205020404" pitchFamily="49" charset="0"/>
                              </a:rPr>
                              <m:t>∗</m:t>
                            </m:r>
                          </m:sup>
                        </m:sSup>
                      </m:fName>
                      <m:e>
                        <m:r>
                          <a:rPr lang="sl-SI" sz="2000" i="1"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  <m:t>𝑛</m:t>
                        </m:r>
                      </m:e>
                    </m:func>
                  </m:oMath>
                </a14:m>
                <a:r>
                  <a:rPr lang="en-SI" sz="2000" dirty="0"/>
                  <a:t>-krat</a:t>
                </a:r>
              </a:p>
              <a:p>
                <a:r>
                  <a:rPr lang="en-SI" sz="2000" dirty="0"/>
                  <a:t>v istem intervalu. Potem:</a:t>
                </a:r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sl-SI" sz="1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sl-SI" sz="1600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sl-SI" sz="16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SI" sz="1600" dirty="0"/>
                  <a:t> prispeva 1 žeton</a:t>
                </a:r>
              </a:p>
              <a:p>
                <a:pPr lvl="1"/>
                <a:r>
                  <a:rPr lang="en-SI" sz="1600" dirty="0"/>
                  <a:t>s tem smo povečali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sl-SI" sz="1600">
                        <a:latin typeface="Cambria Math" panose="02040503050406030204" pitchFamily="18" charset="0"/>
                      </a:rPr>
                      <m:t>rang</m:t>
                    </m:r>
                    <m:r>
                      <a:rPr lang="sl-SI" sz="1600" i="1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sl-SI" sz="1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sl-SI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𝜋</m:t>
                        </m:r>
                        <m:r>
                          <a:rPr lang="sl-SI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(</m:t>
                        </m:r>
                        <m:r>
                          <a:rPr lang="sl-SI" sz="1600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sl-SI" sz="1600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sl-SI" sz="1600" i="1">
                        <a:latin typeface="Cambria Math" panose="02040503050406030204" pitchFamily="18" charset="0"/>
                      </a:rPr>
                      <m:t>)</m:t>
                    </m:r>
                    <m:r>
                      <a:rPr lang="sl-SI" sz="1600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SI" sz="1600" dirty="0"/>
                  <a:t> </a:t>
                </a:r>
              </a:p>
              <a:p>
                <a:pPr lvl="1"/>
                <a:r>
                  <a:rPr lang="en-SI" sz="1600" dirty="0"/>
                  <a:t>v kombinaciji z večimi združi, se lahko to ponovi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sl-SI" sz="16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sl-SI" sz="1600" i="1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sl-SI" sz="1600" i="1">
                            <a:latin typeface="Cambria Math" panose="02040503050406030204" pitchFamily="18" charset="0"/>
                          </a:rPr>
                          <m:t>𝑘</m:t>
                        </m:r>
                      </m:sup>
                    </m:sSup>
                  </m:oMath>
                </a14:m>
                <a:r>
                  <a:rPr lang="en-SI" sz="1600" dirty="0"/>
                  <a:t>-krat (dovolj žepnine).</a:t>
                </a:r>
              </a:p>
              <a:p>
                <a:endParaRPr lang="en-SI" sz="2000" dirty="0"/>
              </a:p>
              <a:p>
                <a:pPr marL="0" indent="0">
                  <a:buNone/>
                </a:pPr>
                <a:endParaRPr lang="en-SI" sz="2000" dirty="0"/>
              </a:p>
              <a:p>
                <a:pPr marL="0" indent="0">
                  <a:buNone/>
                </a:pPr>
                <a:endParaRPr lang="en-SI" sz="2000" dirty="0"/>
              </a:p>
              <a:p>
                <a:pPr marL="0" indent="0">
                  <a:buNone/>
                </a:pPr>
                <a:endParaRPr lang="en-SI" sz="2000" dirty="0"/>
              </a:p>
              <a:p>
                <a:pPr marL="0" indent="0">
                  <a:buNone/>
                </a:pPr>
                <a:endParaRPr lang="en-SI" sz="2000" dirty="0"/>
              </a:p>
            </p:txBody>
          </p:sp>
        </mc:Choice>
        <mc:Fallback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858F60D3-48DD-9D4B-9D72-47073887C29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64868" y="1292225"/>
                <a:ext cx="5350934" cy="5337174"/>
              </a:xfrm>
              <a:prstGeom prst="rect">
                <a:avLst/>
              </a:prstGeom>
              <a:blipFill>
                <a:blip r:embed="rId3"/>
                <a:stretch>
                  <a:fillRect l="-1182" t="-1188" r="-709" b="-5938"/>
                </a:stretch>
              </a:blipFill>
            </p:spPr>
            <p:txBody>
              <a:bodyPr/>
              <a:lstStyle/>
              <a:p>
                <a:r>
                  <a:rPr lang="en-SI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90349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BDFB47-FD4E-F049-A596-7DC714AD82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SI" dirty="0"/>
              <a:t>Primov algoritem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720B701-DDEC-CC47-AD7A-C6F576B94C18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5"/>
                <a:ext cx="4715933" cy="4351338"/>
              </a:xfrm>
            </p:spPr>
            <p:txBody>
              <a:bodyPr/>
              <a:lstStyle/>
              <a:p>
                <a:r>
                  <a:rPr lang="en-SI" dirty="0"/>
                  <a:t>Gradimo drevo </a:t>
                </a:r>
                <a14:m>
                  <m:oMath xmlns:m="http://schemas.openxmlformats.org/officeDocument/2006/math">
                    <m:r>
                      <a:rPr lang="sl-SI" b="0" i="1" smtClean="0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SI" dirty="0"/>
                  <a:t> in vedno dodamo najcenejšo povezavo, ki ga razširi.</a:t>
                </a:r>
              </a:p>
              <a:p>
                <a:r>
                  <a:rPr lang="en-SI" dirty="0"/>
                  <a:t>Lahko začnemo s praznim </a:t>
                </a:r>
                <a14:m>
                  <m:oMath xmlns:m="http://schemas.openxmlformats.org/officeDocument/2006/math">
                    <m:r>
                      <a:rPr lang="sl-SI" i="1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SI" dirty="0"/>
                  <a:t> na neki nakjučni točki (drevo na eni točki)</a:t>
                </a:r>
              </a:p>
              <a:p>
                <a:r>
                  <a:rPr lang="en-SI" dirty="0"/>
                  <a:t>Algoritem zelo podoben Dijkstrinemu</a:t>
                </a:r>
              </a:p>
              <a:p>
                <a:r>
                  <a:rPr lang="en-SI" dirty="0"/>
                  <a:t>Časovna zahtevnost?</a:t>
                </a:r>
              </a:p>
              <a:p>
                <a:pPr marL="0" indent="0">
                  <a:buNone/>
                </a:pPr>
                <a:endParaRPr lang="en-SI" dirty="0"/>
              </a:p>
              <a:p>
                <a:pPr marL="0" indent="0">
                  <a:buNone/>
                </a:pPr>
                <a:endParaRPr lang="en-SI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720B701-DDEC-CC47-AD7A-C6F576B94C1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5"/>
                <a:ext cx="4715933" cy="4351338"/>
              </a:xfrm>
              <a:blipFill>
                <a:blip r:embed="rId2"/>
                <a:stretch>
                  <a:fillRect l="-2419" t="-2326" r="-538"/>
                </a:stretch>
              </a:blipFill>
            </p:spPr>
            <p:txBody>
              <a:bodyPr/>
              <a:lstStyle/>
              <a:p>
                <a:r>
                  <a:rPr lang="en-SI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4D9870C2-150D-7B4C-9A93-FA340F33A8E5}"/>
                  </a:ext>
                </a:extLst>
              </p:cNvPr>
              <p:cNvSpPr txBox="1"/>
              <p:nvPr/>
            </p:nvSpPr>
            <p:spPr>
              <a:xfrm>
                <a:off x="6096000" y="1360488"/>
                <a:ext cx="5410200" cy="482568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SI" u="sng" dirty="0"/>
                  <a:t>vhod</a:t>
                </a:r>
                <a:r>
                  <a:rPr lang="en-SI" dirty="0"/>
                  <a:t>: graf </a:t>
                </a:r>
                <a14:m>
                  <m:oMath xmlns:m="http://schemas.openxmlformats.org/officeDocument/2006/math">
                    <m:r>
                      <a:rPr lang="sl-SI" b="0" i="1" smtClean="0"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en-SI" dirty="0"/>
                  <a:t>, teže </a:t>
                </a:r>
                <a14:m>
                  <m:oMath xmlns:m="http://schemas.openxmlformats.org/officeDocument/2006/math">
                    <m:r>
                      <a:rPr lang="sl-SI" b="0" i="1" smtClean="0">
                        <a:latin typeface="Cambria Math" panose="02040503050406030204" pitchFamily="18" charset="0"/>
                      </a:rPr>
                      <m:t>𝑤</m:t>
                    </m:r>
                    <m:r>
                      <a:rPr lang="sl-SI" i="1">
                        <a:latin typeface="Cambria Math" panose="02040503050406030204" pitchFamily="18" charset="0"/>
                      </a:rPr>
                      <m:t>:</m:t>
                    </m:r>
                    <m:r>
                      <a:rPr lang="sl-SI" i="1">
                        <a:latin typeface="Cambria Math" panose="02040503050406030204" pitchFamily="18" charset="0"/>
                      </a:rPr>
                      <m:t>𝐸</m:t>
                    </m:r>
                    <m:d>
                      <m:dPr>
                        <m:ctrlPr>
                          <a:rPr lang="sl-SI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sl-SI" i="1"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</m:d>
                    <m:r>
                      <a:rPr lang="sl-SI" i="1">
                        <a:latin typeface="Cambria Math" panose="02040503050406030204" pitchFamily="18" charset="0"/>
                      </a:rPr>
                      <m:t>→ </m:t>
                    </m:r>
                    <m:sSup>
                      <m:sSupPr>
                        <m:ctrlPr>
                          <a:rPr lang="sl-SI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sl-SI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ℝ</m:t>
                        </m:r>
                      </m:e>
                      <m:sup>
                        <m:r>
                          <a:rPr lang="sl-SI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</m:t>
                        </m:r>
                      </m:sup>
                    </m:sSup>
                  </m:oMath>
                </a14:m>
                <a:r>
                  <a:rPr lang="en-SI" dirty="0"/>
                  <a:t>, </a:t>
                </a:r>
                <a14:m>
                  <m:oMath xmlns:m="http://schemas.openxmlformats.org/officeDocument/2006/math">
                    <m:r>
                      <a:rPr lang="sl-SI" i="1">
                        <a:latin typeface="Cambria Math" panose="02040503050406030204" pitchFamily="18" charset="0"/>
                      </a:rPr>
                      <m:t>𝑠</m:t>
                    </m:r>
                    <m:r>
                      <a:rPr lang="sl-SI" i="1">
                        <a:latin typeface="Cambria Math" panose="02040503050406030204" pitchFamily="18" charset="0"/>
                      </a:rPr>
                      <m:t>∈</m:t>
                    </m:r>
                    <m:r>
                      <a:rPr lang="sl-SI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𝑉</m:t>
                    </m:r>
                    <m:r>
                      <a:rPr lang="sl-SI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r>
                      <a:rPr lang="sl-SI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𝐺</m:t>
                    </m:r>
                    <m:r>
                      <a:rPr lang="sl-SI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SI" dirty="0"/>
                  <a:t> </a:t>
                </a:r>
              </a:p>
              <a:p>
                <a:r>
                  <a:rPr lang="en-SI" u="sng" dirty="0"/>
                  <a:t>izhod</a:t>
                </a:r>
                <a:r>
                  <a:rPr lang="en-SI" dirty="0"/>
                  <a:t>: NVD, podano s tabelo predhodnikov</a:t>
                </a:r>
              </a:p>
              <a:p>
                <a:r>
                  <a:rPr lang="en-SI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def prim(G,w):</a:t>
                </a:r>
                <a:endParaRPr lang="en-SI" dirty="0"/>
              </a:p>
              <a:p>
                <a:r>
                  <a:rPr lang="en-SI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 za vsak </a:t>
                </a:r>
                <a14:m>
                  <m:oMath xmlns:m="http://schemas.openxmlformats.org/officeDocument/2006/math">
                    <m:r>
                      <a:rPr lang="sl-SI" i="1">
                        <a:latin typeface="Cambria Math" panose="02040503050406030204" pitchFamily="18" charset="0"/>
                      </a:rPr>
                      <m:t>𝑣</m:t>
                    </m:r>
                    <m:r>
                      <a:rPr lang="sl-SI" i="1">
                        <a:latin typeface="Cambria Math" panose="02040503050406030204" pitchFamily="18" charset="0"/>
                      </a:rPr>
                      <m:t>∈</m:t>
                    </m:r>
                    <m:r>
                      <a:rPr lang="sl-SI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𝑉</m:t>
                    </m:r>
                    <m:r>
                      <a:rPr lang="sl-SI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r>
                      <a:rPr lang="sl-SI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𝐺</m:t>
                    </m:r>
                    <m:r>
                      <a:rPr lang="sl-SI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endParaRPr lang="en-SI" dirty="0"/>
              </a:p>
              <a:p>
                <a:r>
                  <a:rPr lang="en-SI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   teža[v] = </a:t>
                </a:r>
                <a14:m>
                  <m:oMath xmlns:m="http://schemas.openxmlformats.org/officeDocument/2006/math">
                    <m:r>
                      <a:rPr lang="sl-SI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∞</m:t>
                    </m:r>
                    <m:r>
                      <a:rPr lang="sl-SI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en-SI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  <a:p>
                <a:r>
                  <a:rPr lang="en-SI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   predhodnik[v] = null</a:t>
                </a:r>
              </a:p>
              <a:p>
                <a:r>
                  <a:rPr lang="en-SI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 s = naključno vozlišče</a:t>
                </a:r>
              </a:p>
              <a:p>
                <a:r>
                  <a:rPr lang="en-SI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 teža[s] = 0</a:t>
                </a:r>
              </a:p>
              <a:p>
                <a:r>
                  <a:rPr lang="en-SI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 Q = vrsta_s_prednostjo(V, teža)</a:t>
                </a:r>
              </a:p>
              <a:p>
                <a:r>
                  <a:rPr lang="en-SI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 dokler Q ni prazna:</a:t>
                </a:r>
              </a:p>
              <a:p>
                <a:r>
                  <a:rPr lang="en-SI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   u = odstraniMin(Q)</a:t>
                </a:r>
              </a:p>
              <a:p>
                <a:r>
                  <a:rPr lang="en-SI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   za vsak </a:t>
                </a:r>
                <a14:m>
                  <m:oMath xmlns:m="http://schemas.openxmlformats.org/officeDocument/2006/math">
                    <m:r>
                      <a:rPr lang="sl-SI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sl-SI" b="0" i="1" smtClean="0">
                        <a:latin typeface="Cambria Math" panose="02040503050406030204" pitchFamily="18" charset="0"/>
                      </a:rPr>
                      <m:t>𝑢</m:t>
                    </m:r>
                    <m:r>
                      <a:rPr lang="sl-SI" b="0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sl-SI" b="0" i="1" smtClean="0">
                        <a:latin typeface="Cambria Math" panose="02040503050406030204" pitchFamily="18" charset="0"/>
                      </a:rPr>
                      <m:t>𝑣</m:t>
                    </m:r>
                    <m:r>
                      <a:rPr lang="sl-SI" b="0" i="1" smtClean="0">
                        <a:latin typeface="Cambria Math" panose="02040503050406030204" pitchFamily="18" charset="0"/>
                      </a:rPr>
                      <m:t>)∈</m:t>
                    </m:r>
                    <m:r>
                      <a:rPr lang="sl-SI" b="0" i="1" smtClean="0">
                        <a:latin typeface="Cambria Math" panose="02040503050406030204" pitchFamily="18" charset="0"/>
                      </a:rPr>
                      <m:t>𝐸</m:t>
                    </m:r>
                    <m:r>
                      <a:rPr lang="sl-SI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r>
                      <a:rPr lang="sl-SI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𝐺</m:t>
                    </m:r>
                    <m:r>
                      <a:rPr lang="sl-SI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SI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:</a:t>
                </a:r>
              </a:p>
              <a:p>
                <a:r>
                  <a:rPr lang="en-SI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     če teža[v]&gt;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sl-SI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sl-SI" b="0" i="1" smtClean="0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sl-SI" b="0" i="1" smtClean="0">
                            <a:latin typeface="Cambria Math" panose="02040503050406030204" pitchFamily="18" charset="0"/>
                          </a:rPr>
                          <m:t>𝑢</m:t>
                        </m:r>
                        <m:r>
                          <a:rPr lang="sl-SI" b="0" i="1" smtClean="0"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sl-SI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sub>
                    </m:sSub>
                  </m:oMath>
                </a14:m>
                <a:r>
                  <a:rPr lang="en-SI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:</a:t>
                </a:r>
              </a:p>
              <a:p>
                <a:r>
                  <a:rPr lang="en-SI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       teža[v] =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sl-SI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sl-SI" b="0" i="1" smtClean="0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sl-SI" i="1">
                            <a:latin typeface="Cambria Math" panose="02040503050406030204" pitchFamily="18" charset="0"/>
                          </a:rPr>
                          <m:t>𝑢</m:t>
                        </m:r>
                        <m:r>
                          <a:rPr lang="sl-SI" i="1"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sl-SI" i="1">
                            <a:latin typeface="Cambria Math" panose="02040503050406030204" pitchFamily="18" charset="0"/>
                          </a:rPr>
                          <m:t>𝑣</m:t>
                        </m:r>
                      </m:sub>
                    </m:sSub>
                  </m:oMath>
                </a14:m>
                <a:endParaRPr lang="en-SI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  <a:p>
                <a:r>
                  <a:rPr lang="en-SI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       predhodnik[v] = u</a:t>
                </a:r>
              </a:p>
              <a:p>
                <a:r>
                  <a:rPr lang="en-SI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       če je </a:t>
                </a:r>
                <a14:m>
                  <m:oMath xmlns:m="http://schemas.openxmlformats.org/officeDocument/2006/math">
                    <m:r>
                      <a:rPr lang="sl-SI" i="1"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r>
                  <a:rPr lang="en-SI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še v vrsti:</a:t>
                </a:r>
              </a:p>
              <a:p>
                <a:r>
                  <a:rPr lang="en-SI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         posodobi(Q, v)</a:t>
                </a:r>
              </a:p>
            </p:txBody>
          </p:sp>
        </mc:Choice>
        <mc:Fallback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4D9870C2-150D-7B4C-9A93-FA340F33A8E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6000" y="1360488"/>
                <a:ext cx="5410200" cy="4825680"/>
              </a:xfrm>
              <a:prstGeom prst="rect">
                <a:avLst/>
              </a:prstGeom>
              <a:blipFill>
                <a:blip r:embed="rId3"/>
                <a:stretch>
                  <a:fillRect l="-937" t="-525" b="-1050"/>
                </a:stretch>
              </a:blipFill>
            </p:spPr>
            <p:txBody>
              <a:bodyPr/>
              <a:lstStyle/>
              <a:p>
                <a:r>
                  <a:rPr lang="en-SI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856639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7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2" dur="50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7" dur="500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2" dur="500"/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7" dur="500"/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2" dur="500"/>
                                        <p:tgtEl>
                                          <p:spTgt spid="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7" dur="500"/>
                                        <p:tgtEl>
                                          <p:spTgt spid="4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2" dur="500"/>
                                        <p:tgtEl>
                                          <p:spTgt spid="4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7" dur="500"/>
                                        <p:tgtEl>
                                          <p:spTgt spid="4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4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33C87E-5BCD-B147-B7D4-4C8A289EE4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SI" dirty="0"/>
              <a:t>Huffmanovo kodiranje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EB0BCF2-A5B8-7F49-B4B2-A8575C3140F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3970660"/>
            <a:ext cx="4369067" cy="2384632"/>
          </a:xfrm>
        </p:spPr>
        <p:txBody>
          <a:bodyPr/>
          <a:lstStyle/>
          <a:p>
            <a:r>
              <a:rPr lang="en-SI" dirty="0"/>
              <a:t>Brezpredponsko kodiranje</a:t>
            </a:r>
          </a:p>
          <a:p>
            <a:r>
              <a:rPr lang="en-SI" dirty="0"/>
              <a:t>Huffmanovo drevo</a:t>
            </a:r>
          </a:p>
          <a:p>
            <a:r>
              <a:rPr lang="en-SI" dirty="0"/>
              <a:t>Kakšno je optimalno brezpredponsko kodiranje?</a:t>
            </a:r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4DAC44A9-8473-294A-8208-D6DC992232D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35537663"/>
              </p:ext>
            </p:extLst>
          </p:nvPr>
        </p:nvGraphicFramePr>
        <p:xfrm>
          <a:off x="838200" y="1903574"/>
          <a:ext cx="6096000" cy="18542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032000">
                  <a:extLst>
                    <a:ext uri="{9D8B030D-6E8A-4147-A177-3AD203B41FA5}">
                      <a16:colId xmlns:a16="http://schemas.microsoft.com/office/drawing/2014/main" val="2469601657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2452695009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416152429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SI" dirty="0"/>
                        <a:t>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SI" dirty="0"/>
                        <a:t>70 milijonov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SI" dirty="0"/>
                        <a:t>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9566432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SI" dirty="0"/>
                        <a:t>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SI" dirty="0"/>
                        <a:t>20 milijonov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SI" dirty="0"/>
                        <a:t>01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1371131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SI" dirty="0"/>
                        <a:t>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SI" dirty="0"/>
                        <a:t>37 milijonov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SI" dirty="0"/>
                        <a:t>10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457737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SI" dirty="0"/>
                        <a:t>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SI" dirty="0"/>
                        <a:t>3 milijone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SI" dirty="0"/>
                        <a:t>11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8471175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SI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SI" dirty="0"/>
                        <a:t>130 milijonov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SI" dirty="0"/>
                        <a:t>260 mil. bitov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94882365"/>
                  </a:ext>
                </a:extLst>
              </a:tr>
            </a:tbl>
          </a:graphicData>
        </a:graphic>
      </p:graphicFrame>
      <p:sp>
        <p:nvSpPr>
          <p:cNvPr id="5" name="Oval 4">
            <a:extLst>
              <a:ext uri="{FF2B5EF4-FFF2-40B4-BE49-F238E27FC236}">
                <a16:creationId xmlns:a16="http://schemas.microsoft.com/office/drawing/2014/main" id="{08203798-CBEE-CD48-BA69-5832B9A35FDA}"/>
              </a:ext>
            </a:extLst>
          </p:cNvPr>
          <p:cNvSpPr/>
          <p:nvPr/>
        </p:nvSpPr>
        <p:spPr>
          <a:xfrm>
            <a:off x="6371924" y="4177364"/>
            <a:ext cx="173255" cy="173255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I">
              <a:solidFill>
                <a:sysClr val="windowText" lastClr="000000"/>
              </a:solidFill>
            </a:endParaRP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BE953BAE-CA49-5D49-9F1D-D382421C9E29}"/>
              </a:ext>
            </a:extLst>
          </p:cNvPr>
          <p:cNvSpPr/>
          <p:nvPr/>
        </p:nvSpPr>
        <p:spPr>
          <a:xfrm>
            <a:off x="5922745" y="4705149"/>
            <a:ext cx="173255" cy="173255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I">
              <a:solidFill>
                <a:sysClr val="windowText" lastClr="000000"/>
              </a:solidFill>
            </a:endParaRP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C6E59BA2-B0CE-C34E-A62E-7BA097075454}"/>
              </a:ext>
            </a:extLst>
          </p:cNvPr>
          <p:cNvSpPr/>
          <p:nvPr/>
        </p:nvSpPr>
        <p:spPr>
          <a:xfrm>
            <a:off x="6766563" y="4705148"/>
            <a:ext cx="173255" cy="173255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I">
              <a:solidFill>
                <a:sysClr val="windowText" lastClr="000000"/>
              </a:solidFill>
            </a:endParaRP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DB800D2A-7FBA-6447-8DCC-F034861C4B31}"/>
              </a:ext>
            </a:extLst>
          </p:cNvPr>
          <p:cNvSpPr/>
          <p:nvPr/>
        </p:nvSpPr>
        <p:spPr>
          <a:xfrm>
            <a:off x="5702967" y="5281059"/>
            <a:ext cx="173255" cy="173255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I">
              <a:solidFill>
                <a:sysClr val="windowText" lastClr="000000"/>
              </a:solidFill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6F08C11F-58FD-AE40-9C1B-3E3A2F4EF251}"/>
              </a:ext>
            </a:extLst>
          </p:cNvPr>
          <p:cNvSpPr/>
          <p:nvPr/>
        </p:nvSpPr>
        <p:spPr>
          <a:xfrm>
            <a:off x="6148137" y="5281059"/>
            <a:ext cx="173255" cy="173255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I">
              <a:solidFill>
                <a:sysClr val="windowText" lastClr="000000"/>
              </a:solidFill>
            </a:endParaRP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A9CA9AB9-A6F6-5047-B19C-D618EBA995D1}"/>
              </a:ext>
            </a:extLst>
          </p:cNvPr>
          <p:cNvSpPr/>
          <p:nvPr/>
        </p:nvSpPr>
        <p:spPr>
          <a:xfrm>
            <a:off x="6593308" y="5277849"/>
            <a:ext cx="173255" cy="173255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I">
              <a:solidFill>
                <a:sysClr val="windowText" lastClr="000000"/>
              </a:solidFill>
            </a:endParaRP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91E984A2-C439-4A49-8DEC-9CD0B16ADE9B}"/>
              </a:ext>
            </a:extLst>
          </p:cNvPr>
          <p:cNvSpPr/>
          <p:nvPr/>
        </p:nvSpPr>
        <p:spPr>
          <a:xfrm>
            <a:off x="6994364" y="5277848"/>
            <a:ext cx="173255" cy="173255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I">
              <a:solidFill>
                <a:sysClr val="windowText" lastClr="000000"/>
              </a:solidFill>
            </a:endParaRP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0A9E8C30-B8C3-154D-BE1D-25E4CC27C9C6}"/>
              </a:ext>
            </a:extLst>
          </p:cNvPr>
          <p:cNvCxnSpPr>
            <a:cxnSpLocks/>
            <a:stCxn id="6" idx="7"/>
            <a:endCxn id="5" idx="3"/>
          </p:cNvCxnSpPr>
          <p:nvPr/>
        </p:nvCxnSpPr>
        <p:spPr>
          <a:xfrm flipV="1">
            <a:off x="6070627" y="4325246"/>
            <a:ext cx="326670" cy="405276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07673533-F05B-6B41-8E32-C6C27D073479}"/>
              </a:ext>
            </a:extLst>
          </p:cNvPr>
          <p:cNvCxnSpPr>
            <a:cxnSpLocks/>
            <a:stCxn id="7" idx="1"/>
            <a:endCxn id="5" idx="5"/>
          </p:cNvCxnSpPr>
          <p:nvPr/>
        </p:nvCxnSpPr>
        <p:spPr>
          <a:xfrm flipH="1" flipV="1">
            <a:off x="6519806" y="4325246"/>
            <a:ext cx="272130" cy="405275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5466C49B-EA96-214F-9CC5-E01016A5A0C1}"/>
              </a:ext>
            </a:extLst>
          </p:cNvPr>
          <p:cNvCxnSpPr>
            <a:cxnSpLocks/>
            <a:stCxn id="6" idx="3"/>
            <a:endCxn id="8" idx="0"/>
          </p:cNvCxnSpPr>
          <p:nvPr/>
        </p:nvCxnSpPr>
        <p:spPr>
          <a:xfrm flipH="1">
            <a:off x="5789595" y="4853031"/>
            <a:ext cx="158523" cy="428028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2A1B31B4-A29D-0642-B0B2-DF2129ED3312}"/>
              </a:ext>
            </a:extLst>
          </p:cNvPr>
          <p:cNvCxnSpPr>
            <a:cxnSpLocks/>
            <a:stCxn id="6" idx="5"/>
            <a:endCxn id="9" idx="0"/>
          </p:cNvCxnSpPr>
          <p:nvPr/>
        </p:nvCxnSpPr>
        <p:spPr>
          <a:xfrm>
            <a:off x="6070627" y="4853031"/>
            <a:ext cx="164138" cy="428028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D3A85859-6FE2-8741-8751-6D291C612264}"/>
              </a:ext>
            </a:extLst>
          </p:cNvPr>
          <p:cNvCxnSpPr>
            <a:cxnSpLocks/>
            <a:stCxn id="7" idx="3"/>
            <a:endCxn id="10" idx="0"/>
          </p:cNvCxnSpPr>
          <p:nvPr/>
        </p:nvCxnSpPr>
        <p:spPr>
          <a:xfrm flipH="1">
            <a:off x="6679936" y="4853030"/>
            <a:ext cx="112000" cy="424819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1F658A17-4443-AE4F-BAA6-E7F5071594BC}"/>
              </a:ext>
            </a:extLst>
          </p:cNvPr>
          <p:cNvCxnSpPr>
            <a:cxnSpLocks/>
            <a:stCxn id="7" idx="5"/>
            <a:endCxn id="11" idx="0"/>
          </p:cNvCxnSpPr>
          <p:nvPr/>
        </p:nvCxnSpPr>
        <p:spPr>
          <a:xfrm>
            <a:off x="6914445" y="4853030"/>
            <a:ext cx="166547" cy="424818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Box 30">
            <a:extLst>
              <a:ext uri="{FF2B5EF4-FFF2-40B4-BE49-F238E27FC236}">
                <a16:creationId xmlns:a16="http://schemas.microsoft.com/office/drawing/2014/main" id="{49F595C6-7957-3D47-BBBB-AD2BF1E89716}"/>
              </a:ext>
            </a:extLst>
          </p:cNvPr>
          <p:cNvSpPr txBox="1"/>
          <p:nvPr/>
        </p:nvSpPr>
        <p:spPr>
          <a:xfrm>
            <a:off x="5591826" y="5520690"/>
            <a:ext cx="28439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SI" sz="1600" dirty="0"/>
              <a:t>A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76D5BC68-28D0-E946-873A-7470A7906C8D}"/>
              </a:ext>
            </a:extLst>
          </p:cNvPr>
          <p:cNvSpPr txBox="1"/>
          <p:nvPr/>
        </p:nvSpPr>
        <p:spPr>
          <a:xfrm>
            <a:off x="6070627" y="5530453"/>
            <a:ext cx="28439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SI" sz="1600" dirty="0"/>
              <a:t>B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01BEF305-DCB6-204F-8C3F-178FD9C06B7E}"/>
              </a:ext>
            </a:extLst>
          </p:cNvPr>
          <p:cNvSpPr txBox="1"/>
          <p:nvPr/>
        </p:nvSpPr>
        <p:spPr>
          <a:xfrm>
            <a:off x="6507540" y="5526968"/>
            <a:ext cx="28439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SI" sz="1600" dirty="0"/>
              <a:t>C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5A916BA9-02AF-C84B-8E35-813D8F26202A}"/>
              </a:ext>
            </a:extLst>
          </p:cNvPr>
          <p:cNvSpPr txBox="1"/>
          <p:nvPr/>
        </p:nvSpPr>
        <p:spPr>
          <a:xfrm>
            <a:off x="6984736" y="5520690"/>
            <a:ext cx="28439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SI" sz="1600" dirty="0"/>
              <a:t>D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141947F9-DA93-7B46-9146-DBDC41DE114A}"/>
              </a:ext>
            </a:extLst>
          </p:cNvPr>
          <p:cNvSpPr txBox="1"/>
          <p:nvPr/>
        </p:nvSpPr>
        <p:spPr>
          <a:xfrm>
            <a:off x="5600719" y="4913050"/>
            <a:ext cx="28439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SI" sz="1600" dirty="0"/>
              <a:t>0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9DD85056-A994-8D40-98EA-B48AC1C9BA5D}"/>
              </a:ext>
            </a:extLst>
          </p:cNvPr>
          <p:cNvSpPr txBox="1"/>
          <p:nvPr/>
        </p:nvSpPr>
        <p:spPr>
          <a:xfrm>
            <a:off x="6482167" y="4908848"/>
            <a:ext cx="28439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SI" sz="1600" dirty="0"/>
              <a:t>0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D55B11F0-7118-6B43-B79F-D9564BCAD1AA}"/>
              </a:ext>
            </a:extLst>
          </p:cNvPr>
          <p:cNvSpPr txBox="1"/>
          <p:nvPr/>
        </p:nvSpPr>
        <p:spPr>
          <a:xfrm>
            <a:off x="5922745" y="4283732"/>
            <a:ext cx="28439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SI" sz="1600" dirty="0"/>
              <a:t>0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6281510C-3970-D848-9922-30B412D43AE8}"/>
              </a:ext>
            </a:extLst>
          </p:cNvPr>
          <p:cNvSpPr txBox="1"/>
          <p:nvPr/>
        </p:nvSpPr>
        <p:spPr>
          <a:xfrm>
            <a:off x="6982909" y="4896162"/>
            <a:ext cx="28439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SI" sz="1600" dirty="0"/>
              <a:t>1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9842C96C-DEC6-C145-9A75-578248719ACF}"/>
              </a:ext>
            </a:extLst>
          </p:cNvPr>
          <p:cNvSpPr txBox="1"/>
          <p:nvPr/>
        </p:nvSpPr>
        <p:spPr>
          <a:xfrm>
            <a:off x="6129640" y="4913050"/>
            <a:ext cx="28439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SI" sz="1600" dirty="0"/>
              <a:t>1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65FAA3B5-C882-1C44-A927-549A37C0DA49}"/>
              </a:ext>
            </a:extLst>
          </p:cNvPr>
          <p:cNvSpPr txBox="1"/>
          <p:nvPr/>
        </p:nvSpPr>
        <p:spPr>
          <a:xfrm>
            <a:off x="6667688" y="4294515"/>
            <a:ext cx="28439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SI" sz="1600" dirty="0"/>
              <a:t>1</a:t>
            </a:r>
          </a:p>
        </p:txBody>
      </p:sp>
      <p:sp>
        <p:nvSpPr>
          <p:cNvPr id="41" name="Oval 40">
            <a:extLst>
              <a:ext uri="{FF2B5EF4-FFF2-40B4-BE49-F238E27FC236}">
                <a16:creationId xmlns:a16="http://schemas.microsoft.com/office/drawing/2014/main" id="{CE41C9AA-B338-954E-A2BC-E91D299BF656}"/>
              </a:ext>
            </a:extLst>
          </p:cNvPr>
          <p:cNvSpPr/>
          <p:nvPr/>
        </p:nvSpPr>
        <p:spPr>
          <a:xfrm>
            <a:off x="8879572" y="4162156"/>
            <a:ext cx="173255" cy="173255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I">
              <a:solidFill>
                <a:sysClr val="windowText" lastClr="000000"/>
              </a:solidFill>
            </a:endParaRPr>
          </a:p>
        </p:txBody>
      </p:sp>
      <p:sp>
        <p:nvSpPr>
          <p:cNvPr id="42" name="Oval 41">
            <a:extLst>
              <a:ext uri="{FF2B5EF4-FFF2-40B4-BE49-F238E27FC236}">
                <a16:creationId xmlns:a16="http://schemas.microsoft.com/office/drawing/2014/main" id="{1FE4A906-FB3C-3748-9C80-364C01A763A9}"/>
              </a:ext>
            </a:extLst>
          </p:cNvPr>
          <p:cNvSpPr/>
          <p:nvPr/>
        </p:nvSpPr>
        <p:spPr>
          <a:xfrm>
            <a:off x="9509369" y="4705147"/>
            <a:ext cx="173255" cy="173255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I">
              <a:solidFill>
                <a:sysClr val="windowText" lastClr="000000"/>
              </a:solidFill>
            </a:endParaRPr>
          </a:p>
        </p:txBody>
      </p:sp>
      <p:sp>
        <p:nvSpPr>
          <p:cNvPr id="43" name="Oval 42">
            <a:extLst>
              <a:ext uri="{FF2B5EF4-FFF2-40B4-BE49-F238E27FC236}">
                <a16:creationId xmlns:a16="http://schemas.microsoft.com/office/drawing/2014/main" id="{C99D4845-8608-A34A-BCF4-1D89466DBBAD}"/>
              </a:ext>
            </a:extLst>
          </p:cNvPr>
          <p:cNvSpPr/>
          <p:nvPr/>
        </p:nvSpPr>
        <p:spPr>
          <a:xfrm>
            <a:off x="10098771" y="5191220"/>
            <a:ext cx="173255" cy="173255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I">
              <a:solidFill>
                <a:sysClr val="windowText" lastClr="000000"/>
              </a:solidFill>
            </a:endParaRPr>
          </a:p>
        </p:txBody>
      </p:sp>
      <p:sp>
        <p:nvSpPr>
          <p:cNvPr id="44" name="Oval 43">
            <a:extLst>
              <a:ext uri="{FF2B5EF4-FFF2-40B4-BE49-F238E27FC236}">
                <a16:creationId xmlns:a16="http://schemas.microsoft.com/office/drawing/2014/main" id="{82838BA4-328A-5448-A8DD-3E7BC66BBC4D}"/>
              </a:ext>
            </a:extLst>
          </p:cNvPr>
          <p:cNvSpPr/>
          <p:nvPr/>
        </p:nvSpPr>
        <p:spPr>
          <a:xfrm>
            <a:off x="9052827" y="5191220"/>
            <a:ext cx="173255" cy="173255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I">
              <a:solidFill>
                <a:sysClr val="windowText" lastClr="000000"/>
              </a:solidFill>
            </a:endParaRPr>
          </a:p>
        </p:txBody>
      </p:sp>
      <p:sp>
        <p:nvSpPr>
          <p:cNvPr id="45" name="Oval 44">
            <a:extLst>
              <a:ext uri="{FF2B5EF4-FFF2-40B4-BE49-F238E27FC236}">
                <a16:creationId xmlns:a16="http://schemas.microsoft.com/office/drawing/2014/main" id="{7D1EE1AB-6B8A-8D4E-BF1B-21E65CD9EE86}"/>
              </a:ext>
            </a:extLst>
          </p:cNvPr>
          <p:cNvSpPr/>
          <p:nvPr/>
        </p:nvSpPr>
        <p:spPr>
          <a:xfrm>
            <a:off x="8282355" y="4705147"/>
            <a:ext cx="173255" cy="173255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I">
              <a:solidFill>
                <a:sysClr val="windowText" lastClr="000000"/>
              </a:solidFill>
            </a:endParaRPr>
          </a:p>
        </p:txBody>
      </p:sp>
      <p:sp>
        <p:nvSpPr>
          <p:cNvPr id="46" name="Oval 45">
            <a:extLst>
              <a:ext uri="{FF2B5EF4-FFF2-40B4-BE49-F238E27FC236}">
                <a16:creationId xmlns:a16="http://schemas.microsoft.com/office/drawing/2014/main" id="{72270D46-43D2-5241-9E14-3616F5A4DC97}"/>
              </a:ext>
            </a:extLst>
          </p:cNvPr>
          <p:cNvSpPr/>
          <p:nvPr/>
        </p:nvSpPr>
        <p:spPr>
          <a:xfrm>
            <a:off x="9766598" y="5782379"/>
            <a:ext cx="173255" cy="173255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I">
              <a:solidFill>
                <a:sysClr val="windowText" lastClr="000000"/>
              </a:solidFill>
            </a:endParaRPr>
          </a:p>
        </p:txBody>
      </p:sp>
      <p:sp>
        <p:nvSpPr>
          <p:cNvPr id="47" name="Oval 46">
            <a:extLst>
              <a:ext uri="{FF2B5EF4-FFF2-40B4-BE49-F238E27FC236}">
                <a16:creationId xmlns:a16="http://schemas.microsoft.com/office/drawing/2014/main" id="{E2113F05-5046-464E-920B-0FB4A01109E1}"/>
              </a:ext>
            </a:extLst>
          </p:cNvPr>
          <p:cNvSpPr/>
          <p:nvPr/>
        </p:nvSpPr>
        <p:spPr>
          <a:xfrm>
            <a:off x="10507452" y="5782379"/>
            <a:ext cx="173255" cy="173255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I">
              <a:solidFill>
                <a:sysClr val="windowText" lastClr="000000"/>
              </a:solidFill>
            </a:endParaRPr>
          </a:p>
        </p:txBody>
      </p:sp>
      <p:cxnSp>
        <p:nvCxnSpPr>
          <p:cNvPr id="48" name="Straight Connector 47">
            <a:extLst>
              <a:ext uri="{FF2B5EF4-FFF2-40B4-BE49-F238E27FC236}">
                <a16:creationId xmlns:a16="http://schemas.microsoft.com/office/drawing/2014/main" id="{010B2955-68A6-754D-AA2D-6FE26D8F6DE7}"/>
              </a:ext>
            </a:extLst>
          </p:cNvPr>
          <p:cNvCxnSpPr>
            <a:cxnSpLocks/>
            <a:stCxn id="45" idx="7"/>
            <a:endCxn id="41" idx="3"/>
          </p:cNvCxnSpPr>
          <p:nvPr/>
        </p:nvCxnSpPr>
        <p:spPr>
          <a:xfrm flipV="1">
            <a:off x="8430237" y="4310038"/>
            <a:ext cx="474708" cy="420482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>
            <a:extLst>
              <a:ext uri="{FF2B5EF4-FFF2-40B4-BE49-F238E27FC236}">
                <a16:creationId xmlns:a16="http://schemas.microsoft.com/office/drawing/2014/main" id="{4CCB6779-38E2-174E-9D8E-415B38875F53}"/>
              </a:ext>
            </a:extLst>
          </p:cNvPr>
          <p:cNvCxnSpPr>
            <a:cxnSpLocks/>
            <a:stCxn id="42" idx="1"/>
            <a:endCxn id="41" idx="5"/>
          </p:cNvCxnSpPr>
          <p:nvPr/>
        </p:nvCxnSpPr>
        <p:spPr>
          <a:xfrm flipH="1" flipV="1">
            <a:off x="9027454" y="4310038"/>
            <a:ext cx="507288" cy="420482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>
            <a:extLst>
              <a:ext uri="{FF2B5EF4-FFF2-40B4-BE49-F238E27FC236}">
                <a16:creationId xmlns:a16="http://schemas.microsoft.com/office/drawing/2014/main" id="{2BAF7631-FF26-3D4E-8F5F-E510714DD714}"/>
              </a:ext>
            </a:extLst>
          </p:cNvPr>
          <p:cNvCxnSpPr>
            <a:cxnSpLocks/>
            <a:stCxn id="44" idx="7"/>
            <a:endCxn id="42" idx="3"/>
          </p:cNvCxnSpPr>
          <p:nvPr/>
        </p:nvCxnSpPr>
        <p:spPr>
          <a:xfrm flipV="1">
            <a:off x="9200709" y="4853029"/>
            <a:ext cx="334033" cy="363564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>
            <a:extLst>
              <a:ext uri="{FF2B5EF4-FFF2-40B4-BE49-F238E27FC236}">
                <a16:creationId xmlns:a16="http://schemas.microsoft.com/office/drawing/2014/main" id="{C5CC406B-C24A-E348-B429-2109F4250FEA}"/>
              </a:ext>
            </a:extLst>
          </p:cNvPr>
          <p:cNvCxnSpPr>
            <a:cxnSpLocks/>
            <a:stCxn id="43" idx="1"/>
            <a:endCxn id="42" idx="5"/>
          </p:cNvCxnSpPr>
          <p:nvPr/>
        </p:nvCxnSpPr>
        <p:spPr>
          <a:xfrm flipH="1" flipV="1">
            <a:off x="9657251" y="4853029"/>
            <a:ext cx="466893" cy="363564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Connector 60">
            <a:extLst>
              <a:ext uri="{FF2B5EF4-FFF2-40B4-BE49-F238E27FC236}">
                <a16:creationId xmlns:a16="http://schemas.microsoft.com/office/drawing/2014/main" id="{A9FDBCBB-0082-0646-986B-074439CA1633}"/>
              </a:ext>
            </a:extLst>
          </p:cNvPr>
          <p:cNvCxnSpPr>
            <a:cxnSpLocks/>
            <a:stCxn id="43" idx="3"/>
            <a:endCxn id="46" idx="0"/>
          </p:cNvCxnSpPr>
          <p:nvPr/>
        </p:nvCxnSpPr>
        <p:spPr>
          <a:xfrm flipH="1">
            <a:off x="9853226" y="5339102"/>
            <a:ext cx="270918" cy="443277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Connector 63">
            <a:extLst>
              <a:ext uri="{FF2B5EF4-FFF2-40B4-BE49-F238E27FC236}">
                <a16:creationId xmlns:a16="http://schemas.microsoft.com/office/drawing/2014/main" id="{2E749623-D93C-354A-BD70-FCA0817D756A}"/>
              </a:ext>
            </a:extLst>
          </p:cNvPr>
          <p:cNvCxnSpPr>
            <a:cxnSpLocks/>
            <a:stCxn id="43" idx="5"/>
            <a:endCxn id="47" idx="0"/>
          </p:cNvCxnSpPr>
          <p:nvPr/>
        </p:nvCxnSpPr>
        <p:spPr>
          <a:xfrm>
            <a:off x="10246653" y="5339102"/>
            <a:ext cx="347427" cy="443277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8" name="TextBox 67">
            <a:extLst>
              <a:ext uri="{FF2B5EF4-FFF2-40B4-BE49-F238E27FC236}">
                <a16:creationId xmlns:a16="http://schemas.microsoft.com/office/drawing/2014/main" id="{26E70B8B-1B40-9E4C-8DFC-9C977D2D1869}"/>
              </a:ext>
            </a:extLst>
          </p:cNvPr>
          <p:cNvSpPr txBox="1"/>
          <p:nvPr/>
        </p:nvSpPr>
        <p:spPr>
          <a:xfrm>
            <a:off x="8330469" y="4259001"/>
            <a:ext cx="28439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SI" sz="1600" dirty="0"/>
              <a:t>0</a:t>
            </a:r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id="{20D2F8B4-913F-9F4C-8640-77C8DF782E83}"/>
              </a:ext>
            </a:extLst>
          </p:cNvPr>
          <p:cNvSpPr txBox="1"/>
          <p:nvPr/>
        </p:nvSpPr>
        <p:spPr>
          <a:xfrm>
            <a:off x="9377421" y="4259001"/>
            <a:ext cx="28439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SI" sz="1600" dirty="0"/>
              <a:t>1</a:t>
            </a:r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id="{7A00EC26-8AD3-A74E-B387-58986705DC08}"/>
              </a:ext>
            </a:extLst>
          </p:cNvPr>
          <p:cNvSpPr txBox="1"/>
          <p:nvPr/>
        </p:nvSpPr>
        <p:spPr>
          <a:xfrm>
            <a:off x="9061700" y="4781557"/>
            <a:ext cx="28439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SI" sz="1600" dirty="0"/>
              <a:t>0</a:t>
            </a:r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id="{37F13596-F088-D442-AD1A-73DD319785AB}"/>
              </a:ext>
            </a:extLst>
          </p:cNvPr>
          <p:cNvSpPr txBox="1"/>
          <p:nvPr/>
        </p:nvSpPr>
        <p:spPr>
          <a:xfrm>
            <a:off x="9950520" y="4795390"/>
            <a:ext cx="28439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SI" sz="1600" dirty="0"/>
              <a:t>1</a:t>
            </a:r>
          </a:p>
        </p:txBody>
      </p:sp>
      <p:sp>
        <p:nvSpPr>
          <p:cNvPr id="72" name="TextBox 71">
            <a:extLst>
              <a:ext uri="{FF2B5EF4-FFF2-40B4-BE49-F238E27FC236}">
                <a16:creationId xmlns:a16="http://schemas.microsoft.com/office/drawing/2014/main" id="{F0022CC4-F449-DD47-985E-F9DB7E5F6389}"/>
              </a:ext>
            </a:extLst>
          </p:cNvPr>
          <p:cNvSpPr txBox="1"/>
          <p:nvPr/>
        </p:nvSpPr>
        <p:spPr>
          <a:xfrm>
            <a:off x="9685655" y="5321679"/>
            <a:ext cx="28439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SI" sz="1600" dirty="0"/>
              <a:t>0</a:t>
            </a:r>
          </a:p>
        </p:txBody>
      </p:sp>
      <p:sp>
        <p:nvSpPr>
          <p:cNvPr id="73" name="TextBox 72">
            <a:extLst>
              <a:ext uri="{FF2B5EF4-FFF2-40B4-BE49-F238E27FC236}">
                <a16:creationId xmlns:a16="http://schemas.microsoft.com/office/drawing/2014/main" id="{55D28D6F-8300-0C4D-8950-14F8FE21F947}"/>
              </a:ext>
            </a:extLst>
          </p:cNvPr>
          <p:cNvSpPr txBox="1"/>
          <p:nvPr/>
        </p:nvSpPr>
        <p:spPr>
          <a:xfrm>
            <a:off x="10433798" y="5324718"/>
            <a:ext cx="28439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SI" sz="1600" dirty="0"/>
              <a:t>1</a:t>
            </a:r>
          </a:p>
        </p:txBody>
      </p:sp>
      <p:sp>
        <p:nvSpPr>
          <p:cNvPr id="74" name="TextBox 73">
            <a:extLst>
              <a:ext uri="{FF2B5EF4-FFF2-40B4-BE49-F238E27FC236}">
                <a16:creationId xmlns:a16="http://schemas.microsoft.com/office/drawing/2014/main" id="{9B724057-1791-5E4C-9A30-9D46FC13D09A}"/>
              </a:ext>
            </a:extLst>
          </p:cNvPr>
          <p:cNvSpPr txBox="1"/>
          <p:nvPr/>
        </p:nvSpPr>
        <p:spPr>
          <a:xfrm>
            <a:off x="8219436" y="4929505"/>
            <a:ext cx="28439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SI" sz="1600" dirty="0"/>
              <a:t>A</a:t>
            </a:r>
          </a:p>
        </p:txBody>
      </p:sp>
      <p:sp>
        <p:nvSpPr>
          <p:cNvPr id="75" name="TextBox 74">
            <a:extLst>
              <a:ext uri="{FF2B5EF4-FFF2-40B4-BE49-F238E27FC236}">
                <a16:creationId xmlns:a16="http://schemas.microsoft.com/office/drawing/2014/main" id="{09B539FD-B9CF-E648-B76D-8F35B534C521}"/>
              </a:ext>
            </a:extLst>
          </p:cNvPr>
          <p:cNvSpPr txBox="1"/>
          <p:nvPr/>
        </p:nvSpPr>
        <p:spPr>
          <a:xfrm>
            <a:off x="9704289" y="6031462"/>
            <a:ext cx="28439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SI" sz="1600" dirty="0"/>
              <a:t>B</a:t>
            </a:r>
          </a:p>
        </p:txBody>
      </p:sp>
      <p:sp>
        <p:nvSpPr>
          <p:cNvPr id="76" name="TextBox 75">
            <a:extLst>
              <a:ext uri="{FF2B5EF4-FFF2-40B4-BE49-F238E27FC236}">
                <a16:creationId xmlns:a16="http://schemas.microsoft.com/office/drawing/2014/main" id="{E3979715-4590-2145-8648-7FA56E503D1D}"/>
              </a:ext>
            </a:extLst>
          </p:cNvPr>
          <p:cNvSpPr txBox="1"/>
          <p:nvPr/>
        </p:nvSpPr>
        <p:spPr>
          <a:xfrm>
            <a:off x="8986363" y="5481550"/>
            <a:ext cx="28439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SI" sz="1600" dirty="0"/>
              <a:t>C</a:t>
            </a:r>
          </a:p>
        </p:txBody>
      </p:sp>
      <p:sp>
        <p:nvSpPr>
          <p:cNvPr id="78" name="TextBox 77">
            <a:extLst>
              <a:ext uri="{FF2B5EF4-FFF2-40B4-BE49-F238E27FC236}">
                <a16:creationId xmlns:a16="http://schemas.microsoft.com/office/drawing/2014/main" id="{26014D87-2226-2244-8C47-106568ED74AC}"/>
              </a:ext>
            </a:extLst>
          </p:cNvPr>
          <p:cNvSpPr txBox="1"/>
          <p:nvPr/>
        </p:nvSpPr>
        <p:spPr>
          <a:xfrm>
            <a:off x="10451881" y="6031462"/>
            <a:ext cx="28439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SI" sz="1600" dirty="0"/>
              <a:t>D</a:t>
            </a:r>
          </a:p>
        </p:txBody>
      </p:sp>
      <p:graphicFrame>
        <p:nvGraphicFramePr>
          <p:cNvPr id="83" name="Table 4">
            <a:extLst>
              <a:ext uri="{FF2B5EF4-FFF2-40B4-BE49-F238E27FC236}">
                <a16:creationId xmlns:a16="http://schemas.microsoft.com/office/drawing/2014/main" id="{36EA9736-B47F-0640-A851-1653D4D4164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07625241"/>
              </p:ext>
            </p:extLst>
          </p:nvPr>
        </p:nvGraphicFramePr>
        <p:xfrm>
          <a:off x="838199" y="1907370"/>
          <a:ext cx="8128000" cy="18542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032000">
                  <a:extLst>
                    <a:ext uri="{9D8B030D-6E8A-4147-A177-3AD203B41FA5}">
                      <a16:colId xmlns:a16="http://schemas.microsoft.com/office/drawing/2014/main" val="2469601657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2452695009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4161524299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132864802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SI" dirty="0"/>
                        <a:t>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SI" dirty="0"/>
                        <a:t>70 milijonov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SI" dirty="0"/>
                        <a:t>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SI" dirty="0"/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9566432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SI" dirty="0"/>
                        <a:t>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SI" dirty="0"/>
                        <a:t>20 milijonov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SI" dirty="0"/>
                        <a:t>01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SI" dirty="0"/>
                        <a:t>110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1371131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SI" dirty="0"/>
                        <a:t>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SI" dirty="0"/>
                        <a:t>37 milijonov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SI" dirty="0"/>
                        <a:t>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SI" dirty="0"/>
                        <a:t>10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457737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SI" dirty="0"/>
                        <a:t>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SI" dirty="0"/>
                        <a:t>3 milijone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SI" dirty="0"/>
                        <a:t>11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SI" dirty="0"/>
                        <a:t>111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8471175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SI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SI" dirty="0"/>
                        <a:t>130 milijonov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SI" dirty="0"/>
                        <a:t>260 mil. bitov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SI" dirty="0"/>
                        <a:t>213 mil. bitov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9488236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169847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8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4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0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3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6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9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5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8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1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4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7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0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3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6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9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2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5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8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1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4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5" fill="hold">
                      <p:stCondLst>
                        <p:cond delay="indefinite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31" grpId="0"/>
      <p:bldP spid="32" grpId="0"/>
      <p:bldP spid="33" grpId="0"/>
      <p:bldP spid="34" grpId="0"/>
      <p:bldP spid="35" grpId="0"/>
      <p:bldP spid="36" grpId="0"/>
      <p:bldP spid="37" grpId="0"/>
      <p:bldP spid="38" grpId="0"/>
      <p:bldP spid="39" grpId="0"/>
      <p:bldP spid="40" grpId="0"/>
      <p:bldP spid="41" grpId="0" animBg="1"/>
      <p:bldP spid="42" grpId="0" animBg="1"/>
      <p:bldP spid="43" grpId="0" animBg="1"/>
      <p:bldP spid="44" grpId="0" animBg="1"/>
      <p:bldP spid="45" grpId="0" animBg="1"/>
      <p:bldP spid="46" grpId="0" animBg="1"/>
      <p:bldP spid="47" grpId="0" animBg="1"/>
      <p:bldP spid="68" grpId="0"/>
      <p:bldP spid="69" grpId="0"/>
      <p:bldP spid="70" grpId="0"/>
      <p:bldP spid="71" grpId="0"/>
      <p:bldP spid="72" grpId="0"/>
      <p:bldP spid="73" grpId="0"/>
      <p:bldP spid="74" grpId="0"/>
      <p:bldP spid="75" grpId="0"/>
      <p:bldP spid="76" grpId="0"/>
      <p:bldP spid="7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EFD595-A4A7-C348-8C35-8CCC4752F8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SI" dirty="0"/>
              <a:t>Optimalno Huffmanovo drevo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592CFB1-E3A4-114F-8198-C31B50666F78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sl-SI" sz="2400" b="0" i="1" smtClean="0">
                        <a:latin typeface="Cambria Math" panose="02040503050406030204" pitchFamily="18" charset="0"/>
                      </a:rPr>
                      <m:t>𝐻</m:t>
                    </m:r>
                  </m:oMath>
                </a14:m>
                <a:r>
                  <a:rPr lang="en-SI" sz="2400" dirty="0"/>
                  <a:t> – drevo,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sz="240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Γ</m:t>
                    </m:r>
                  </m:oMath>
                </a14:m>
                <a:r>
                  <a:rPr lang="en-SI" sz="2400" dirty="0"/>
                  <a:t> – abeceda, </a:t>
                </a:r>
                <a14:m>
                  <m:oMath xmlns:m="http://schemas.openxmlformats.org/officeDocument/2006/math">
                    <m:r>
                      <a:rPr lang="sl-SI" sz="2400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sl-SI" sz="2400" b="0" i="1" smtClean="0">
                        <a:latin typeface="Cambria Math" panose="02040503050406030204" pitchFamily="18" charset="0"/>
                      </a:rPr>
                      <m:t>:</m:t>
                    </m:r>
                    <m:r>
                      <m:rPr>
                        <m:sty m:val="p"/>
                      </m:rPr>
                      <a:rPr lang="el-GR" sz="240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Γ</m:t>
                    </m:r>
                    <m:r>
                      <a:rPr lang="sl-SI" sz="24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→[0, </m:t>
                    </m:r>
                    <m:r>
                      <a:rPr lang="sl-SI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∞)</m:t>
                    </m:r>
                  </m:oMath>
                </a14:m>
                <a:r>
                  <a:rPr lang="en-SI" sz="2400" dirty="0"/>
                  <a:t> – število pojavitev simbola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sl-SI" sz="2400" b="0" i="1" smtClean="0">
                        <a:latin typeface="Cambria Math" panose="02040503050406030204" pitchFamily="18" charset="0"/>
                      </a:rPr>
                      <m:t>𝑔</m:t>
                    </m:r>
                    <m:r>
                      <a:rPr lang="sl-SI" sz="2400" b="0" i="1" smtClean="0">
                        <a:latin typeface="Cambria Math" panose="02040503050406030204" pitchFamily="18" charset="0"/>
                      </a:rPr>
                      <m:t>:</m:t>
                    </m:r>
                    <m:r>
                      <m:rPr>
                        <m:sty m:val="p"/>
                      </m:rPr>
                      <a:rPr lang="el-GR" sz="240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Γ</m:t>
                    </m:r>
                    <m:r>
                      <a:rPr lang="sl-SI" sz="240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  <m:r>
                      <a:rPr lang="sl-SI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ℕ</m:t>
                    </m:r>
                  </m:oMath>
                </a14:m>
                <a:r>
                  <a:rPr lang="en-SI" sz="2400" dirty="0"/>
                  <a:t> - globina simbola v drevesu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sl-SI" sz="2400" b="0" i="1" smtClean="0">
                          <a:latin typeface="Cambria Math" panose="02040503050406030204" pitchFamily="18" charset="0"/>
                        </a:rPr>
                        <m:t>𝐸</m:t>
                      </m:r>
                      <m:d>
                        <m:dPr>
                          <m:ctrlPr>
                            <a:rPr lang="sl-SI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sl-SI" sz="2400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  <m:r>
                            <a:rPr lang="sl-SI" sz="2400" b="0" i="1" smtClean="0">
                              <a:latin typeface="Cambria Math" panose="02040503050406030204" pitchFamily="18" charset="0"/>
                            </a:rPr>
                            <m:t>, </m:t>
                          </m:r>
                          <m:r>
                            <a:rPr lang="sl-SI" sz="2400" b="0" i="1" smtClean="0"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</m:d>
                      <m:r>
                        <a:rPr lang="sl-SI" sz="2400" b="0" i="1" smtClean="0">
                          <a:latin typeface="Cambria Math" panose="02040503050406030204" pitchFamily="18" charset="0"/>
                        </a:rPr>
                        <m:t>= </m:t>
                      </m:r>
                      <m:nary>
                        <m:naryPr>
                          <m:chr m:val="∑"/>
                          <m:supHide m:val="on"/>
                          <m:ctrlPr>
                            <a:rPr lang="sl-SI" sz="24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sl-SI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sl-SI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∈</m:t>
                          </m:r>
                          <m:r>
                            <m:rPr>
                              <m:sty m:val="p"/>
                            </m:rPr>
                            <a:rPr lang="el-GR" sz="240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Γ</m:t>
                          </m:r>
                        </m:sub>
                        <m:sup/>
                        <m:e>
                          <m:r>
                            <a:rPr lang="sl-SI" sz="2400" b="0" i="1" smtClean="0">
                              <a:latin typeface="Cambria Math" panose="02040503050406030204" pitchFamily="18" charset="0"/>
                            </a:rPr>
                            <m:t>𝑔</m:t>
                          </m:r>
                          <m:d>
                            <m:dPr>
                              <m:ctrlPr>
                                <a:rPr lang="sl-SI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sl-SI" sz="2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  <m:r>
                            <a:rPr lang="sl-SI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</m:t>
                          </m:r>
                        </m:e>
                      </m:nary>
                      <m:r>
                        <a:rPr lang="sl-SI" sz="2400" b="0" i="1" smtClean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sl-SI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sl-SI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</m:oMath>
                  </m:oMathPara>
                </a14:m>
                <a:endParaRPr lang="sl-SI" sz="2400" b="0" dirty="0"/>
              </a:p>
              <a:p>
                <a:pPr marL="0" indent="0">
                  <a:buNone/>
                </a:pPr>
                <a:r>
                  <a:rPr lang="en-SI" sz="2400" dirty="0"/>
                  <a:t>Iščemo optimum.</a:t>
                </a:r>
              </a:p>
              <a:p>
                <a:pPr marL="0" indent="0">
                  <a:buNone/>
                </a:pPr>
                <a:r>
                  <a:rPr lang="en-SI" sz="2400" dirty="0"/>
                  <a:t>Vsakemu vozlišču (tudi notranjemu) dodelimo funkcijo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sl-SI" sz="2400" b="0" i="1" smtClean="0">
                        <a:latin typeface="Cambria Math" panose="02040503050406030204" pitchFamily="18" charset="0"/>
                      </a:rPr>
                      <m:t>𝐹</m:t>
                    </m:r>
                    <m:d>
                      <m:dPr>
                        <m:ctrlPr>
                          <a:rPr lang="sl-SI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sl-SI" sz="2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sl-SI" sz="2400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"/>
                        <m:ctrlPr>
                          <a:rPr lang="sl-SI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sl-SI" sz="2400" b="0" i="1" smtClean="0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sl-SI" sz="2400" i="1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  <m:r>
                                <a:rPr lang="sl-SI" sz="2400" i="1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sl-SI" sz="24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sl-SI" sz="2400" i="1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  <m:e>
                              <m:r>
                                <m:rPr>
                                  <m:nor/>
                                </m:rPr>
                                <a:rPr lang="sl-SI" sz="2400">
                                  <a:latin typeface="Cambria Math" panose="02040503050406030204" pitchFamily="18" charset="0"/>
                                </a:rPr>
                                <m:t>č</m:t>
                              </m:r>
                              <m:r>
                                <m:rPr>
                                  <m:nor/>
                                </m:rPr>
                                <a:rPr lang="sl-SI" sz="2400">
                                  <a:latin typeface="Cambria Math" panose="02040503050406030204" pitchFamily="18" charset="0"/>
                                </a:rPr>
                                <m:t>e</m:t>
                              </m:r>
                              <m:r>
                                <m:rPr>
                                  <m:nor/>
                                </m:rPr>
                                <a:rPr lang="sl-SI" sz="240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m:rPr>
                                  <m:nor/>
                                </m:rPr>
                                <a:rPr lang="sl-SI" sz="2400">
                                  <a:latin typeface="Cambria Math" panose="02040503050406030204" pitchFamily="18" charset="0"/>
                                </a:rPr>
                                <m:t>je</m:t>
                              </m:r>
                              <m:r>
                                <m:rPr>
                                  <m:nor/>
                                </m:rPr>
                                <a:rPr lang="sl-SI" sz="240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sl-SI" sz="24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sl-SI" sz="2400" i="1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m:rPr>
                                  <m:nor/>
                                </m:rPr>
                                <a:rPr lang="sl-SI" sz="2400">
                                  <a:latin typeface="Cambria Math" panose="02040503050406030204" pitchFamily="18" charset="0"/>
                                </a:rPr>
                                <m:t>list</m:t>
                              </m:r>
                            </m:e>
                          </m:mr>
                          <m:mr>
                            <m:e>
                              <m:r>
                                <a:rPr lang="sl-SI" sz="2400" b="0" i="1" smtClean="0">
                                  <a:latin typeface="Cambria Math" panose="02040503050406030204" pitchFamily="18" charset="0"/>
                                </a:rPr>
                                <m:t>𝐹</m:t>
                              </m:r>
                              <m:d>
                                <m:dPr>
                                  <m:ctrlPr>
                                    <a:rPr lang="sl-SI" sz="24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m:rPr>
                                      <m:brk m:alnAt="7"/>
                                    </m:rPr>
                                    <a:rPr lang="sl-SI" sz="2400" i="1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</m:d>
                              <m:r>
                                <m:rPr>
                                  <m:brk m:alnAt="7"/>
                                </m:rPr>
                                <a:rPr lang="sl-SI" sz="2400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sl-SI" sz="2400" i="1">
                                  <a:latin typeface="Cambria Math" panose="02040503050406030204" pitchFamily="18" charset="0"/>
                                </a:rPr>
                                <m:t>𝐹</m:t>
                              </m:r>
                              <m:r>
                                <a:rPr lang="sl-SI" sz="2400" i="1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sl-SI" sz="2400" i="1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  <m:r>
                                <a:rPr lang="sl-SI" sz="2400" i="1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  <m:e>
                              <m:r>
                                <m:rPr>
                                  <m:nor/>
                                </m:rPr>
                                <a:rPr lang="sl-SI" sz="2400">
                                  <a:latin typeface="Cambria Math" panose="02040503050406030204" pitchFamily="18" charset="0"/>
                                </a:rPr>
                                <m:t>notranje</m:t>
                              </m:r>
                              <m:r>
                                <m:rPr>
                                  <m:nor/>
                                </m:rPr>
                                <a:rPr lang="sl-SI" sz="240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m:rPr>
                                  <m:nor/>
                                </m:rPr>
                                <a:rPr lang="sl-SI" sz="2400">
                                  <a:latin typeface="Cambria Math" panose="02040503050406030204" pitchFamily="18" charset="0"/>
                                </a:rPr>
                                <m:t>vozli</m:t>
                              </m:r>
                              <m:r>
                                <m:rPr>
                                  <m:nor/>
                                </m:rPr>
                                <a:rPr lang="sl-SI" sz="2400">
                                  <a:latin typeface="Cambria Math" panose="02040503050406030204" pitchFamily="18" charset="0"/>
                                </a:rPr>
                                <m:t>šč</m:t>
                              </m:r>
                              <m:r>
                                <m:rPr>
                                  <m:nor/>
                                </m:rPr>
                                <a:rPr lang="sl-SI" sz="2400">
                                  <a:latin typeface="Cambria Math" panose="02040503050406030204" pitchFamily="18" charset="0"/>
                                </a:rPr>
                                <m:t>e</m:t>
                              </m:r>
                              <m:r>
                                <m:rPr>
                                  <m:nor/>
                                </m:rPr>
                                <a:rPr lang="sl-SI" sz="240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sl-SI" sz="2400" i="1">
                                  <a:latin typeface="Cambria Math" panose="02040503050406030204" pitchFamily="18" charset="0"/>
                                </a:rPr>
                                <m:t>   </m:t>
                              </m:r>
                              <m:r>
                                <a:rPr lang="sl-SI" sz="2400" i="1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  <m:r>
                                <a:rPr lang="sl-SI" sz="2400" i="1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m:rPr>
                                  <m:nor/>
                                </m:rPr>
                                <a:rPr lang="sl-SI" sz="2400">
                                  <a:latin typeface="Cambria Math" panose="02040503050406030204" pitchFamily="18" charset="0"/>
                                </a:rPr>
                                <m:t>in</m:t>
                              </m:r>
                              <m:r>
                                <a:rPr lang="sl-SI" sz="2400" i="1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sl-SI" sz="2400" i="1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  <m:r>
                                <a:rPr lang="sl-SI" sz="2400" i="1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m:rPr>
                                  <m:nor/>
                                </m:rPr>
                                <a:rPr lang="sl-SI" sz="2400">
                                  <a:latin typeface="Cambria Math" panose="02040503050406030204" pitchFamily="18" charset="0"/>
                                </a:rPr>
                                <m:t>sinova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en-SI" sz="2400" dirty="0"/>
                  <a:t> </a:t>
                </a:r>
              </a:p>
              <a:p>
                <a:pPr marL="0" indent="0">
                  <a:buNone/>
                </a:pPr>
                <a:r>
                  <a:rPr lang="en-SI" sz="2400" dirty="0"/>
                  <a:t>Notranja vozlišča poimenujemo z razširjeno abecedo – spoj "črk" postane nova črka</a:t>
                </a:r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592CFB1-E3A4-114F-8198-C31B50666F7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4222" t="-13372" r="-483" b="-40988"/>
                </a:stretch>
              </a:blipFill>
            </p:spPr>
            <p:txBody>
              <a:bodyPr/>
              <a:lstStyle/>
              <a:p>
                <a:r>
                  <a:rPr lang="en-SI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176461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C1CC2F-39FA-A844-BFAB-AB51843D95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SI" dirty="0"/>
              <a:t>Huffmanovo drevo</a:t>
            </a: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FA79CA4D-BC07-3B45-989D-98A0D051E38B}"/>
              </a:ext>
            </a:extLst>
          </p:cNvPr>
          <p:cNvSpPr/>
          <p:nvPr/>
        </p:nvSpPr>
        <p:spPr>
          <a:xfrm>
            <a:off x="2260111" y="1995425"/>
            <a:ext cx="173255" cy="173255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I">
              <a:solidFill>
                <a:sysClr val="windowText" lastClr="000000"/>
              </a:solidFill>
            </a:endParaRP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3217F99F-A815-3E47-B28C-1FE661442A6D}"/>
              </a:ext>
            </a:extLst>
          </p:cNvPr>
          <p:cNvSpPr/>
          <p:nvPr/>
        </p:nvSpPr>
        <p:spPr>
          <a:xfrm>
            <a:off x="2889908" y="2538416"/>
            <a:ext cx="173255" cy="173255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I">
              <a:solidFill>
                <a:sysClr val="windowText" lastClr="000000"/>
              </a:solidFill>
            </a:endParaRP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508E95B5-4805-1F47-857B-6EBC2D48C9EE}"/>
              </a:ext>
            </a:extLst>
          </p:cNvPr>
          <p:cNvSpPr/>
          <p:nvPr/>
        </p:nvSpPr>
        <p:spPr>
          <a:xfrm>
            <a:off x="3479310" y="3024489"/>
            <a:ext cx="173255" cy="173255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I">
              <a:solidFill>
                <a:sysClr val="windowText" lastClr="000000"/>
              </a:solidFill>
            </a:endParaRP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327142F1-814C-5543-A8CE-EBE46F84C85B}"/>
              </a:ext>
            </a:extLst>
          </p:cNvPr>
          <p:cNvSpPr/>
          <p:nvPr/>
        </p:nvSpPr>
        <p:spPr>
          <a:xfrm>
            <a:off x="2433366" y="3024489"/>
            <a:ext cx="173255" cy="173255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I">
              <a:solidFill>
                <a:sysClr val="windowText" lastClr="000000"/>
              </a:solidFill>
            </a:endParaRP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33EAF412-E5A7-F741-99A6-A76EC25D1C41}"/>
              </a:ext>
            </a:extLst>
          </p:cNvPr>
          <p:cNvSpPr/>
          <p:nvPr/>
        </p:nvSpPr>
        <p:spPr>
          <a:xfrm>
            <a:off x="1662894" y="2538416"/>
            <a:ext cx="173255" cy="173255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I">
              <a:solidFill>
                <a:sysClr val="windowText" lastClr="000000"/>
              </a:solidFill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258729DC-09CE-CF48-91DC-F839F04729E4}"/>
              </a:ext>
            </a:extLst>
          </p:cNvPr>
          <p:cNvSpPr/>
          <p:nvPr/>
        </p:nvSpPr>
        <p:spPr>
          <a:xfrm>
            <a:off x="3147137" y="3615648"/>
            <a:ext cx="173255" cy="173255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I">
              <a:solidFill>
                <a:sysClr val="windowText" lastClr="000000"/>
              </a:solidFill>
            </a:endParaRP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87269538-87EB-4F4A-A9B5-F02FDAB53055}"/>
              </a:ext>
            </a:extLst>
          </p:cNvPr>
          <p:cNvSpPr/>
          <p:nvPr/>
        </p:nvSpPr>
        <p:spPr>
          <a:xfrm>
            <a:off x="3887991" y="3615648"/>
            <a:ext cx="173255" cy="173255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I">
              <a:solidFill>
                <a:sysClr val="windowText" lastClr="000000"/>
              </a:solidFill>
            </a:endParaRP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7D94B70A-2761-1341-B4C1-A69273961AC8}"/>
              </a:ext>
            </a:extLst>
          </p:cNvPr>
          <p:cNvCxnSpPr>
            <a:cxnSpLocks/>
            <a:stCxn id="8" idx="7"/>
            <a:endCxn id="4" idx="3"/>
          </p:cNvCxnSpPr>
          <p:nvPr/>
        </p:nvCxnSpPr>
        <p:spPr>
          <a:xfrm flipV="1">
            <a:off x="1810776" y="2143307"/>
            <a:ext cx="474708" cy="420482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37EC6330-8E2A-F14B-B96B-9A524E7721A4}"/>
              </a:ext>
            </a:extLst>
          </p:cNvPr>
          <p:cNvCxnSpPr>
            <a:cxnSpLocks/>
            <a:stCxn id="5" idx="1"/>
            <a:endCxn id="4" idx="5"/>
          </p:cNvCxnSpPr>
          <p:nvPr/>
        </p:nvCxnSpPr>
        <p:spPr>
          <a:xfrm flipH="1" flipV="1">
            <a:off x="2407993" y="2143307"/>
            <a:ext cx="507288" cy="420482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5C3068DF-C0AD-4C4A-9436-FE21E2479ED7}"/>
              </a:ext>
            </a:extLst>
          </p:cNvPr>
          <p:cNvCxnSpPr>
            <a:cxnSpLocks/>
            <a:stCxn id="7" idx="7"/>
            <a:endCxn id="5" idx="3"/>
          </p:cNvCxnSpPr>
          <p:nvPr/>
        </p:nvCxnSpPr>
        <p:spPr>
          <a:xfrm flipV="1">
            <a:off x="2581248" y="2686298"/>
            <a:ext cx="334033" cy="363564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5E9AC107-B35D-1941-A77D-CEDBBE516B59}"/>
              </a:ext>
            </a:extLst>
          </p:cNvPr>
          <p:cNvCxnSpPr>
            <a:cxnSpLocks/>
            <a:stCxn id="6" idx="1"/>
            <a:endCxn id="5" idx="5"/>
          </p:cNvCxnSpPr>
          <p:nvPr/>
        </p:nvCxnSpPr>
        <p:spPr>
          <a:xfrm flipH="1" flipV="1">
            <a:off x="3037790" y="2686298"/>
            <a:ext cx="466893" cy="363564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0A3583F6-F219-D849-8676-66F80957552B}"/>
              </a:ext>
            </a:extLst>
          </p:cNvPr>
          <p:cNvCxnSpPr>
            <a:cxnSpLocks/>
            <a:stCxn id="6" idx="3"/>
            <a:endCxn id="9" idx="0"/>
          </p:cNvCxnSpPr>
          <p:nvPr/>
        </p:nvCxnSpPr>
        <p:spPr>
          <a:xfrm flipH="1">
            <a:off x="3233765" y="3172371"/>
            <a:ext cx="270918" cy="443277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EE1A8405-B8CE-D94B-B1DA-828D9F7A5204}"/>
              </a:ext>
            </a:extLst>
          </p:cNvPr>
          <p:cNvCxnSpPr>
            <a:cxnSpLocks/>
            <a:stCxn id="6" idx="5"/>
            <a:endCxn id="10" idx="0"/>
          </p:cNvCxnSpPr>
          <p:nvPr/>
        </p:nvCxnSpPr>
        <p:spPr>
          <a:xfrm>
            <a:off x="3627192" y="3172371"/>
            <a:ext cx="347427" cy="443277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1553952D-6654-084A-B21E-F2C45BACEFEE}"/>
              </a:ext>
            </a:extLst>
          </p:cNvPr>
          <p:cNvSpPr txBox="1"/>
          <p:nvPr/>
        </p:nvSpPr>
        <p:spPr>
          <a:xfrm>
            <a:off x="1711008" y="2092270"/>
            <a:ext cx="28439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SI" sz="1600" dirty="0"/>
              <a:t>0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C4C4555A-51E1-A943-B26B-B71AFCA31177}"/>
              </a:ext>
            </a:extLst>
          </p:cNvPr>
          <p:cNvSpPr txBox="1"/>
          <p:nvPr/>
        </p:nvSpPr>
        <p:spPr>
          <a:xfrm>
            <a:off x="2757960" y="2092270"/>
            <a:ext cx="28439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SI" sz="1600" dirty="0"/>
              <a:t>1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74D5232E-0A64-124D-87DD-E645024158E9}"/>
              </a:ext>
            </a:extLst>
          </p:cNvPr>
          <p:cNvSpPr txBox="1"/>
          <p:nvPr/>
        </p:nvSpPr>
        <p:spPr>
          <a:xfrm>
            <a:off x="2442239" y="2614826"/>
            <a:ext cx="28439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SI" sz="1600" dirty="0"/>
              <a:t>0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A9C379BD-AB9F-4244-828F-B48E634DC1DB}"/>
              </a:ext>
            </a:extLst>
          </p:cNvPr>
          <p:cNvSpPr txBox="1"/>
          <p:nvPr/>
        </p:nvSpPr>
        <p:spPr>
          <a:xfrm>
            <a:off x="3331059" y="2628659"/>
            <a:ext cx="28439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SI" sz="1600" dirty="0"/>
              <a:t>1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356608AF-387C-4D45-A0A0-E85B7732A956}"/>
              </a:ext>
            </a:extLst>
          </p:cNvPr>
          <p:cNvSpPr txBox="1"/>
          <p:nvPr/>
        </p:nvSpPr>
        <p:spPr>
          <a:xfrm>
            <a:off x="3066194" y="3154948"/>
            <a:ext cx="28439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SI" sz="1600" dirty="0"/>
              <a:t>0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1AEDF8AE-D9AC-E740-8453-F07A9571656B}"/>
              </a:ext>
            </a:extLst>
          </p:cNvPr>
          <p:cNvSpPr txBox="1"/>
          <p:nvPr/>
        </p:nvSpPr>
        <p:spPr>
          <a:xfrm>
            <a:off x="3814337" y="3157987"/>
            <a:ext cx="28439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SI" sz="1600" dirty="0"/>
              <a:t>1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8DCDE907-288A-6A42-98E2-EB626BE81540}"/>
              </a:ext>
            </a:extLst>
          </p:cNvPr>
          <p:cNvSpPr txBox="1"/>
          <p:nvPr/>
        </p:nvSpPr>
        <p:spPr>
          <a:xfrm>
            <a:off x="1599975" y="2762774"/>
            <a:ext cx="28439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SI" sz="1600" dirty="0"/>
              <a:t>A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94673096-AD02-8645-9D6C-72AF140BC0D5}"/>
              </a:ext>
            </a:extLst>
          </p:cNvPr>
          <p:cNvSpPr txBox="1"/>
          <p:nvPr/>
        </p:nvSpPr>
        <p:spPr>
          <a:xfrm>
            <a:off x="3084828" y="3864731"/>
            <a:ext cx="28439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SI" sz="1600" dirty="0"/>
              <a:t>B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14B6B439-F9BA-1F4A-8296-5B01AF6410C1}"/>
              </a:ext>
            </a:extLst>
          </p:cNvPr>
          <p:cNvSpPr txBox="1"/>
          <p:nvPr/>
        </p:nvSpPr>
        <p:spPr>
          <a:xfrm>
            <a:off x="2366902" y="3314819"/>
            <a:ext cx="28439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SI" sz="1600" dirty="0"/>
              <a:t>C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20A4353A-40FF-FF43-BE0A-BDDD93FB75E2}"/>
              </a:ext>
            </a:extLst>
          </p:cNvPr>
          <p:cNvSpPr txBox="1"/>
          <p:nvPr/>
        </p:nvSpPr>
        <p:spPr>
          <a:xfrm>
            <a:off x="3832420" y="3864731"/>
            <a:ext cx="28439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SI" sz="1600" dirty="0"/>
              <a:t>D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E9A02028-3768-964E-9E44-AABD93A8BEDC}"/>
              </a:ext>
            </a:extLst>
          </p:cNvPr>
          <p:cNvSpPr txBox="1"/>
          <p:nvPr/>
        </p:nvSpPr>
        <p:spPr>
          <a:xfrm>
            <a:off x="3703120" y="2711671"/>
            <a:ext cx="43417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SI" sz="1600" b="1" dirty="0"/>
              <a:t>BD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3C319206-4B34-5E4E-A40A-6D5B1FF04C29}"/>
              </a:ext>
            </a:extLst>
          </p:cNvPr>
          <p:cNvSpPr txBox="1"/>
          <p:nvPr/>
        </p:nvSpPr>
        <p:spPr>
          <a:xfrm>
            <a:off x="3076602" y="2328382"/>
            <a:ext cx="57437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SI" sz="1600" b="1" dirty="0"/>
              <a:t>CBD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F18C2C66-D1D3-7F4D-9B50-42091DC529D0}"/>
              </a:ext>
            </a:extLst>
          </p:cNvPr>
          <p:cNvSpPr txBox="1"/>
          <p:nvPr/>
        </p:nvSpPr>
        <p:spPr>
          <a:xfrm>
            <a:off x="2018779" y="1631207"/>
            <a:ext cx="69337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SI" sz="1600" b="1" dirty="0"/>
              <a:t>ACBD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0" name="Content Placeholder 2">
                <a:extLst>
                  <a:ext uri="{FF2B5EF4-FFF2-40B4-BE49-F238E27FC236}">
                    <a16:creationId xmlns:a16="http://schemas.microsoft.com/office/drawing/2014/main" id="{62FCDB91-871B-5547-9605-B951A5B3A9F8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56367" y="4427502"/>
                <a:ext cx="6154794" cy="2331088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Font typeface="Arial" panose="020B0604020202020204" pitchFamily="34" charset="0"/>
                  <a:buNone/>
                </a:pPr>
                <a:r>
                  <a:rPr lang="en-SI" dirty="0"/>
                  <a:t>Razširjena abeceda brez korena: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sl-SI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el-GR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Γ</m:t>
                          </m:r>
                        </m:e>
                        <m:sup>
                          <m:r>
                            <a:rPr lang="sl-SI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r>
                        <a:rPr lang="sl-SI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{"/>
                          <m:endChr m:val="}"/>
                          <m:ctrlPr>
                            <a:rPr lang="sl-SI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sl-SI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A</m:t>
                          </m:r>
                          <m:r>
                            <a:rPr lang="sl-SI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 </m:t>
                          </m:r>
                          <m:r>
                            <m:rPr>
                              <m:sty m:val="p"/>
                            </m:rPr>
                            <a:rPr lang="sl-SI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B</m:t>
                          </m:r>
                          <m:r>
                            <a:rPr lang="sl-SI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 </m:t>
                          </m:r>
                          <m:r>
                            <m:rPr>
                              <m:sty m:val="p"/>
                            </m:rPr>
                            <a:rPr lang="sl-SI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C</m:t>
                          </m:r>
                          <m:r>
                            <a:rPr lang="sl-SI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 </m:t>
                          </m:r>
                          <m:r>
                            <m:rPr>
                              <m:sty m:val="p"/>
                            </m:rPr>
                            <a:rPr lang="sl-SI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D</m:t>
                          </m:r>
                          <m:r>
                            <a:rPr lang="sl-SI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 </m:t>
                          </m:r>
                          <m:r>
                            <m:rPr>
                              <m:sty m:val="p"/>
                            </m:rPr>
                            <a:rPr lang="sl-SI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BD</m:t>
                          </m:r>
                          <m:r>
                            <a:rPr lang="sl-SI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 </m:t>
                          </m:r>
                          <m:r>
                            <m:rPr>
                              <m:sty m:val="p"/>
                            </m:rPr>
                            <a:rPr lang="sl-SI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CBD</m:t>
                          </m:r>
                        </m:e>
                      </m:d>
                    </m:oMath>
                  </m:oMathPara>
                </a14:m>
                <a:endParaRPr lang="sl-SI" b="0" dirty="0">
                  <a:ea typeface="Cambria Math" panose="02040503050406030204" pitchFamily="18" charset="0"/>
                </a:endParaRPr>
              </a:p>
              <a:p>
                <a:pPr marL="0" indent="0">
                  <a:buNone/>
                </a:pPr>
                <a:r>
                  <a:rPr lang="en-SI" dirty="0"/>
                  <a:t>Velja: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sl-SI" i="1">
                          <a:latin typeface="Cambria Math" panose="02040503050406030204" pitchFamily="18" charset="0"/>
                        </a:rPr>
                        <m:t>𝐸</m:t>
                      </m:r>
                      <m:d>
                        <m:dPr>
                          <m:ctrlPr>
                            <a:rPr lang="sl-SI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sl-SI" i="1">
                              <a:latin typeface="Cambria Math" panose="02040503050406030204" pitchFamily="18" charset="0"/>
                            </a:rPr>
                            <m:t>𝑓</m:t>
                          </m:r>
                          <m:r>
                            <a:rPr lang="sl-SI" i="1">
                              <a:latin typeface="Cambria Math" panose="02040503050406030204" pitchFamily="18" charset="0"/>
                            </a:rPr>
                            <m:t>, </m:t>
                          </m:r>
                          <m:r>
                            <a:rPr lang="sl-SI" i="1"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</m:d>
                      <m:r>
                        <a:rPr lang="sl-SI" i="1">
                          <a:latin typeface="Cambria Math" panose="02040503050406030204" pitchFamily="18" charset="0"/>
                        </a:rPr>
                        <m:t>= </m:t>
                      </m:r>
                      <m:nary>
                        <m:naryPr>
                          <m:chr m:val="∑"/>
                          <m:supHide m:val="on"/>
                          <m:ctrlPr>
                            <a:rPr lang="sl-SI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sl-SI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sl-SI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∈</m:t>
                          </m:r>
                          <m:r>
                            <m:rPr>
                              <m:sty m:val="p"/>
                            </m:rPr>
                            <a:rPr lang="el-GR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Γ</m:t>
                          </m:r>
                        </m:sub>
                        <m:sup/>
                        <m:e>
                          <m:r>
                            <a:rPr lang="sl-SI" i="1">
                              <a:latin typeface="Cambria Math" panose="02040503050406030204" pitchFamily="18" charset="0"/>
                            </a:rPr>
                            <m:t>𝑔</m:t>
                          </m:r>
                          <m:d>
                            <m:dPr>
                              <m:ctrlPr>
                                <a:rPr lang="sl-SI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sl-SI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  <m:r>
                            <a:rPr lang="sl-SI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</m:t>
                          </m:r>
                        </m:e>
                      </m:nary>
                      <m:r>
                        <a:rPr lang="sl-SI" i="1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sl-SI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sl-SI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sl-SI" i="1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lang="sl-SI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sl-SI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sl-SI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∈</m:t>
                          </m:r>
                          <m:sSup>
                            <m:sSupPr>
                              <m:ctrlPr>
                                <a:rPr lang="el-G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el-GR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Γ</m:t>
                              </m:r>
                            </m:e>
                            <m:sup>
                              <m:r>
                                <a:rPr lang="sl-SI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</m:sub>
                        <m:sup/>
                        <m:e>
                          <m:r>
                            <a:rPr lang="sl-SI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𝐹</m:t>
                          </m:r>
                          <m:d>
                            <m:dPr>
                              <m:ctrlPr>
                                <a:rPr lang="sl-SI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sl-SI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</m:e>
                      </m:nary>
                    </m:oMath>
                  </m:oMathPara>
                </a14:m>
                <a:endParaRPr lang="sl-SI" dirty="0"/>
              </a:p>
              <a:p>
                <a:pPr marL="0" indent="0">
                  <a:buNone/>
                </a:pPr>
                <a:endParaRPr lang="en-SI" dirty="0"/>
              </a:p>
              <a:p>
                <a:pPr marL="0" indent="0">
                  <a:buFont typeface="Arial" panose="020B0604020202020204" pitchFamily="34" charset="0"/>
                  <a:buNone/>
                </a:pPr>
                <a:endParaRPr lang="sl-SI" dirty="0"/>
              </a:p>
              <a:p>
                <a:pPr marL="0" indent="0">
                  <a:buFont typeface="Arial" panose="020B0604020202020204" pitchFamily="34" charset="0"/>
                  <a:buNone/>
                </a:pPr>
                <a:endParaRPr lang="en-SI" dirty="0"/>
              </a:p>
            </p:txBody>
          </p:sp>
        </mc:Choice>
        <mc:Fallback>
          <p:sp>
            <p:nvSpPr>
              <p:cNvPr id="30" name="Content Placeholder 2">
                <a:extLst>
                  <a:ext uri="{FF2B5EF4-FFF2-40B4-BE49-F238E27FC236}">
                    <a16:creationId xmlns:a16="http://schemas.microsoft.com/office/drawing/2014/main" id="{62FCDB91-871B-5547-9605-B951A5B3A9F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6367" y="4427502"/>
                <a:ext cx="6154794" cy="2331088"/>
              </a:xfrm>
              <a:prstGeom prst="rect">
                <a:avLst/>
              </a:prstGeom>
              <a:blipFill>
                <a:blip r:embed="rId2"/>
                <a:stretch>
                  <a:fillRect l="-2062" t="-12973" b="-88649"/>
                </a:stretch>
              </a:blipFill>
            </p:spPr>
            <p:txBody>
              <a:bodyPr/>
              <a:lstStyle/>
              <a:p>
                <a:r>
                  <a:rPr lang="en-SI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0F2CE072-D0C1-C144-9F12-7DD3DFF3C046}"/>
                  </a:ext>
                </a:extLst>
              </p:cNvPr>
              <p:cNvSpPr txBox="1"/>
              <p:nvPr/>
            </p:nvSpPr>
            <p:spPr>
              <a:xfrm>
                <a:off x="6768548" y="655983"/>
                <a:ext cx="5029200" cy="486517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SI" dirty="0"/>
                  <a:t>Če sta </a:t>
                </a:r>
                <a14:m>
                  <m:oMath xmlns:m="http://schemas.openxmlformats.org/officeDocument/2006/math">
                    <m:r>
                      <a:rPr lang="sl-SI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SI" dirty="0"/>
                  <a:t> in </a:t>
                </a:r>
                <a14:m>
                  <m:oMath xmlns:m="http://schemas.openxmlformats.org/officeDocument/2006/math">
                    <m:r>
                      <a:rPr lang="sl-SI" b="0" i="1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SI" dirty="0"/>
                  <a:t> najglobji vozlišči v optimalnem drevesu </a:t>
                </a:r>
                <a14:m>
                  <m:oMath xmlns:m="http://schemas.openxmlformats.org/officeDocument/2006/math">
                    <m:r>
                      <a:rPr lang="sl-SI" i="1">
                        <a:latin typeface="Cambria Math" panose="02040503050406030204" pitchFamily="18" charset="0"/>
                      </a:rPr>
                      <m:t>𝐻</m:t>
                    </m:r>
                  </m:oMath>
                </a14:m>
                <a:r>
                  <a:rPr lang="en-SI" dirty="0"/>
                  <a:t>, ki sta sinova istega notranjega vozlišča, potem sta </a:t>
                </a:r>
                <a14:m>
                  <m:oMath xmlns:m="http://schemas.openxmlformats.org/officeDocument/2006/math">
                    <m:r>
                      <a:rPr lang="sl-SI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sl-SI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sl-SI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en-SI" dirty="0"/>
                  <a:t> in </a:t>
                </a:r>
                <a14:m>
                  <m:oMath xmlns:m="http://schemas.openxmlformats.org/officeDocument/2006/math">
                    <m:r>
                      <a:rPr lang="sl-SI" i="1">
                        <a:latin typeface="Cambria Math" panose="02040503050406030204" pitchFamily="18" charset="0"/>
                      </a:rPr>
                      <m:t>𝑓</m:t>
                    </m:r>
                    <m:r>
                      <a:rPr lang="sl-SI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sl-SI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sl-SI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SI" dirty="0"/>
                  <a:t> najmanjši vrednost.</a:t>
                </a:r>
              </a:p>
              <a:p>
                <a:endParaRPr lang="en-SI" dirty="0"/>
              </a:p>
              <a:p>
                <a:r>
                  <a:rPr lang="en-SI" dirty="0"/>
                  <a:t>Sicer bi ju lahko zamenjali z manjšimi in dobili boljše drevo.</a:t>
                </a:r>
              </a:p>
              <a:p>
                <a:endParaRPr lang="en-SI" dirty="0"/>
              </a:p>
              <a:p>
                <a:r>
                  <a:rPr lang="en-SI" dirty="0"/>
                  <a:t>Če v optimalnem drevesu </a:t>
                </a:r>
                <a14:m>
                  <m:oMath xmlns:m="http://schemas.openxmlformats.org/officeDocument/2006/math">
                    <m:r>
                      <a:rPr lang="sl-SI" i="1">
                        <a:latin typeface="Cambria Math" panose="02040503050406030204" pitchFamily="18" charset="0"/>
                      </a:rPr>
                      <m:t>𝐻</m:t>
                    </m:r>
                    <m:r>
                      <a:rPr lang="sl-SI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SI" dirty="0"/>
                  <a:t>najglobji in najcenejši bratski vozlišči </a:t>
                </a:r>
                <a14:m>
                  <m:oMath xmlns:m="http://schemas.openxmlformats.org/officeDocument/2006/math">
                    <m:r>
                      <a:rPr lang="sl-SI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𝑥</m:t>
                    </m:r>
                    <m:r>
                      <a:rPr lang="sl-SI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SI" dirty="0"/>
                  <a:t> in </a:t>
                </a:r>
                <a14:m>
                  <m:oMath xmlns:m="http://schemas.openxmlformats.org/officeDocument/2006/math">
                    <m:r>
                      <a:rPr lang="sl-SI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𝑦</m:t>
                    </m:r>
                    <m:r>
                      <a:rPr lang="sl-SI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SI" dirty="0"/>
                  <a:t>odstranimo in ju nadomestimo z očetom, dobimo drevo </a:t>
                </a:r>
                <a14:m>
                  <m:oMath xmlns:m="http://schemas.openxmlformats.org/officeDocument/2006/math">
                    <m:r>
                      <a:rPr lang="sl-SI" i="1">
                        <a:latin typeface="Cambria Math" panose="02040503050406030204" pitchFamily="18" charset="0"/>
                      </a:rPr>
                      <m:t>𝐻</m:t>
                    </m:r>
                    <m:r>
                      <a:rPr lang="sl-SI" b="0" i="1" smtClean="0">
                        <a:latin typeface="Cambria Math" panose="02040503050406030204" pitchFamily="18" charset="0"/>
                      </a:rPr>
                      <m:t>′</m:t>
                    </m:r>
                  </m:oMath>
                </a14:m>
                <a:r>
                  <a:rPr lang="en-SI" dirty="0"/>
                  <a:t> nad abecedo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sl-SI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l-GR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Γ</m:t>
                        </m:r>
                      </m:e>
                      <m:sub>
                        <m:r>
                          <a:rPr lang="sl-SI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sl-SI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l-GR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Γ</m:t>
                    </m:r>
                    <m:r>
                      <a:rPr lang="sl-SI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  <m:r>
                      <a:rPr lang="sl-SI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𝑥</m:t>
                    </m:r>
                    <m:r>
                      <a:rPr lang="sl-SI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−</m:t>
                    </m:r>
                    <m:r>
                      <a:rPr lang="sl-SI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𝑦</m:t>
                    </m:r>
                    <m:r>
                      <a:rPr lang="sl-SI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r>
                      <a:rPr lang="sl-SI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𝑥𝑦</m:t>
                    </m:r>
                  </m:oMath>
                </a14:m>
                <a:r>
                  <a:rPr lang="en-SI" i="1" dirty="0"/>
                  <a:t> </a:t>
                </a:r>
                <a:r>
                  <a:rPr lang="en-SI" dirty="0"/>
                  <a:t>in  </a:t>
                </a:r>
              </a:p>
              <a:p>
                <a14:m>
                  <m:oMath xmlns:m="http://schemas.openxmlformats.org/officeDocument/2006/math">
                    <m:sSup>
                      <m:sSupPr>
                        <m:ctrlPr>
                          <a:rPr lang="sl-SI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sl-SI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𝑓</m:t>
                        </m:r>
                      </m:e>
                      <m:sup>
                        <m:r>
                          <a:rPr lang="sl-SI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′</m:t>
                        </m:r>
                      </m:sup>
                    </m:sSup>
                    <m:d>
                      <m:dPr>
                        <m:ctrlPr>
                          <a:rPr lang="sl-SI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sl-SI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𝑠</m:t>
                        </m:r>
                      </m:e>
                    </m:d>
                    <m:r>
                      <a:rPr lang="sl-SI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 </m:t>
                    </m:r>
                    <m:d>
                      <m:dPr>
                        <m:begChr m:val="{"/>
                        <m:endChr m:val=""/>
                        <m:ctrlPr>
                          <a:rPr lang="sl-SI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sl-SI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sl-SI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𝑓</m:t>
                              </m:r>
                              <m:r>
                                <a:rPr lang="sl-SI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sl-SI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𝑠</m:t>
                              </m:r>
                              <m:r>
                                <a:rPr lang="sl-SI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)</m:t>
                              </m:r>
                            </m:e>
                            <m:e>
                              <m:r>
                                <a:rPr lang="sl-SI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𝑠</m:t>
                              </m:r>
                              <m:r>
                                <a:rPr lang="sl-SI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 ∉{</m:t>
                              </m:r>
                              <m:r>
                                <a:rPr lang="sl-SI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sl-SI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, </m:t>
                              </m:r>
                              <m:r>
                                <a:rPr lang="sl-SI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𝑦</m:t>
                              </m:r>
                              <m:r>
                                <a:rPr lang="sl-SI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}</m:t>
                              </m:r>
                            </m:e>
                          </m:mr>
                          <m:mr>
                            <m:e>
                              <m:r>
                                <a:rPr lang="sl-SI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𝐹</m:t>
                              </m:r>
                              <m:r>
                                <a:rPr lang="sl-SI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sl-SI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𝑥𝑦</m:t>
                              </m:r>
                              <m:r>
                                <a:rPr lang="sl-SI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)</m:t>
                              </m:r>
                            </m:e>
                            <m:e>
                              <m:r>
                                <a:rPr lang="sl-SI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𝑠</m:t>
                              </m:r>
                              <m:r>
                                <a:rPr lang="sl-SI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sl-SI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𝑥𝑦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en-SI" i="1" dirty="0"/>
                  <a:t> </a:t>
                </a:r>
              </a:p>
              <a:p>
                <a:endParaRPr lang="en-SI" dirty="0"/>
              </a:p>
              <a:p>
                <a:r>
                  <a:rPr lang="en-SI" dirty="0"/>
                  <a:t>Potem mora skrčeno drevo biti optimalno Huffmanovo drevo.</a:t>
                </a:r>
              </a:p>
              <a:p>
                <a:r>
                  <a:rPr lang="en-SI" dirty="0"/>
                  <a:t>Če to ne bi bilo res, tudi </a:t>
                </a:r>
                <a14:m>
                  <m:oMath xmlns:m="http://schemas.openxmlformats.org/officeDocument/2006/math">
                    <m:r>
                      <a:rPr lang="sl-SI" i="1">
                        <a:latin typeface="Cambria Math" panose="02040503050406030204" pitchFamily="18" charset="0"/>
                      </a:rPr>
                      <m:t>𝐻</m:t>
                    </m:r>
                  </m:oMath>
                </a14:m>
                <a:r>
                  <a:rPr lang="en-SI" dirty="0"/>
                  <a:t> ne more biti optimalno</a:t>
                </a:r>
              </a:p>
            </p:txBody>
          </p:sp>
        </mc:Choice>
        <mc:Fallback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0F2CE072-D0C1-C144-9F12-7DD3DFF3C04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68548" y="655983"/>
                <a:ext cx="5029200" cy="4865178"/>
              </a:xfrm>
              <a:prstGeom prst="rect">
                <a:avLst/>
              </a:prstGeom>
              <a:blipFill>
                <a:blip r:embed="rId3"/>
                <a:stretch>
                  <a:fillRect l="-4282" t="-521" r="-1763" b="-17708"/>
                </a:stretch>
              </a:blipFill>
            </p:spPr>
            <p:txBody>
              <a:bodyPr/>
              <a:lstStyle/>
              <a:p>
                <a:r>
                  <a:rPr lang="en-SI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569827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3" dur="500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8" dur="500"/>
                                        <p:tgtEl>
                                          <p:spTgt spid="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3" dur="500"/>
                                        <p:tgtEl>
                                          <p:spTgt spid="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8" dur="500"/>
                                        <p:tgtEl>
                                          <p:spTgt spid="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3" dur="500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8" dur="500"/>
                                        <p:tgtEl>
                                          <p:spTgt spid="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3" dur="500"/>
                                        <p:tgtEl>
                                          <p:spTgt spid="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8" dur="500"/>
                                        <p:tgtEl>
                                          <p:spTgt spid="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3" dur="500"/>
                                        <p:tgtEl>
                                          <p:spTgt spid="3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8" dur="500"/>
                                        <p:tgtEl>
                                          <p:spTgt spid="3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7" grpId="0"/>
      <p:bldP spid="18" grpId="0"/>
      <p:bldP spid="19" grpId="0"/>
      <p:bldP spid="20" grpId="0"/>
      <p:bldP spid="21" grpId="0"/>
      <p:bldP spid="22" grpId="0"/>
      <p:bldP spid="23" grpId="0"/>
      <p:bldP spid="24" grpId="0"/>
      <p:bldP spid="25" grpId="0"/>
      <p:bldP spid="26" grpId="0"/>
      <p:bldP spid="27" grpId="0"/>
      <p:bldP spid="28" grpId="0"/>
      <p:bldP spid="29" grpId="0"/>
      <p:bldP spid="30" grpId="0" build="p"/>
      <p:bldP spid="31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F0FFD5-9429-AB4D-ACFD-C811D4439A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SI" dirty="0"/>
              <a:t>Optimalno Huffmanovo drevo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C18AECC1-62DE-C345-ACBE-760A7F60E67A}"/>
                  </a:ext>
                </a:extLst>
              </p:cNvPr>
              <p:cNvSpPr txBox="1"/>
              <p:nvPr/>
            </p:nvSpPr>
            <p:spPr>
              <a:xfrm>
                <a:off x="838200" y="1539393"/>
                <a:ext cx="5410200" cy="31393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SI" u="sng" dirty="0"/>
                  <a:t>vhod</a:t>
                </a:r>
                <a:r>
                  <a:rPr lang="en-SI" dirty="0"/>
                  <a:t>: frekvence</a:t>
                </a:r>
                <a:r>
                  <a:rPr lang="sl-SI" dirty="0"/>
                  <a:t> </a:t>
                </a:r>
                <a14:m>
                  <m:oMath xmlns:m="http://schemas.openxmlformats.org/officeDocument/2006/math">
                    <m:r>
                      <a:rPr lang="sl-SI" i="1">
                        <a:latin typeface="Cambria Math" panose="02040503050406030204" pitchFamily="18" charset="0"/>
                      </a:rPr>
                      <m:t>𝑓</m:t>
                    </m:r>
                    <m:r>
                      <a:rPr lang="sl-SI" i="1">
                        <a:latin typeface="Cambria Math" panose="02040503050406030204" pitchFamily="18" charset="0"/>
                      </a:rPr>
                      <m:t>:</m:t>
                    </m:r>
                    <m:r>
                      <m:rPr>
                        <m:sty m:val="p"/>
                      </m:rPr>
                      <a:rPr lang="el-GR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Γ</m:t>
                    </m:r>
                    <m:r>
                      <a:rPr lang="sl-SI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→[0, </m:t>
                    </m:r>
                    <m:r>
                      <a:rPr lang="sl-SI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∞)</m:t>
                    </m:r>
                  </m:oMath>
                </a14:m>
                <a:endParaRPr lang="en-SI" dirty="0"/>
              </a:p>
              <a:p>
                <a:r>
                  <a:rPr lang="en-SI" u="sng" dirty="0"/>
                  <a:t>izhod</a:t>
                </a:r>
                <a:r>
                  <a:rPr lang="en-SI" dirty="0"/>
                  <a:t>: Huffmanovo drevo z </a:t>
                </a:r>
                <a14:m>
                  <m:oMath xmlns:m="http://schemas.openxmlformats.org/officeDocument/2006/math">
                    <m:r>
                      <a:rPr lang="sl-SI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SI" dirty="0"/>
                  <a:t> listi</a:t>
                </a:r>
              </a:p>
              <a:p>
                <a:r>
                  <a:rPr lang="en-SI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def huffman(f):</a:t>
                </a:r>
                <a:endParaRPr lang="en-SI" dirty="0"/>
              </a:p>
              <a:p>
                <a:r>
                  <a:rPr lang="en-SI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 Q = vrsta_s_prednostjo(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Γ</m:t>
                    </m:r>
                  </m:oMath>
                </a14:m>
                <a:r>
                  <a:rPr lang="en-SI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, F)</a:t>
                </a:r>
              </a:p>
              <a:p>
                <a:r>
                  <a:rPr lang="en-SI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 ponovi n-1 krat:</a:t>
                </a:r>
              </a:p>
              <a:p>
                <a:r>
                  <a:rPr lang="en-SI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   i = odstraniMin(Q)</a:t>
                </a:r>
              </a:p>
              <a:p>
                <a:r>
                  <a:rPr lang="en-SI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   j = odstraniMin(Q)</a:t>
                </a:r>
              </a:p>
              <a:p>
                <a:r>
                  <a:rPr lang="en-SI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   k = drevo s sinovoma i in j</a:t>
                </a:r>
              </a:p>
              <a:p>
                <a:r>
                  <a:rPr lang="en-SI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   F[k] = F[i] + F[k]</a:t>
                </a:r>
              </a:p>
              <a:p>
                <a:r>
                  <a:rPr lang="en-SI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   vstavi(Q, k)</a:t>
                </a:r>
              </a:p>
              <a:p>
                <a:r>
                  <a:rPr lang="en-SI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 vrni ostraniMin(Q)</a:t>
                </a:r>
              </a:p>
            </p:txBody>
          </p:sp>
        </mc:Choice>
        <mc:Fallback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C18AECC1-62DE-C345-ACBE-760A7F60E67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1539393"/>
                <a:ext cx="5410200" cy="3139321"/>
              </a:xfrm>
              <a:prstGeom prst="rect">
                <a:avLst/>
              </a:prstGeom>
              <a:blipFill>
                <a:blip r:embed="rId2"/>
                <a:stretch>
                  <a:fillRect l="-1171" t="-806" b="-2016"/>
                </a:stretch>
              </a:blipFill>
            </p:spPr>
            <p:txBody>
              <a:bodyPr/>
              <a:lstStyle/>
              <a:p>
                <a:r>
                  <a:rPr lang="en-SI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4">
            <a:extLst>
              <a:ext uri="{FF2B5EF4-FFF2-40B4-BE49-F238E27FC236}">
                <a16:creationId xmlns:a16="http://schemas.microsoft.com/office/drawing/2014/main" id="{1CD2E127-4064-1940-85B4-851A974A6B7F}"/>
              </a:ext>
            </a:extLst>
          </p:cNvPr>
          <p:cNvSpPr txBox="1"/>
          <p:nvPr/>
        </p:nvSpPr>
        <p:spPr>
          <a:xfrm>
            <a:off x="7245626" y="1550504"/>
            <a:ext cx="2594113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SI" dirty="0"/>
              <a:t>Primer:</a:t>
            </a:r>
          </a:p>
          <a:p>
            <a:r>
              <a:rPr lang="en-SI" dirty="0"/>
              <a:t>A: 70</a:t>
            </a:r>
          </a:p>
          <a:p>
            <a:r>
              <a:rPr lang="en-SI" dirty="0"/>
              <a:t>B: 20</a:t>
            </a:r>
          </a:p>
          <a:p>
            <a:r>
              <a:rPr lang="en-SI" dirty="0"/>
              <a:t>C: 37</a:t>
            </a:r>
          </a:p>
          <a:p>
            <a:r>
              <a:rPr lang="en-SI" dirty="0"/>
              <a:t>D: 3</a:t>
            </a:r>
          </a:p>
          <a:p>
            <a:r>
              <a:rPr lang="en-SI" dirty="0"/>
              <a:t>E: 21</a:t>
            </a:r>
          </a:p>
          <a:p>
            <a:r>
              <a:rPr lang="en-SI" dirty="0"/>
              <a:t>F: 40</a:t>
            </a:r>
          </a:p>
          <a:p>
            <a:r>
              <a:rPr lang="en-SI" dirty="0"/>
              <a:t>BD: 23</a:t>
            </a:r>
          </a:p>
          <a:p>
            <a:r>
              <a:rPr lang="en-SI" dirty="0"/>
              <a:t>BDE: 44</a:t>
            </a:r>
          </a:p>
          <a:p>
            <a:r>
              <a:rPr lang="en-SI" dirty="0"/>
              <a:t>CF: 77</a:t>
            </a:r>
          </a:p>
          <a:p>
            <a:r>
              <a:rPr lang="en-SI" dirty="0"/>
              <a:t>BDEA: 114</a:t>
            </a:r>
          </a:p>
          <a:p>
            <a:r>
              <a:rPr lang="en-SI" dirty="0"/>
              <a:t>CFBDEA: 191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137520B0-9B11-4949-A23D-E2AD471316C4}"/>
              </a:ext>
            </a:extLst>
          </p:cNvPr>
          <p:cNvCxnSpPr>
            <a:cxnSpLocks/>
          </p:cNvCxnSpPr>
          <p:nvPr/>
        </p:nvCxnSpPr>
        <p:spPr>
          <a:xfrm flipH="1">
            <a:off x="7305260" y="2848986"/>
            <a:ext cx="494233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25A809BF-F034-2C40-9331-271F06A95946}"/>
              </a:ext>
            </a:extLst>
          </p:cNvPr>
          <p:cNvCxnSpPr>
            <a:cxnSpLocks/>
          </p:cNvCxnSpPr>
          <p:nvPr/>
        </p:nvCxnSpPr>
        <p:spPr>
          <a:xfrm flipH="1">
            <a:off x="7318513" y="2305646"/>
            <a:ext cx="494233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77F9D887-D2A9-AA48-96E7-7BB9D58185AF}"/>
              </a:ext>
            </a:extLst>
          </p:cNvPr>
          <p:cNvCxnSpPr>
            <a:cxnSpLocks/>
          </p:cNvCxnSpPr>
          <p:nvPr/>
        </p:nvCxnSpPr>
        <p:spPr>
          <a:xfrm flipH="1">
            <a:off x="7318514" y="3657368"/>
            <a:ext cx="682486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47D4F3F9-87C6-7F41-8418-056FC8272248}"/>
              </a:ext>
            </a:extLst>
          </p:cNvPr>
          <p:cNvCxnSpPr>
            <a:cxnSpLocks/>
          </p:cNvCxnSpPr>
          <p:nvPr/>
        </p:nvCxnSpPr>
        <p:spPr>
          <a:xfrm flipH="1">
            <a:off x="7305260" y="3111682"/>
            <a:ext cx="507486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A00B0F0A-EBE3-094C-9C85-3E64D3AE978C}"/>
              </a:ext>
            </a:extLst>
          </p:cNvPr>
          <p:cNvCxnSpPr>
            <a:cxnSpLocks/>
          </p:cNvCxnSpPr>
          <p:nvPr/>
        </p:nvCxnSpPr>
        <p:spPr>
          <a:xfrm flipH="1">
            <a:off x="7318513" y="2557437"/>
            <a:ext cx="494233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20FE355A-41E2-414E-AA5D-BABDD84970BF}"/>
              </a:ext>
            </a:extLst>
          </p:cNvPr>
          <p:cNvCxnSpPr>
            <a:cxnSpLocks/>
          </p:cNvCxnSpPr>
          <p:nvPr/>
        </p:nvCxnSpPr>
        <p:spPr>
          <a:xfrm flipH="1">
            <a:off x="7305260" y="3375759"/>
            <a:ext cx="494233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4614E581-983F-8A4A-94D3-B643568CECC5}"/>
              </a:ext>
            </a:extLst>
          </p:cNvPr>
          <p:cNvCxnSpPr>
            <a:cxnSpLocks/>
          </p:cNvCxnSpPr>
          <p:nvPr/>
        </p:nvCxnSpPr>
        <p:spPr>
          <a:xfrm flipH="1">
            <a:off x="7318513" y="3919098"/>
            <a:ext cx="781878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6E1F601C-BDD2-B84C-9839-84B795845DD9}"/>
              </a:ext>
            </a:extLst>
          </p:cNvPr>
          <p:cNvCxnSpPr>
            <a:cxnSpLocks/>
          </p:cNvCxnSpPr>
          <p:nvPr/>
        </p:nvCxnSpPr>
        <p:spPr>
          <a:xfrm flipH="1">
            <a:off x="7318513" y="2040603"/>
            <a:ext cx="494233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DE5B194B-A818-6742-8F12-FC17CB8E0ED9}"/>
              </a:ext>
            </a:extLst>
          </p:cNvPr>
          <p:cNvCxnSpPr>
            <a:cxnSpLocks/>
          </p:cNvCxnSpPr>
          <p:nvPr/>
        </p:nvCxnSpPr>
        <p:spPr>
          <a:xfrm flipH="1">
            <a:off x="7318514" y="4210646"/>
            <a:ext cx="583095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AD0C4A79-1D3D-AA4E-80D4-DE557BB74BD0}"/>
              </a:ext>
            </a:extLst>
          </p:cNvPr>
          <p:cNvCxnSpPr>
            <a:cxnSpLocks/>
          </p:cNvCxnSpPr>
          <p:nvPr/>
        </p:nvCxnSpPr>
        <p:spPr>
          <a:xfrm flipH="1">
            <a:off x="7318516" y="4482316"/>
            <a:ext cx="1070110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1F1E5842-0302-B641-ABC5-90CC097ECABB}"/>
              </a:ext>
            </a:extLst>
          </p:cNvPr>
          <p:cNvCxnSpPr>
            <a:cxnSpLocks/>
          </p:cNvCxnSpPr>
          <p:nvPr/>
        </p:nvCxnSpPr>
        <p:spPr>
          <a:xfrm flipH="1">
            <a:off x="7305260" y="4763923"/>
            <a:ext cx="1239075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521506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50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7" dur="500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0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3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6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9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2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7" dur="5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2" dur="5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7" dur="500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2" dur="500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7" dur="500"/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8" fill="hold">
                      <p:stCondLst>
                        <p:cond delay="indefinite"/>
                      </p:stCondLst>
                      <p:childTnLst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D444F2-BDBD-DA47-8155-E539B9381B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SI" dirty="0"/>
              <a:t>Požrešni algoritmi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00C4C6-AE3D-0446-8B3D-56439CCCA9C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SI" sz="2400" dirty="0"/>
              <a:t>ang. greedy</a:t>
            </a:r>
          </a:p>
          <a:p>
            <a:r>
              <a:rPr lang="en-SI" sz="2400" dirty="0"/>
              <a:t>Tipično iščemo "optimalno" rešitev nekega problema.</a:t>
            </a:r>
          </a:p>
          <a:p>
            <a:r>
              <a:rPr lang="en-SI" sz="2400" dirty="0"/>
              <a:t>Gradimo rešitev po korakih.</a:t>
            </a:r>
          </a:p>
          <a:p>
            <a:r>
              <a:rPr lang="en-SI" sz="2400" dirty="0"/>
              <a:t>Na vsakem koraku izberemo najboljšo možnost za nadaljevanje (lokalno).</a:t>
            </a:r>
          </a:p>
          <a:p>
            <a:r>
              <a:rPr lang="en-SI" sz="2400" dirty="0"/>
              <a:t>Na koncu dobimo "optimalno" rešitev.</a:t>
            </a:r>
          </a:p>
          <a:p>
            <a:r>
              <a:rPr lang="en-SI" sz="2400" dirty="0"/>
              <a:t>Kratkovidna strategija deluje.</a:t>
            </a:r>
          </a:p>
          <a:p>
            <a:r>
              <a:rPr lang="en-SI" sz="2400" dirty="0"/>
              <a:t>Primer: Dijkstrin algoritem.</a:t>
            </a:r>
          </a:p>
          <a:p>
            <a:r>
              <a:rPr lang="en-SI" sz="2400" dirty="0"/>
              <a:t>Obstajajo problemi, kjer kratkovidne strategije ne delujejo – neučinkoviti požrešni algoritmi.</a:t>
            </a:r>
          </a:p>
          <a:p>
            <a:r>
              <a:rPr lang="en-SI" sz="2400" dirty="0"/>
              <a:t>Dostikrat se požrešne algoritme uporablja za približke (npr. hierarhično razvrščanje).</a:t>
            </a:r>
          </a:p>
        </p:txBody>
      </p:sp>
    </p:spTree>
    <p:extLst>
      <p:ext uri="{BB962C8B-B14F-4D97-AF65-F5344CB8AC3E}">
        <p14:creationId xmlns:p14="http://schemas.microsoft.com/office/powerpoint/2010/main" val="15048064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DEC61A-86E4-3D46-BD49-A53ABA3F6A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SI" dirty="0"/>
              <a:t>Najcenejša vpeta drevesa (NVD)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238B1DE-D3BB-CC4D-838D-61BEAC5AC00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SI" dirty="0"/>
                  <a:t>Utežen graf (omrežje), pozitivne povezave</a:t>
                </a:r>
              </a:p>
              <a:p>
                <a:r>
                  <a:rPr lang="en-SI" dirty="0"/>
                  <a:t>Iščemo najcenejši vpet povezan graf</a:t>
                </a:r>
              </a:p>
              <a:p>
                <a:r>
                  <a:rPr lang="en-SI" dirty="0"/>
                  <a:t>Tak graf ne bo imel ciklov</a:t>
                </a:r>
              </a:p>
              <a:p>
                <a:r>
                  <a:rPr lang="en-SI" dirty="0"/>
                  <a:t>Povezan graf brez ciklov = drevo</a:t>
                </a:r>
              </a:p>
              <a:p>
                <a:pPr marL="0" indent="0">
                  <a:buNone/>
                </a:pPr>
                <a:endParaRPr lang="en-SI" dirty="0"/>
              </a:p>
              <a:p>
                <a:pPr marL="0" indent="0">
                  <a:buNone/>
                </a:pPr>
                <a:r>
                  <a:rPr lang="en-SI" dirty="0"/>
                  <a:t>Iščemo algoritem:</a:t>
                </a:r>
              </a:p>
              <a:p>
                <a:pPr marL="0" indent="0">
                  <a:buNone/>
                </a:pPr>
                <a:r>
                  <a:rPr lang="en-SI" u="sng" dirty="0"/>
                  <a:t>vhod</a:t>
                </a:r>
                <a:r>
                  <a:rPr lang="en-SI" dirty="0"/>
                  <a:t>: neusmerjen povezan graf </a:t>
                </a:r>
                <a14:m>
                  <m:oMath xmlns:m="http://schemas.openxmlformats.org/officeDocument/2006/math">
                    <m:r>
                      <a:rPr lang="sl-SI" b="0" i="1" smtClean="0">
                        <a:latin typeface="Cambria Math" panose="02040503050406030204" pitchFamily="18" charset="0"/>
                      </a:rPr>
                      <m:t>𝐺</m:t>
                    </m:r>
                    <m:r>
                      <a:rPr lang="sl-SI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sl-SI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sl-SI" b="0" i="1" smtClean="0">
                            <a:latin typeface="Cambria Math" panose="02040503050406030204" pitchFamily="18" charset="0"/>
                          </a:rPr>
                          <m:t>𝑉</m:t>
                        </m:r>
                        <m:r>
                          <a:rPr lang="sl-SI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sl-SI" b="0" i="1" smtClean="0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</m:d>
                  </m:oMath>
                </a14:m>
                <a:r>
                  <a:rPr lang="en-SI" dirty="0"/>
                  <a:t>, </a:t>
                </a:r>
                <a14:m>
                  <m:oMath xmlns:m="http://schemas.openxmlformats.org/officeDocument/2006/math">
                    <m:r>
                      <a:rPr lang="sl-SI" b="0" i="1" smtClean="0">
                        <a:latin typeface="Cambria Math" panose="02040503050406030204" pitchFamily="18" charset="0"/>
                      </a:rPr>
                      <m:t>𝑤</m:t>
                    </m:r>
                    <m:r>
                      <a:rPr lang="sl-SI" b="0" i="1" smtClean="0">
                        <a:latin typeface="Cambria Math" panose="02040503050406030204" pitchFamily="18" charset="0"/>
                      </a:rPr>
                      <m:t>:</m:t>
                    </m:r>
                    <m:r>
                      <a:rPr lang="sl-SI" b="0" i="1" smtClean="0">
                        <a:latin typeface="Cambria Math" panose="02040503050406030204" pitchFamily="18" charset="0"/>
                      </a:rPr>
                      <m:t>𝐸</m:t>
                    </m:r>
                    <m:r>
                      <a:rPr lang="sl-SI" b="0" i="1" smtClean="0">
                        <a:latin typeface="Cambria Math" panose="02040503050406030204" pitchFamily="18" charset="0"/>
                      </a:rPr>
                      <m:t> → </m:t>
                    </m:r>
                    <m:sSup>
                      <m:sSupPr>
                        <m:ctrlPr>
                          <a:rPr lang="sl-SI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sl-SI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ℝ</m:t>
                        </m:r>
                      </m:e>
                      <m:sup>
                        <m:r>
                          <a:rPr lang="sl-SI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</m:t>
                        </m:r>
                      </m:sup>
                    </m:sSup>
                  </m:oMath>
                </a14:m>
                <a:endParaRPr lang="en-SI" dirty="0"/>
              </a:p>
              <a:p>
                <a:pPr marL="0" indent="0">
                  <a:buNone/>
                </a:pPr>
                <a:r>
                  <a:rPr lang="en-SI" u="sng" dirty="0"/>
                  <a:t>izhod:</a:t>
                </a:r>
                <a:r>
                  <a:rPr lang="en-SI" dirty="0"/>
                  <a:t> drevo </a:t>
                </a:r>
                <a14:m>
                  <m:oMath xmlns:m="http://schemas.openxmlformats.org/officeDocument/2006/math">
                    <m:r>
                      <a:rPr lang="sl-SI" b="0" i="1" smtClean="0">
                        <a:latin typeface="Cambria Math" panose="02040503050406030204" pitchFamily="18" charset="0"/>
                      </a:rPr>
                      <m:t>𝑇</m:t>
                    </m:r>
                    <m:r>
                      <a:rPr lang="sl-SI" b="0" i="1" smtClean="0">
                        <a:latin typeface="Cambria Math" panose="02040503050406030204" pitchFamily="18" charset="0"/>
                      </a:rPr>
                      <m:t>=(</m:t>
                    </m:r>
                    <m:r>
                      <a:rPr lang="sl-SI" b="0" i="1" smtClean="0">
                        <a:latin typeface="Cambria Math" panose="02040503050406030204" pitchFamily="18" charset="0"/>
                      </a:rPr>
                      <m:t>𝑉</m:t>
                    </m:r>
                    <m:r>
                      <a:rPr lang="sl-SI" b="0" i="1" smtClean="0">
                        <a:latin typeface="Cambria Math" panose="02040503050406030204" pitchFamily="18" charset="0"/>
                      </a:rPr>
                      <m:t>, </m:t>
                    </m:r>
                    <m:sSup>
                      <m:sSupPr>
                        <m:ctrlPr>
                          <a:rPr lang="sl-SI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sl-SI" b="0" i="1" smtClean="0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p>
                        <m:r>
                          <a:rPr lang="sl-SI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sl-SI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SI" dirty="0"/>
                  <a:t>,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sl-SI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sl-SI" b="0" i="1" smtClean="0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p>
                        <m:r>
                          <a:rPr lang="sl-SI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sl-SI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⊆</m:t>
                    </m:r>
                    <m:r>
                      <a:rPr lang="sl-SI" b="0" i="1" smtClean="0">
                        <a:latin typeface="Cambria Math" panose="02040503050406030204" pitchFamily="18" charset="0"/>
                      </a:rPr>
                      <m:t>𝐸</m:t>
                    </m:r>
                  </m:oMath>
                </a14:m>
                <a:r>
                  <a:rPr lang="en-SI" dirty="0"/>
                  <a:t>, ki minimizira </a:t>
                </a:r>
                <a14:m>
                  <m:oMath xmlns:m="http://schemas.openxmlformats.org/officeDocument/2006/math">
                    <m:r>
                      <a:rPr lang="sl-SI" b="0" i="1" smtClean="0">
                        <a:latin typeface="Cambria Math" panose="02040503050406030204" pitchFamily="18" charset="0"/>
                      </a:rPr>
                      <m:t>𝑤</m:t>
                    </m:r>
                    <m:d>
                      <m:dPr>
                        <m:ctrlPr>
                          <a:rPr lang="sl-SI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sl-SI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</m:d>
                    <m:r>
                      <a:rPr lang="sl-SI" b="0" i="1" smtClean="0">
                        <a:latin typeface="Cambria Math" panose="02040503050406030204" pitchFamily="18" charset="0"/>
                      </a:rPr>
                      <m:t>= </m:t>
                    </m:r>
                    <m:nary>
                      <m:naryPr>
                        <m:chr m:val="∑"/>
                        <m:supHide m:val="on"/>
                        <m:ctrlPr>
                          <a:rPr lang="sl-SI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7"/>
                          </m:rPr>
                          <a:rPr lang="sl-SI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  <m:r>
                          <a:rPr lang="sl-SI" b="0" i="1" smtClean="0">
                            <a:latin typeface="Cambria Math" panose="02040503050406030204" pitchFamily="18" charset="0"/>
                          </a:rPr>
                          <m:t> ∈</m:t>
                        </m:r>
                        <m:r>
                          <a:rPr lang="sl-SI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𝐸</m:t>
                        </m:r>
                        <m:r>
                          <a:rPr lang="sl-SI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′</m:t>
                        </m:r>
                      </m:sub>
                      <m:sup/>
                      <m:e>
                        <m:r>
                          <a:rPr lang="sl-SI" b="0" i="1" smtClean="0">
                            <a:latin typeface="Cambria Math" panose="02040503050406030204" pitchFamily="18" charset="0"/>
                          </a:rPr>
                          <m:t>𝑤</m:t>
                        </m:r>
                        <m:r>
                          <a:rPr lang="sl-SI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sl-SI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  <m:r>
                          <a:rPr lang="sl-SI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nary>
                  </m:oMath>
                </a14:m>
                <a:endParaRPr lang="en-SI" dirty="0"/>
              </a:p>
              <a:p>
                <a:pPr marL="0" indent="0">
                  <a:buNone/>
                </a:pPr>
                <a:endParaRPr lang="en-SI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238B1DE-D3BB-CC4D-838D-61BEAC5AC00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206" t="-2326" b="-16860"/>
                </a:stretch>
              </a:blipFill>
            </p:spPr>
            <p:txBody>
              <a:bodyPr/>
              <a:lstStyle/>
              <a:p>
                <a:r>
                  <a:rPr lang="en-SI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Oval 3">
            <a:extLst>
              <a:ext uri="{FF2B5EF4-FFF2-40B4-BE49-F238E27FC236}">
                <a16:creationId xmlns:a16="http://schemas.microsoft.com/office/drawing/2014/main" id="{5E16DDA1-F099-E449-937E-A004E5DBCE11}"/>
              </a:ext>
            </a:extLst>
          </p:cNvPr>
          <p:cNvSpPr/>
          <p:nvPr/>
        </p:nvSpPr>
        <p:spPr>
          <a:xfrm>
            <a:off x="9061742" y="395947"/>
            <a:ext cx="451262" cy="451262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SI" dirty="0">
                <a:solidFill>
                  <a:schemeClr val="tx1"/>
                </a:solidFill>
              </a:rPr>
              <a:t>A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69F950AA-FE1E-8149-BB62-01F3E1EAD3A6}"/>
              </a:ext>
            </a:extLst>
          </p:cNvPr>
          <p:cNvCxnSpPr>
            <a:cxnSpLocks/>
            <a:stCxn id="4" idx="4"/>
            <a:endCxn id="8" idx="0"/>
          </p:cNvCxnSpPr>
          <p:nvPr/>
        </p:nvCxnSpPr>
        <p:spPr>
          <a:xfrm>
            <a:off x="9287373" y="847209"/>
            <a:ext cx="3833" cy="496784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Oval 5">
            <a:extLst>
              <a:ext uri="{FF2B5EF4-FFF2-40B4-BE49-F238E27FC236}">
                <a16:creationId xmlns:a16="http://schemas.microsoft.com/office/drawing/2014/main" id="{D207372E-DCB4-AE42-BE2C-02708BD2DB76}"/>
              </a:ext>
            </a:extLst>
          </p:cNvPr>
          <p:cNvSpPr/>
          <p:nvPr/>
        </p:nvSpPr>
        <p:spPr>
          <a:xfrm>
            <a:off x="10075990" y="395947"/>
            <a:ext cx="451262" cy="451262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SI" dirty="0">
                <a:solidFill>
                  <a:schemeClr val="tx1"/>
                </a:solidFill>
              </a:rPr>
              <a:t>C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522FBC49-A846-9D4E-92B9-CCE2AC426BC9}"/>
              </a:ext>
            </a:extLst>
          </p:cNvPr>
          <p:cNvSpPr/>
          <p:nvPr/>
        </p:nvSpPr>
        <p:spPr>
          <a:xfrm>
            <a:off x="11078759" y="395947"/>
            <a:ext cx="451262" cy="451262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SI" dirty="0">
                <a:solidFill>
                  <a:schemeClr val="tx1"/>
                </a:solidFill>
              </a:rPr>
              <a:t>E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0E0331CF-824B-544F-B668-D484989A619F}"/>
              </a:ext>
            </a:extLst>
          </p:cNvPr>
          <p:cNvSpPr/>
          <p:nvPr/>
        </p:nvSpPr>
        <p:spPr>
          <a:xfrm>
            <a:off x="9065575" y="1343993"/>
            <a:ext cx="451262" cy="451262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SI" dirty="0">
                <a:solidFill>
                  <a:schemeClr val="tx1"/>
                </a:solidFill>
              </a:rPr>
              <a:t>B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5B2C33AC-FA2E-9A43-B78B-B70CA84A554F}"/>
              </a:ext>
            </a:extLst>
          </p:cNvPr>
          <p:cNvSpPr/>
          <p:nvPr/>
        </p:nvSpPr>
        <p:spPr>
          <a:xfrm>
            <a:off x="10060515" y="1343993"/>
            <a:ext cx="451262" cy="451262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SI" dirty="0">
                <a:solidFill>
                  <a:schemeClr val="tx1"/>
                </a:solidFill>
              </a:rPr>
              <a:t>D</a:t>
            </a: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E50D0AAA-70C0-A140-8A6A-DF30DC3D59F5}"/>
              </a:ext>
            </a:extLst>
          </p:cNvPr>
          <p:cNvSpPr/>
          <p:nvPr/>
        </p:nvSpPr>
        <p:spPr>
          <a:xfrm>
            <a:off x="11089266" y="1343993"/>
            <a:ext cx="451262" cy="451262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SI" dirty="0">
                <a:solidFill>
                  <a:schemeClr val="tx1"/>
                </a:solidFill>
              </a:rPr>
              <a:t>F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DCF516DE-5D1F-7F43-AE53-5C124630E70C}"/>
              </a:ext>
            </a:extLst>
          </p:cNvPr>
          <p:cNvCxnSpPr>
            <a:cxnSpLocks/>
            <a:stCxn id="6" idx="3"/>
            <a:endCxn id="8" idx="7"/>
          </p:cNvCxnSpPr>
          <p:nvPr/>
        </p:nvCxnSpPr>
        <p:spPr>
          <a:xfrm flipH="1">
            <a:off x="9450751" y="781123"/>
            <a:ext cx="691325" cy="628956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CBD58C1E-52EA-AA4D-A751-1F085CCFE445}"/>
              </a:ext>
            </a:extLst>
          </p:cNvPr>
          <p:cNvCxnSpPr>
            <a:cxnSpLocks/>
            <a:stCxn id="4" idx="6"/>
            <a:endCxn id="6" idx="2"/>
          </p:cNvCxnSpPr>
          <p:nvPr/>
        </p:nvCxnSpPr>
        <p:spPr>
          <a:xfrm>
            <a:off x="9513004" y="621578"/>
            <a:ext cx="562986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B07A5B77-7471-554F-9C60-0B7BAD21B225}"/>
              </a:ext>
            </a:extLst>
          </p:cNvPr>
          <p:cNvCxnSpPr>
            <a:cxnSpLocks/>
            <a:stCxn id="6" idx="5"/>
            <a:endCxn id="10" idx="1"/>
          </p:cNvCxnSpPr>
          <p:nvPr/>
        </p:nvCxnSpPr>
        <p:spPr>
          <a:xfrm>
            <a:off x="10461166" y="781123"/>
            <a:ext cx="694186" cy="628956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E6D07A94-C0D2-1E45-B7D9-8346047D8A38}"/>
              </a:ext>
            </a:extLst>
          </p:cNvPr>
          <p:cNvCxnSpPr>
            <a:cxnSpLocks/>
            <a:stCxn id="10" idx="0"/>
            <a:endCxn id="7" idx="4"/>
          </p:cNvCxnSpPr>
          <p:nvPr/>
        </p:nvCxnSpPr>
        <p:spPr>
          <a:xfrm flipH="1" flipV="1">
            <a:off x="11304390" y="847209"/>
            <a:ext cx="10507" cy="496784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0235FE21-BC0A-7646-BC41-0209F343AFAE}"/>
              </a:ext>
            </a:extLst>
          </p:cNvPr>
          <p:cNvCxnSpPr>
            <a:cxnSpLocks/>
            <a:stCxn id="10" idx="2"/>
            <a:endCxn id="9" idx="6"/>
          </p:cNvCxnSpPr>
          <p:nvPr/>
        </p:nvCxnSpPr>
        <p:spPr>
          <a:xfrm flipH="1">
            <a:off x="10511777" y="1569624"/>
            <a:ext cx="577489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599645C3-505B-DD40-B983-C1F6FB30EA9D}"/>
              </a:ext>
            </a:extLst>
          </p:cNvPr>
          <p:cNvCxnSpPr>
            <a:cxnSpLocks/>
            <a:stCxn id="6" idx="4"/>
            <a:endCxn id="9" idx="0"/>
          </p:cNvCxnSpPr>
          <p:nvPr/>
        </p:nvCxnSpPr>
        <p:spPr>
          <a:xfrm flipH="1">
            <a:off x="10286146" y="847209"/>
            <a:ext cx="15475" cy="496784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F30F9836-02DE-A840-BFE2-167089D60A96}"/>
              </a:ext>
            </a:extLst>
          </p:cNvPr>
          <p:cNvCxnSpPr>
            <a:cxnSpLocks/>
            <a:stCxn id="9" idx="2"/>
            <a:endCxn id="8" idx="6"/>
          </p:cNvCxnSpPr>
          <p:nvPr/>
        </p:nvCxnSpPr>
        <p:spPr>
          <a:xfrm flipH="1">
            <a:off x="9516837" y="1569624"/>
            <a:ext cx="543678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5E015021-12AA-704A-BDEC-66C00452CE76}"/>
              </a:ext>
            </a:extLst>
          </p:cNvPr>
          <p:cNvCxnSpPr>
            <a:cxnSpLocks/>
            <a:stCxn id="4" idx="5"/>
            <a:endCxn id="9" idx="1"/>
          </p:cNvCxnSpPr>
          <p:nvPr/>
        </p:nvCxnSpPr>
        <p:spPr>
          <a:xfrm>
            <a:off x="9446918" y="781123"/>
            <a:ext cx="679683" cy="628956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>
            <a:extLst>
              <a:ext uri="{FF2B5EF4-FFF2-40B4-BE49-F238E27FC236}">
                <a16:creationId xmlns:a16="http://schemas.microsoft.com/office/drawing/2014/main" id="{BE3C3AE6-3B58-A74E-8DB1-EBC2777ED4D9}"/>
              </a:ext>
            </a:extLst>
          </p:cNvPr>
          <p:cNvSpPr txBox="1"/>
          <p:nvPr/>
        </p:nvSpPr>
        <p:spPr>
          <a:xfrm>
            <a:off x="9665382" y="294960"/>
            <a:ext cx="17967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SI" sz="1600" dirty="0"/>
              <a:t>1</a:t>
            </a:r>
            <a:endParaRPr lang="en-SI" dirty="0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C8075DD4-A142-9249-B88F-3C6D64B908FA}"/>
              </a:ext>
            </a:extLst>
          </p:cNvPr>
          <p:cNvSpPr txBox="1"/>
          <p:nvPr/>
        </p:nvSpPr>
        <p:spPr>
          <a:xfrm>
            <a:off x="8994886" y="926324"/>
            <a:ext cx="17967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SI" sz="1600" dirty="0"/>
              <a:t>4</a:t>
            </a:r>
            <a:endParaRPr lang="en-SI" dirty="0"/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C03158B1-DC79-9A40-9B8A-EBB99278888B}"/>
              </a:ext>
            </a:extLst>
          </p:cNvPr>
          <p:cNvSpPr txBox="1"/>
          <p:nvPr/>
        </p:nvSpPr>
        <p:spPr>
          <a:xfrm>
            <a:off x="9655213" y="1569623"/>
            <a:ext cx="17967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SI" sz="1600" dirty="0"/>
              <a:t>4</a:t>
            </a:r>
            <a:endParaRPr lang="en-SI" dirty="0"/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1B26C1B5-1DD0-384F-9146-FECCF7C483B4}"/>
              </a:ext>
            </a:extLst>
          </p:cNvPr>
          <p:cNvSpPr txBox="1"/>
          <p:nvPr/>
        </p:nvSpPr>
        <p:spPr>
          <a:xfrm>
            <a:off x="9755217" y="652485"/>
            <a:ext cx="17967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SI" sz="1600" dirty="0"/>
              <a:t>4</a:t>
            </a:r>
            <a:endParaRPr lang="en-SI" dirty="0"/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DC543CCA-726F-F843-BDC2-958C60370A47}"/>
              </a:ext>
            </a:extLst>
          </p:cNvPr>
          <p:cNvSpPr txBox="1"/>
          <p:nvPr/>
        </p:nvSpPr>
        <p:spPr>
          <a:xfrm>
            <a:off x="9736774" y="1174716"/>
            <a:ext cx="17967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SI" sz="1600" dirty="0"/>
              <a:t>3</a:t>
            </a:r>
            <a:endParaRPr lang="en-SI" dirty="0"/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C95213B3-663A-AB46-89CE-9CA8B9DC36CB}"/>
              </a:ext>
            </a:extLst>
          </p:cNvPr>
          <p:cNvSpPr txBox="1"/>
          <p:nvPr/>
        </p:nvSpPr>
        <p:spPr>
          <a:xfrm>
            <a:off x="10706586" y="1569623"/>
            <a:ext cx="17967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SI" sz="1600" dirty="0"/>
              <a:t>6</a:t>
            </a:r>
            <a:endParaRPr lang="en-SI" dirty="0"/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59EC08AE-9CC1-634C-85E1-43E530900845}"/>
              </a:ext>
            </a:extLst>
          </p:cNvPr>
          <p:cNvSpPr txBox="1"/>
          <p:nvPr/>
        </p:nvSpPr>
        <p:spPr>
          <a:xfrm>
            <a:off x="10693583" y="754775"/>
            <a:ext cx="17967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SI" sz="1600" dirty="0"/>
              <a:t>4</a:t>
            </a:r>
            <a:endParaRPr lang="en-SI" dirty="0"/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4E492B07-6BF2-4043-BBF5-FB953ABCC1FD}"/>
              </a:ext>
            </a:extLst>
          </p:cNvPr>
          <p:cNvSpPr txBox="1"/>
          <p:nvPr/>
        </p:nvSpPr>
        <p:spPr>
          <a:xfrm>
            <a:off x="11307505" y="946813"/>
            <a:ext cx="17967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SI" sz="1600" dirty="0"/>
              <a:t>5</a:t>
            </a:r>
            <a:endParaRPr lang="en-SI" dirty="0"/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BCFF5A01-22A6-894D-BFA8-D951F6B150E5}"/>
              </a:ext>
            </a:extLst>
          </p:cNvPr>
          <p:cNvSpPr txBox="1"/>
          <p:nvPr/>
        </p:nvSpPr>
        <p:spPr>
          <a:xfrm>
            <a:off x="10248428" y="928254"/>
            <a:ext cx="17967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SI" sz="1600" dirty="0"/>
              <a:t>2</a:t>
            </a:r>
            <a:endParaRPr lang="en-SI" dirty="0"/>
          </a:p>
        </p:txBody>
      </p:sp>
      <p:sp>
        <p:nvSpPr>
          <p:cNvPr id="37" name="Oval 36">
            <a:extLst>
              <a:ext uri="{FF2B5EF4-FFF2-40B4-BE49-F238E27FC236}">
                <a16:creationId xmlns:a16="http://schemas.microsoft.com/office/drawing/2014/main" id="{B91301C1-5109-2445-B239-73B99BDA0661}"/>
              </a:ext>
            </a:extLst>
          </p:cNvPr>
          <p:cNvSpPr/>
          <p:nvPr/>
        </p:nvSpPr>
        <p:spPr>
          <a:xfrm>
            <a:off x="9061742" y="2491542"/>
            <a:ext cx="451262" cy="451262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SI" dirty="0">
                <a:solidFill>
                  <a:schemeClr val="tx1"/>
                </a:solidFill>
              </a:rPr>
              <a:t>A</a:t>
            </a:r>
          </a:p>
        </p:txBody>
      </p: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FBC213DD-A83A-2E4B-B647-4B4137E49054}"/>
              </a:ext>
            </a:extLst>
          </p:cNvPr>
          <p:cNvCxnSpPr>
            <a:cxnSpLocks/>
            <a:stCxn id="37" idx="4"/>
            <a:endCxn id="41" idx="0"/>
          </p:cNvCxnSpPr>
          <p:nvPr/>
        </p:nvCxnSpPr>
        <p:spPr>
          <a:xfrm>
            <a:off x="9287373" y="2942804"/>
            <a:ext cx="3833" cy="496784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Oval 38">
            <a:extLst>
              <a:ext uri="{FF2B5EF4-FFF2-40B4-BE49-F238E27FC236}">
                <a16:creationId xmlns:a16="http://schemas.microsoft.com/office/drawing/2014/main" id="{E34FDA8C-DFFE-CB40-B9FD-CB644CABC6CE}"/>
              </a:ext>
            </a:extLst>
          </p:cNvPr>
          <p:cNvSpPr/>
          <p:nvPr/>
        </p:nvSpPr>
        <p:spPr>
          <a:xfrm>
            <a:off x="10075990" y="2491542"/>
            <a:ext cx="451262" cy="451262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SI" dirty="0">
                <a:solidFill>
                  <a:schemeClr val="tx1"/>
                </a:solidFill>
              </a:rPr>
              <a:t>C</a:t>
            </a:r>
          </a:p>
        </p:txBody>
      </p:sp>
      <p:sp>
        <p:nvSpPr>
          <p:cNvPr id="40" name="Oval 39">
            <a:extLst>
              <a:ext uri="{FF2B5EF4-FFF2-40B4-BE49-F238E27FC236}">
                <a16:creationId xmlns:a16="http://schemas.microsoft.com/office/drawing/2014/main" id="{D834A853-F273-2543-BC67-EA5742D5BCA0}"/>
              </a:ext>
            </a:extLst>
          </p:cNvPr>
          <p:cNvSpPr/>
          <p:nvPr/>
        </p:nvSpPr>
        <p:spPr>
          <a:xfrm>
            <a:off x="11078759" y="2491542"/>
            <a:ext cx="451262" cy="451262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SI" dirty="0">
                <a:solidFill>
                  <a:schemeClr val="tx1"/>
                </a:solidFill>
              </a:rPr>
              <a:t>E</a:t>
            </a:r>
          </a:p>
        </p:txBody>
      </p:sp>
      <p:sp>
        <p:nvSpPr>
          <p:cNvPr id="41" name="Oval 40">
            <a:extLst>
              <a:ext uri="{FF2B5EF4-FFF2-40B4-BE49-F238E27FC236}">
                <a16:creationId xmlns:a16="http://schemas.microsoft.com/office/drawing/2014/main" id="{A0F987EF-4A9D-2A4E-B97F-FF37D79EC998}"/>
              </a:ext>
            </a:extLst>
          </p:cNvPr>
          <p:cNvSpPr/>
          <p:nvPr/>
        </p:nvSpPr>
        <p:spPr>
          <a:xfrm>
            <a:off x="9065575" y="3439588"/>
            <a:ext cx="451262" cy="451262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SI" dirty="0">
                <a:solidFill>
                  <a:schemeClr val="tx1"/>
                </a:solidFill>
              </a:rPr>
              <a:t>B</a:t>
            </a:r>
          </a:p>
        </p:txBody>
      </p:sp>
      <p:sp>
        <p:nvSpPr>
          <p:cNvPr id="42" name="Oval 41">
            <a:extLst>
              <a:ext uri="{FF2B5EF4-FFF2-40B4-BE49-F238E27FC236}">
                <a16:creationId xmlns:a16="http://schemas.microsoft.com/office/drawing/2014/main" id="{6BB63CFC-FA19-1842-9C4C-6B2D2296F025}"/>
              </a:ext>
            </a:extLst>
          </p:cNvPr>
          <p:cNvSpPr/>
          <p:nvPr/>
        </p:nvSpPr>
        <p:spPr>
          <a:xfrm>
            <a:off x="10060515" y="3439588"/>
            <a:ext cx="451262" cy="451262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SI" dirty="0">
                <a:solidFill>
                  <a:schemeClr val="tx1"/>
                </a:solidFill>
              </a:rPr>
              <a:t>D</a:t>
            </a:r>
          </a:p>
        </p:txBody>
      </p:sp>
      <p:sp>
        <p:nvSpPr>
          <p:cNvPr id="43" name="Oval 42">
            <a:extLst>
              <a:ext uri="{FF2B5EF4-FFF2-40B4-BE49-F238E27FC236}">
                <a16:creationId xmlns:a16="http://schemas.microsoft.com/office/drawing/2014/main" id="{0570F470-E48F-9B49-9766-5A71A695C3B2}"/>
              </a:ext>
            </a:extLst>
          </p:cNvPr>
          <p:cNvSpPr/>
          <p:nvPr/>
        </p:nvSpPr>
        <p:spPr>
          <a:xfrm>
            <a:off x="11089266" y="3439588"/>
            <a:ext cx="451262" cy="451262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SI" dirty="0">
                <a:solidFill>
                  <a:schemeClr val="tx1"/>
                </a:solidFill>
              </a:rPr>
              <a:t>F</a:t>
            </a:r>
          </a:p>
        </p:txBody>
      </p:sp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id="{3119B44F-C447-6F4F-B838-737194565B3E}"/>
              </a:ext>
            </a:extLst>
          </p:cNvPr>
          <p:cNvCxnSpPr>
            <a:cxnSpLocks/>
            <a:stCxn id="37" idx="6"/>
            <a:endCxn id="39" idx="2"/>
          </p:cNvCxnSpPr>
          <p:nvPr/>
        </p:nvCxnSpPr>
        <p:spPr>
          <a:xfrm>
            <a:off x="9513004" y="2717173"/>
            <a:ext cx="562986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id="{7A7ED37F-9566-4E49-9E1D-F87933EC10E7}"/>
              </a:ext>
            </a:extLst>
          </p:cNvPr>
          <p:cNvCxnSpPr>
            <a:cxnSpLocks/>
            <a:stCxn id="39" idx="5"/>
            <a:endCxn id="43" idx="1"/>
          </p:cNvCxnSpPr>
          <p:nvPr/>
        </p:nvCxnSpPr>
        <p:spPr>
          <a:xfrm>
            <a:off x="10461166" y="2876718"/>
            <a:ext cx="694186" cy="628956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>
            <a:extLst>
              <a:ext uri="{FF2B5EF4-FFF2-40B4-BE49-F238E27FC236}">
                <a16:creationId xmlns:a16="http://schemas.microsoft.com/office/drawing/2014/main" id="{509E6FA9-38F1-5743-830C-98A8E679D344}"/>
              </a:ext>
            </a:extLst>
          </p:cNvPr>
          <p:cNvCxnSpPr>
            <a:cxnSpLocks/>
            <a:stCxn id="43" idx="0"/>
            <a:endCxn id="40" idx="4"/>
          </p:cNvCxnSpPr>
          <p:nvPr/>
        </p:nvCxnSpPr>
        <p:spPr>
          <a:xfrm flipH="1" flipV="1">
            <a:off x="11304390" y="2942804"/>
            <a:ext cx="10507" cy="496784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>
            <a:extLst>
              <a:ext uri="{FF2B5EF4-FFF2-40B4-BE49-F238E27FC236}">
                <a16:creationId xmlns:a16="http://schemas.microsoft.com/office/drawing/2014/main" id="{2F82BF5D-6FFE-B242-8ACF-F1E2E61ABA88}"/>
              </a:ext>
            </a:extLst>
          </p:cNvPr>
          <p:cNvCxnSpPr>
            <a:cxnSpLocks/>
            <a:stCxn id="39" idx="4"/>
            <a:endCxn id="42" idx="0"/>
          </p:cNvCxnSpPr>
          <p:nvPr/>
        </p:nvCxnSpPr>
        <p:spPr>
          <a:xfrm flipH="1">
            <a:off x="10286146" y="2942804"/>
            <a:ext cx="15475" cy="496784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TextBox 51">
            <a:extLst>
              <a:ext uri="{FF2B5EF4-FFF2-40B4-BE49-F238E27FC236}">
                <a16:creationId xmlns:a16="http://schemas.microsoft.com/office/drawing/2014/main" id="{D7D1B88F-319E-D34C-8069-99350B3B2A6F}"/>
              </a:ext>
            </a:extLst>
          </p:cNvPr>
          <p:cNvSpPr txBox="1"/>
          <p:nvPr/>
        </p:nvSpPr>
        <p:spPr>
          <a:xfrm>
            <a:off x="9665382" y="2390555"/>
            <a:ext cx="17967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SI" sz="1600" dirty="0"/>
              <a:t>1</a:t>
            </a:r>
            <a:endParaRPr lang="en-SI" dirty="0"/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B6A57011-B53A-1943-BA67-40C30354F68B}"/>
              </a:ext>
            </a:extLst>
          </p:cNvPr>
          <p:cNvSpPr txBox="1"/>
          <p:nvPr/>
        </p:nvSpPr>
        <p:spPr>
          <a:xfrm>
            <a:off x="8994886" y="3021919"/>
            <a:ext cx="17967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SI" sz="1600" dirty="0"/>
              <a:t>4</a:t>
            </a:r>
            <a:endParaRPr lang="en-SI" dirty="0"/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82EB47C4-9BB7-8B48-9905-E1A7EF8F77F0}"/>
              </a:ext>
            </a:extLst>
          </p:cNvPr>
          <p:cNvSpPr txBox="1"/>
          <p:nvPr/>
        </p:nvSpPr>
        <p:spPr>
          <a:xfrm>
            <a:off x="10693583" y="2850370"/>
            <a:ext cx="17967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SI" sz="1600" dirty="0"/>
              <a:t>4</a:t>
            </a:r>
            <a:endParaRPr lang="en-SI" dirty="0"/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EE359C69-4AD4-E541-BE7A-1297C366A47E}"/>
              </a:ext>
            </a:extLst>
          </p:cNvPr>
          <p:cNvSpPr txBox="1"/>
          <p:nvPr/>
        </p:nvSpPr>
        <p:spPr>
          <a:xfrm>
            <a:off x="11307505" y="3042408"/>
            <a:ext cx="17967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SI" sz="1600" dirty="0"/>
              <a:t>5</a:t>
            </a:r>
            <a:endParaRPr lang="en-SI" dirty="0"/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0AC89F37-4109-A449-BC82-2682F1E92B02}"/>
              </a:ext>
            </a:extLst>
          </p:cNvPr>
          <p:cNvSpPr txBox="1"/>
          <p:nvPr/>
        </p:nvSpPr>
        <p:spPr>
          <a:xfrm>
            <a:off x="10248428" y="3023849"/>
            <a:ext cx="17967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SI" sz="1600" dirty="0"/>
              <a:t>2</a:t>
            </a:r>
            <a:endParaRPr lang="en-SI" dirty="0"/>
          </a:p>
        </p:txBody>
      </p:sp>
    </p:spTree>
    <p:extLst>
      <p:ext uri="{BB962C8B-B14F-4D97-AF65-F5344CB8AC3E}">
        <p14:creationId xmlns:p14="http://schemas.microsoft.com/office/powerpoint/2010/main" val="9279002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6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1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8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4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0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3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6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9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2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5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8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1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>
                      <p:stCondLst>
                        <p:cond delay="indefinite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6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1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2" fill="hold">
                      <p:stCondLst>
                        <p:cond delay="indefinite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6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4" grpId="0" animBg="1"/>
      <p:bldP spid="6" grpId="0" animBg="1"/>
      <p:bldP spid="7" grpId="0" animBg="1"/>
      <p:bldP spid="8" grpId="0" animBg="1"/>
      <p:bldP spid="9" grpId="0" animBg="1"/>
      <p:bldP spid="10" grpId="0" animBg="1"/>
      <p:bldP spid="28" grpId="0"/>
      <p:bldP spid="29" grpId="0"/>
      <p:bldP spid="30" grpId="0"/>
      <p:bldP spid="31" grpId="0"/>
      <p:bldP spid="32" grpId="0"/>
      <p:bldP spid="33" grpId="0"/>
      <p:bldP spid="34" grpId="0"/>
      <p:bldP spid="35" grpId="0"/>
      <p:bldP spid="36" grpId="0"/>
      <p:bldP spid="37" grpId="0" animBg="1"/>
      <p:bldP spid="39" grpId="0" animBg="1"/>
      <p:bldP spid="40" grpId="0" animBg="1"/>
      <p:bldP spid="41" grpId="0" animBg="1"/>
      <p:bldP spid="42" grpId="0" animBg="1"/>
      <p:bldP spid="43" grpId="0" animBg="1"/>
      <p:bldP spid="52" grpId="0"/>
      <p:bldP spid="53" grpId="0"/>
      <p:bldP spid="58" grpId="0"/>
      <p:bldP spid="59" grpId="0"/>
      <p:bldP spid="6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FD88C2-BCAA-F241-BF5E-3A18B1A6E6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SI" dirty="0"/>
              <a:t>Kruskalov algoritem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696A78F-82C8-004E-8939-2EABE103B5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261922" cy="1618517"/>
          </a:xfrm>
        </p:spPr>
        <p:txBody>
          <a:bodyPr/>
          <a:lstStyle/>
          <a:p>
            <a:r>
              <a:rPr lang="en-SI" dirty="0"/>
              <a:t>V kakšnem vrstnem redu se nam splača jemati povezave?</a:t>
            </a:r>
          </a:p>
          <a:p>
            <a:r>
              <a:rPr lang="en-SI" dirty="0"/>
              <a:t>Zaporedoma po velikosti.</a:t>
            </a:r>
          </a:p>
          <a:p>
            <a:r>
              <a:rPr lang="en-SI" dirty="0"/>
              <a:t>Povezavo vzamemo, če ne tvori cikla z že zbranimi povezavami.</a:t>
            </a:r>
          </a:p>
          <a:p>
            <a:pPr marL="0" indent="0">
              <a:buNone/>
            </a:pPr>
            <a:endParaRPr lang="en-SI" dirty="0"/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A8A0EBBC-F9E5-2847-9394-B3D26849702B}"/>
              </a:ext>
            </a:extLst>
          </p:cNvPr>
          <p:cNvSpPr/>
          <p:nvPr/>
        </p:nvSpPr>
        <p:spPr>
          <a:xfrm>
            <a:off x="1580083" y="3895404"/>
            <a:ext cx="451262" cy="451262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SI" dirty="0">
                <a:solidFill>
                  <a:schemeClr val="tx1"/>
                </a:solidFill>
              </a:rPr>
              <a:t>A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9B88AB31-B98A-6648-94FB-2DAABC61613D}"/>
              </a:ext>
            </a:extLst>
          </p:cNvPr>
          <p:cNvCxnSpPr>
            <a:cxnSpLocks/>
            <a:stCxn id="4" idx="4"/>
            <a:endCxn id="8" idx="0"/>
          </p:cNvCxnSpPr>
          <p:nvPr/>
        </p:nvCxnSpPr>
        <p:spPr>
          <a:xfrm>
            <a:off x="1805714" y="4346666"/>
            <a:ext cx="3833" cy="496784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Oval 5">
            <a:extLst>
              <a:ext uri="{FF2B5EF4-FFF2-40B4-BE49-F238E27FC236}">
                <a16:creationId xmlns:a16="http://schemas.microsoft.com/office/drawing/2014/main" id="{AE9B9284-A7C9-674C-81F2-94C742234ECD}"/>
              </a:ext>
            </a:extLst>
          </p:cNvPr>
          <p:cNvSpPr/>
          <p:nvPr/>
        </p:nvSpPr>
        <p:spPr>
          <a:xfrm>
            <a:off x="2594331" y="3895404"/>
            <a:ext cx="451262" cy="451262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SI" dirty="0">
                <a:solidFill>
                  <a:schemeClr val="tx1"/>
                </a:solidFill>
              </a:rPr>
              <a:t>C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7983BD35-6437-BD4E-84CB-467F821949E6}"/>
              </a:ext>
            </a:extLst>
          </p:cNvPr>
          <p:cNvSpPr/>
          <p:nvPr/>
        </p:nvSpPr>
        <p:spPr>
          <a:xfrm>
            <a:off x="3597100" y="3895404"/>
            <a:ext cx="451262" cy="451262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SI" dirty="0">
                <a:solidFill>
                  <a:schemeClr val="tx1"/>
                </a:solidFill>
              </a:rPr>
              <a:t>E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9FD0A043-E76F-3A48-B832-293019B929D4}"/>
              </a:ext>
            </a:extLst>
          </p:cNvPr>
          <p:cNvSpPr/>
          <p:nvPr/>
        </p:nvSpPr>
        <p:spPr>
          <a:xfrm>
            <a:off x="1583916" y="4843450"/>
            <a:ext cx="451262" cy="451262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SI" dirty="0">
                <a:solidFill>
                  <a:schemeClr val="tx1"/>
                </a:solidFill>
              </a:rPr>
              <a:t>B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661A3F67-550A-D94E-8FAD-AF4FDCEA6E22}"/>
              </a:ext>
            </a:extLst>
          </p:cNvPr>
          <p:cNvSpPr/>
          <p:nvPr/>
        </p:nvSpPr>
        <p:spPr>
          <a:xfrm>
            <a:off x="2578856" y="4843450"/>
            <a:ext cx="451262" cy="451262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SI" dirty="0">
                <a:solidFill>
                  <a:schemeClr val="tx1"/>
                </a:solidFill>
              </a:rPr>
              <a:t>D</a:t>
            </a: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40FC84BA-2F50-F349-9425-924D04A79753}"/>
              </a:ext>
            </a:extLst>
          </p:cNvPr>
          <p:cNvSpPr/>
          <p:nvPr/>
        </p:nvSpPr>
        <p:spPr>
          <a:xfrm>
            <a:off x="3607607" y="4843450"/>
            <a:ext cx="451262" cy="451262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SI" dirty="0">
                <a:solidFill>
                  <a:schemeClr val="tx1"/>
                </a:solidFill>
              </a:rPr>
              <a:t>F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0378B46B-C3E8-9A49-AD13-0743EBB8D890}"/>
              </a:ext>
            </a:extLst>
          </p:cNvPr>
          <p:cNvCxnSpPr>
            <a:cxnSpLocks/>
            <a:stCxn id="6" idx="3"/>
            <a:endCxn id="8" idx="7"/>
          </p:cNvCxnSpPr>
          <p:nvPr/>
        </p:nvCxnSpPr>
        <p:spPr>
          <a:xfrm flipH="1">
            <a:off x="1969092" y="4280580"/>
            <a:ext cx="691325" cy="628956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A1348967-9ECE-8F45-BB7D-728AF6AFC6BF}"/>
              </a:ext>
            </a:extLst>
          </p:cNvPr>
          <p:cNvCxnSpPr>
            <a:cxnSpLocks/>
            <a:stCxn id="4" idx="6"/>
            <a:endCxn id="6" idx="2"/>
          </p:cNvCxnSpPr>
          <p:nvPr/>
        </p:nvCxnSpPr>
        <p:spPr>
          <a:xfrm>
            <a:off x="2031345" y="4121035"/>
            <a:ext cx="562986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48F3205A-AF1C-974D-A4F5-8BE98AB44A43}"/>
              </a:ext>
            </a:extLst>
          </p:cNvPr>
          <p:cNvCxnSpPr>
            <a:cxnSpLocks/>
            <a:stCxn id="6" idx="5"/>
            <a:endCxn id="10" idx="1"/>
          </p:cNvCxnSpPr>
          <p:nvPr/>
        </p:nvCxnSpPr>
        <p:spPr>
          <a:xfrm>
            <a:off x="2979507" y="4280580"/>
            <a:ext cx="694186" cy="628956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5F3DFECE-FE5C-3741-ABE5-92D7870D6774}"/>
              </a:ext>
            </a:extLst>
          </p:cNvPr>
          <p:cNvCxnSpPr>
            <a:cxnSpLocks/>
            <a:stCxn id="10" idx="0"/>
            <a:endCxn id="7" idx="4"/>
          </p:cNvCxnSpPr>
          <p:nvPr/>
        </p:nvCxnSpPr>
        <p:spPr>
          <a:xfrm flipH="1" flipV="1">
            <a:off x="3822731" y="4346666"/>
            <a:ext cx="10507" cy="496784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8ACAD021-2D04-724A-9067-8AB92F80EF55}"/>
              </a:ext>
            </a:extLst>
          </p:cNvPr>
          <p:cNvCxnSpPr>
            <a:cxnSpLocks/>
            <a:stCxn id="10" idx="2"/>
            <a:endCxn id="9" idx="6"/>
          </p:cNvCxnSpPr>
          <p:nvPr/>
        </p:nvCxnSpPr>
        <p:spPr>
          <a:xfrm flipH="1">
            <a:off x="3030118" y="5069081"/>
            <a:ext cx="577489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360B5316-E52F-7B46-94F1-C37DCB6FA1A1}"/>
              </a:ext>
            </a:extLst>
          </p:cNvPr>
          <p:cNvCxnSpPr>
            <a:cxnSpLocks/>
            <a:stCxn id="6" idx="4"/>
            <a:endCxn id="9" idx="0"/>
          </p:cNvCxnSpPr>
          <p:nvPr/>
        </p:nvCxnSpPr>
        <p:spPr>
          <a:xfrm flipH="1">
            <a:off x="2804487" y="4346666"/>
            <a:ext cx="15475" cy="496784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052D70F1-2251-784E-89A5-4D86E0F41113}"/>
              </a:ext>
            </a:extLst>
          </p:cNvPr>
          <p:cNvCxnSpPr>
            <a:cxnSpLocks/>
            <a:stCxn id="9" idx="2"/>
            <a:endCxn id="8" idx="6"/>
          </p:cNvCxnSpPr>
          <p:nvPr/>
        </p:nvCxnSpPr>
        <p:spPr>
          <a:xfrm flipH="1">
            <a:off x="2035178" y="5069081"/>
            <a:ext cx="543678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A824F191-9E14-5F4A-95EE-CD96515EFA4B}"/>
              </a:ext>
            </a:extLst>
          </p:cNvPr>
          <p:cNvCxnSpPr>
            <a:cxnSpLocks/>
            <a:stCxn id="4" idx="5"/>
            <a:endCxn id="9" idx="1"/>
          </p:cNvCxnSpPr>
          <p:nvPr/>
        </p:nvCxnSpPr>
        <p:spPr>
          <a:xfrm>
            <a:off x="1965259" y="4280580"/>
            <a:ext cx="679683" cy="628956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>
            <a:extLst>
              <a:ext uri="{FF2B5EF4-FFF2-40B4-BE49-F238E27FC236}">
                <a16:creationId xmlns:a16="http://schemas.microsoft.com/office/drawing/2014/main" id="{4B8903A3-3C6D-684C-8BC6-8424DB4D49F1}"/>
              </a:ext>
            </a:extLst>
          </p:cNvPr>
          <p:cNvSpPr txBox="1"/>
          <p:nvPr/>
        </p:nvSpPr>
        <p:spPr>
          <a:xfrm>
            <a:off x="2183723" y="3794417"/>
            <a:ext cx="17967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SI" sz="1600" dirty="0"/>
              <a:t>6</a:t>
            </a:r>
            <a:endParaRPr lang="en-SI" dirty="0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815DD758-34CC-0B45-91E6-20D52F377256}"/>
              </a:ext>
            </a:extLst>
          </p:cNvPr>
          <p:cNvSpPr txBox="1"/>
          <p:nvPr/>
        </p:nvSpPr>
        <p:spPr>
          <a:xfrm>
            <a:off x="1513227" y="4425781"/>
            <a:ext cx="17967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SI" sz="1600" dirty="0"/>
              <a:t>5</a:t>
            </a:r>
            <a:endParaRPr lang="en-SI" dirty="0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70BB5139-3779-1A4B-AFEA-E679E1EFB5AD}"/>
              </a:ext>
            </a:extLst>
          </p:cNvPr>
          <p:cNvSpPr txBox="1"/>
          <p:nvPr/>
        </p:nvSpPr>
        <p:spPr>
          <a:xfrm>
            <a:off x="2173554" y="5069080"/>
            <a:ext cx="17967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SI" sz="1600" dirty="0"/>
              <a:t>2</a:t>
            </a:r>
            <a:endParaRPr lang="en-SI" dirty="0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6FEC05FC-278D-A141-A466-192F6DCFFB45}"/>
              </a:ext>
            </a:extLst>
          </p:cNvPr>
          <p:cNvSpPr txBox="1"/>
          <p:nvPr/>
        </p:nvSpPr>
        <p:spPr>
          <a:xfrm>
            <a:off x="2273558" y="4151942"/>
            <a:ext cx="17967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SI" sz="1600" dirty="0"/>
              <a:t>1</a:t>
            </a:r>
            <a:endParaRPr lang="en-SI" dirty="0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576BD7A9-F895-FB41-9876-195F59CF57F7}"/>
              </a:ext>
            </a:extLst>
          </p:cNvPr>
          <p:cNvSpPr txBox="1"/>
          <p:nvPr/>
        </p:nvSpPr>
        <p:spPr>
          <a:xfrm>
            <a:off x="2255115" y="4674173"/>
            <a:ext cx="17967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SI" sz="1600" dirty="0"/>
              <a:t>4</a:t>
            </a:r>
            <a:endParaRPr lang="en-SI" dirty="0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7D375DF0-0429-DD49-B968-62A9D9257FA6}"/>
              </a:ext>
            </a:extLst>
          </p:cNvPr>
          <p:cNvSpPr txBox="1"/>
          <p:nvPr/>
        </p:nvSpPr>
        <p:spPr>
          <a:xfrm>
            <a:off x="3224927" y="5054680"/>
            <a:ext cx="17967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SI" sz="1600" dirty="0"/>
              <a:t>4</a:t>
            </a:r>
            <a:endParaRPr lang="en-SI" dirty="0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34D2C070-91C1-E34A-8E83-0B77B0F1C405}"/>
              </a:ext>
            </a:extLst>
          </p:cNvPr>
          <p:cNvSpPr txBox="1"/>
          <p:nvPr/>
        </p:nvSpPr>
        <p:spPr>
          <a:xfrm>
            <a:off x="3211924" y="4254232"/>
            <a:ext cx="17967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SI" sz="1600" dirty="0"/>
              <a:t>3</a:t>
            </a:r>
            <a:endParaRPr lang="en-SI" dirty="0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41AAF38C-ACF6-8C44-A403-C8EC079D12FD}"/>
              </a:ext>
            </a:extLst>
          </p:cNvPr>
          <p:cNvSpPr txBox="1"/>
          <p:nvPr/>
        </p:nvSpPr>
        <p:spPr>
          <a:xfrm>
            <a:off x="3825846" y="4446270"/>
            <a:ext cx="17967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SI" sz="1600" dirty="0"/>
              <a:t>4</a:t>
            </a:r>
            <a:endParaRPr lang="en-SI" dirty="0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08E817BE-6FFB-2942-888B-64300FC08302}"/>
              </a:ext>
            </a:extLst>
          </p:cNvPr>
          <p:cNvSpPr txBox="1"/>
          <p:nvPr/>
        </p:nvSpPr>
        <p:spPr>
          <a:xfrm>
            <a:off x="2766769" y="4427711"/>
            <a:ext cx="17967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SI" sz="1600" dirty="0"/>
              <a:t>2</a:t>
            </a:r>
            <a:endParaRPr lang="en-SI" dirty="0"/>
          </a:p>
        </p:txBody>
      </p: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3EF9F2A3-60A1-B641-812D-EC43EC06AE3C}"/>
              </a:ext>
            </a:extLst>
          </p:cNvPr>
          <p:cNvCxnSpPr>
            <a:cxnSpLocks/>
            <a:stCxn id="6" idx="6"/>
            <a:endCxn id="7" idx="2"/>
          </p:cNvCxnSpPr>
          <p:nvPr/>
        </p:nvCxnSpPr>
        <p:spPr>
          <a:xfrm>
            <a:off x="3045593" y="4121035"/>
            <a:ext cx="551507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Box 30">
            <a:extLst>
              <a:ext uri="{FF2B5EF4-FFF2-40B4-BE49-F238E27FC236}">
                <a16:creationId xmlns:a16="http://schemas.microsoft.com/office/drawing/2014/main" id="{9C9C83A1-98E8-7E4A-BB01-EE877406D0AF}"/>
              </a:ext>
            </a:extLst>
          </p:cNvPr>
          <p:cNvSpPr txBox="1"/>
          <p:nvPr/>
        </p:nvSpPr>
        <p:spPr>
          <a:xfrm>
            <a:off x="3179814" y="3792213"/>
            <a:ext cx="17967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SI" sz="1600" dirty="0"/>
              <a:t>5</a:t>
            </a:r>
            <a:endParaRPr lang="en-SI" dirty="0"/>
          </a:p>
        </p:txBody>
      </p: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2569070C-4C19-F64A-B621-9103B12F2530}"/>
              </a:ext>
            </a:extLst>
          </p:cNvPr>
          <p:cNvCxnSpPr>
            <a:cxnSpLocks/>
            <a:stCxn id="6" idx="3"/>
            <a:endCxn id="8" idx="7"/>
          </p:cNvCxnSpPr>
          <p:nvPr/>
        </p:nvCxnSpPr>
        <p:spPr>
          <a:xfrm flipH="1">
            <a:off x="1969092" y="4280580"/>
            <a:ext cx="691325" cy="628956"/>
          </a:xfrm>
          <a:prstGeom prst="line">
            <a:avLst/>
          </a:prstGeom>
          <a:ln w="254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F0902CAC-6F98-2049-A6FE-7AB763721BE6}"/>
              </a:ext>
            </a:extLst>
          </p:cNvPr>
          <p:cNvCxnSpPr>
            <a:cxnSpLocks/>
            <a:stCxn id="9" idx="2"/>
            <a:endCxn id="8" idx="6"/>
          </p:cNvCxnSpPr>
          <p:nvPr/>
        </p:nvCxnSpPr>
        <p:spPr>
          <a:xfrm flipH="1">
            <a:off x="2035178" y="5069081"/>
            <a:ext cx="543678" cy="0"/>
          </a:xfrm>
          <a:prstGeom prst="line">
            <a:avLst/>
          </a:prstGeom>
          <a:ln w="254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B0F44ABB-9B4F-264F-BCE1-4ECF8019D6D0}"/>
              </a:ext>
            </a:extLst>
          </p:cNvPr>
          <p:cNvCxnSpPr>
            <a:cxnSpLocks/>
            <a:stCxn id="6" idx="4"/>
            <a:endCxn id="9" idx="0"/>
          </p:cNvCxnSpPr>
          <p:nvPr/>
        </p:nvCxnSpPr>
        <p:spPr>
          <a:xfrm flipH="1">
            <a:off x="2804487" y="4346666"/>
            <a:ext cx="15475" cy="496784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84EDA670-2E09-EE41-AF50-287CA57A1562}"/>
              </a:ext>
            </a:extLst>
          </p:cNvPr>
          <p:cNvCxnSpPr>
            <a:cxnSpLocks/>
            <a:stCxn id="10" idx="1"/>
            <a:endCxn id="6" idx="5"/>
          </p:cNvCxnSpPr>
          <p:nvPr/>
        </p:nvCxnSpPr>
        <p:spPr>
          <a:xfrm flipH="1" flipV="1">
            <a:off x="2979507" y="4280580"/>
            <a:ext cx="694186" cy="628956"/>
          </a:xfrm>
          <a:prstGeom prst="line">
            <a:avLst/>
          </a:prstGeom>
          <a:ln w="254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E5E90C54-1E02-5E47-9D2A-67752CF68712}"/>
              </a:ext>
            </a:extLst>
          </p:cNvPr>
          <p:cNvCxnSpPr>
            <a:cxnSpLocks/>
            <a:stCxn id="4" idx="5"/>
            <a:endCxn id="9" idx="1"/>
          </p:cNvCxnSpPr>
          <p:nvPr/>
        </p:nvCxnSpPr>
        <p:spPr>
          <a:xfrm>
            <a:off x="1965259" y="4280580"/>
            <a:ext cx="679683" cy="628956"/>
          </a:xfrm>
          <a:prstGeom prst="line">
            <a:avLst/>
          </a:prstGeom>
          <a:ln w="254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3333A6DE-A86D-5F4E-98CB-AD3F97F0A689}"/>
              </a:ext>
            </a:extLst>
          </p:cNvPr>
          <p:cNvCxnSpPr>
            <a:cxnSpLocks/>
            <a:stCxn id="10" idx="2"/>
            <a:endCxn id="9" idx="6"/>
          </p:cNvCxnSpPr>
          <p:nvPr/>
        </p:nvCxnSpPr>
        <p:spPr>
          <a:xfrm flipH="1">
            <a:off x="3030118" y="5069081"/>
            <a:ext cx="577489" cy="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2BF5E785-7845-624E-88CF-1ECAAB9A563F}"/>
              </a:ext>
            </a:extLst>
          </p:cNvPr>
          <p:cNvCxnSpPr>
            <a:cxnSpLocks/>
            <a:stCxn id="7" idx="4"/>
            <a:endCxn id="10" idx="0"/>
          </p:cNvCxnSpPr>
          <p:nvPr/>
        </p:nvCxnSpPr>
        <p:spPr>
          <a:xfrm>
            <a:off x="3822731" y="4346666"/>
            <a:ext cx="10507" cy="496784"/>
          </a:xfrm>
          <a:prstGeom prst="line">
            <a:avLst/>
          </a:prstGeom>
          <a:ln w="254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999095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8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6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4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2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6" fill="hold">
                      <p:stCondLst>
                        <p:cond delay="indefinite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0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animBg="1"/>
      <p:bldP spid="6" grpId="0" animBg="1"/>
      <p:bldP spid="7" grpId="0" animBg="1"/>
      <p:bldP spid="8" grpId="0" animBg="1"/>
      <p:bldP spid="9" grpId="0" animBg="1"/>
      <p:bldP spid="10" grpId="0" animBg="1"/>
      <p:bldP spid="19" grpId="0"/>
      <p:bldP spid="20" grpId="0"/>
      <p:bldP spid="21" grpId="0"/>
      <p:bldP spid="22" grpId="0"/>
      <p:bldP spid="23" grpId="0"/>
      <p:bldP spid="24" grpId="0"/>
      <p:bldP spid="25" grpId="0"/>
      <p:bldP spid="26" grpId="0"/>
      <p:bldP spid="27" grpId="0"/>
      <p:bldP spid="3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19EF0A-9508-9246-8FAF-68EA2C27F7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SI" dirty="0"/>
              <a:t>Izrek o robu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17E0DB0-175B-DB4C-A030-CFDF111B379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en-SI" dirty="0"/>
                  <a:t>Naj bo </a:t>
                </a:r>
                <a14:m>
                  <m:oMath xmlns:m="http://schemas.openxmlformats.org/officeDocument/2006/math">
                    <m:r>
                      <a:rPr lang="sl-SI" b="0" i="1" smtClean="0">
                        <a:latin typeface="Cambria Math" panose="02040503050406030204" pitchFamily="18" charset="0"/>
                      </a:rPr>
                      <m:t>𝑆</m:t>
                    </m:r>
                    <m:r>
                      <a:rPr lang="sl-SI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⊆</m:t>
                    </m:r>
                    <m:r>
                      <a:rPr lang="sl-SI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𝑉</m:t>
                    </m:r>
                    <m:r>
                      <a:rPr lang="sl-SI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r>
                      <a:rPr lang="sl-SI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𝐺</m:t>
                    </m:r>
                    <m:r>
                      <a:rPr lang="sl-SI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SI" dirty="0"/>
                  <a:t>. Rob množice </a:t>
                </a:r>
                <a14:m>
                  <m:oMath xmlns:m="http://schemas.openxmlformats.org/officeDocument/2006/math">
                    <m:r>
                      <a:rPr lang="sl-SI" b="0" i="1" smtClean="0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n-SI" dirty="0"/>
                  <a:t> je </a:t>
                </a:r>
              </a:p>
              <a:p>
                <a:pPr marL="0" indent="0">
                  <a:buNone/>
                </a:pPr>
                <a:r>
                  <a:rPr lang="en-SI" i="1" dirty="0">
                    <a:latin typeface="Cambria Math" panose="02040503050406030204" pitchFamily="18" charset="0"/>
                  </a:rPr>
                  <a:t>	</a:t>
                </a:r>
                <a14:m>
                  <m:oMath xmlns:m="http://schemas.openxmlformats.org/officeDocument/2006/math">
                    <m:r>
                      <a:rPr lang="sl-SI" b="0" i="1" smtClean="0">
                        <a:latin typeface="Cambria Math" panose="02040503050406030204" pitchFamily="18" charset="0"/>
                      </a:rPr>
                      <m:t>𝐽𝑆</m:t>
                    </m:r>
                    <m:r>
                      <a:rPr lang="sl-SI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|"/>
                        <m:ctrlPr>
                          <a:rPr lang="sl-SI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ctrlPr>
                              <a:rPr lang="sl-SI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sl-SI" b="0" i="1" smtClean="0">
                                <a:latin typeface="Cambria Math" panose="02040503050406030204" pitchFamily="18" charset="0"/>
                              </a:rPr>
                              <m:t>𝑢</m:t>
                            </m:r>
                            <m:r>
                              <a:rPr lang="sl-SI" b="0" i="1" smtClean="0">
                                <a:latin typeface="Cambria Math" panose="02040503050406030204" pitchFamily="18" charset="0"/>
                              </a:rPr>
                              <m:t>, </m:t>
                            </m:r>
                            <m:r>
                              <a:rPr lang="sl-SI" b="0" i="1" smtClean="0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</m:d>
                        <m:r>
                          <a:rPr lang="sl-SI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∈</m:t>
                        </m:r>
                        <m:r>
                          <a:rPr lang="sl-SI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𝐸</m:t>
                        </m:r>
                        <m:d>
                          <m:dPr>
                            <m:ctrlPr>
                              <a:rPr lang="sl-SI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sl-SI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𝐺</m:t>
                            </m:r>
                          </m:e>
                        </m:d>
                        <m:r>
                          <a:rPr lang="sl-SI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</m:e>
                    </m:d>
                    <m:r>
                      <a:rPr lang="sl-SI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sl-SI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𝑢</m:t>
                    </m:r>
                    <m:r>
                      <a:rPr lang="sl-SI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r>
                      <a:rPr lang="sl-SI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𝑆</m:t>
                    </m:r>
                    <m:r>
                      <a:rPr lang="sl-SI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 </m:t>
                    </m:r>
                    <m:r>
                      <a:rPr lang="sl-SI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𝑣</m:t>
                    </m:r>
                    <m:r>
                      <a:rPr lang="sl-SI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∉</m:t>
                    </m:r>
                    <m:r>
                      <a:rPr lang="sl-SI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𝑆</m:t>
                    </m:r>
                    <m:r>
                      <a:rPr lang="sl-SI" b="0" i="1" smtClean="0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endParaRPr lang="sl-SI" b="0" i="1" dirty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:r>
                  <a:rPr lang="en-SI" dirty="0"/>
                  <a:t>Izrek: Naj bo </a:t>
                </a:r>
                <a14:m>
                  <m:oMath xmlns:m="http://schemas.openxmlformats.org/officeDocument/2006/math">
                    <m:r>
                      <a:rPr lang="sl-SI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en-SI" dirty="0"/>
                  <a:t> povezan graf in </a:t>
                </a:r>
                <a14:m>
                  <m:oMath xmlns:m="http://schemas.openxmlformats.org/officeDocument/2006/math">
                    <m:r>
                      <a:rPr lang="sl-SI" b="0" i="1" smtClean="0">
                        <a:latin typeface="Cambria Math" panose="02040503050406030204" pitchFamily="18" charset="0"/>
                      </a:rPr>
                      <m:t>𝑤</m:t>
                    </m:r>
                    <m:r>
                      <a:rPr lang="sl-SI" b="0" i="1" smtClean="0">
                        <a:latin typeface="Cambria Math" panose="02040503050406030204" pitchFamily="18" charset="0"/>
                      </a:rPr>
                      <m:t>:</m:t>
                    </m:r>
                    <m:r>
                      <a:rPr lang="sl-SI" b="0" i="1" smtClean="0">
                        <a:latin typeface="Cambria Math" panose="02040503050406030204" pitchFamily="18" charset="0"/>
                      </a:rPr>
                      <m:t>𝐸</m:t>
                    </m:r>
                    <m:r>
                      <a:rPr lang="sl-SI" b="0" i="1" smtClean="0">
                        <a:latin typeface="Cambria Math" panose="02040503050406030204" pitchFamily="18" charset="0"/>
                      </a:rPr>
                      <m:t> → </m:t>
                    </m:r>
                    <m:sSup>
                      <m:sSupPr>
                        <m:ctrlPr>
                          <a:rPr lang="sl-SI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sl-SI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ℝ</m:t>
                        </m:r>
                      </m:e>
                      <m:sup>
                        <m:r>
                          <a:rPr lang="sl-SI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</m:t>
                        </m:r>
                      </m:sup>
                    </m:sSup>
                  </m:oMath>
                </a14:m>
                <a:r>
                  <a:rPr lang="en-SI" dirty="0"/>
                  <a:t>. Naj bo </a:t>
                </a:r>
                <a14:m>
                  <m:oMath xmlns:m="http://schemas.openxmlformats.org/officeDocument/2006/math">
                    <m:r>
                      <a:rPr lang="sl-SI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𝑋</m:t>
                    </m:r>
                    <m:r>
                      <a:rPr lang="sl-SI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⊆</m:t>
                    </m:r>
                    <m:r>
                      <a:rPr lang="sl-SI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𝐸</m:t>
                    </m:r>
                    <m:r>
                      <a:rPr lang="sl-SI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r>
                      <a:rPr lang="sl-SI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𝐺</m:t>
                    </m:r>
                    <m:r>
                      <a:rPr lang="sl-SI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SI" dirty="0"/>
                  <a:t> podmnožica povezav nekega NVD. Naj bo </a:t>
                </a:r>
                <a14:m>
                  <m:oMath xmlns:m="http://schemas.openxmlformats.org/officeDocument/2006/math">
                    <m:r>
                      <a:rPr lang="sl-SI" b="0" i="1" smtClean="0">
                        <a:latin typeface="Cambria Math" panose="02040503050406030204" pitchFamily="18" charset="0"/>
                      </a:rPr>
                      <m:t>𝑆</m:t>
                    </m:r>
                    <m:r>
                      <a:rPr lang="sl-SI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⊆</m:t>
                    </m:r>
                    <m:r>
                      <a:rPr lang="sl-SI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𝑉</m:t>
                    </m:r>
                    <m:r>
                      <a:rPr lang="sl-SI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r>
                      <a:rPr lang="sl-SI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𝐺</m:t>
                    </m:r>
                    <m:r>
                      <a:rPr lang="sl-SI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SI" dirty="0"/>
                  <a:t> tak, da je </a:t>
                </a:r>
                <a14:m>
                  <m:oMath xmlns:m="http://schemas.openxmlformats.org/officeDocument/2006/math">
                    <m:r>
                      <a:rPr lang="sl-SI" b="0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𝑋</m:t>
                    </m:r>
                    <m:r>
                      <a:rPr lang="sl-SI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∩</m:t>
                    </m:r>
                    <m:r>
                      <a:rPr lang="sl-SI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𝐽𝑆</m:t>
                    </m:r>
                    <m:r>
                      <a:rPr lang="sl-SI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 ∅</m:t>
                    </m:r>
                  </m:oMath>
                </a14:m>
                <a:r>
                  <a:rPr lang="en-SI" dirty="0"/>
                  <a:t>. Naj bo </a:t>
                </a:r>
                <a14:m>
                  <m:oMath xmlns:m="http://schemas.openxmlformats.org/officeDocument/2006/math">
                    <m:r>
                      <a:rPr lang="sl-SI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𝑒</m:t>
                    </m:r>
                  </m:oMath>
                </a14:m>
                <a:r>
                  <a:rPr lang="en-SI" dirty="0"/>
                  <a:t> najcenejša povezava v </a:t>
                </a:r>
                <a14:m>
                  <m:oMath xmlns:m="http://schemas.openxmlformats.org/officeDocument/2006/math">
                    <m:r>
                      <a:rPr lang="sl-SI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𝐽𝑆</m:t>
                    </m:r>
                  </m:oMath>
                </a14:m>
                <a:r>
                  <a:rPr lang="en-SI" dirty="0"/>
                  <a:t>. Potem je </a:t>
                </a:r>
                <a14:m>
                  <m:oMath xmlns:m="http://schemas.openxmlformats.org/officeDocument/2006/math">
                    <m:r>
                      <a:rPr lang="sl-SI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𝑋</m:t>
                    </m:r>
                    <m:r>
                      <a:rPr lang="sl-SI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∪{</m:t>
                    </m:r>
                    <m:r>
                      <a:rPr lang="sl-SI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𝑒</m:t>
                    </m:r>
                    <m:r>
                      <a:rPr lang="sl-SI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}</m:t>
                    </m:r>
                  </m:oMath>
                </a14:m>
                <a:r>
                  <a:rPr lang="en-SI" dirty="0"/>
                  <a:t> vsebovan v nekem NVD.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17E0DB0-175B-DB4C-A030-CFDF111B379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206" t="-2326"/>
                </a:stretch>
              </a:blipFill>
            </p:spPr>
            <p:txBody>
              <a:bodyPr/>
              <a:lstStyle/>
              <a:p>
                <a:r>
                  <a:rPr lang="en-SI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Oval 3">
            <a:extLst>
              <a:ext uri="{FF2B5EF4-FFF2-40B4-BE49-F238E27FC236}">
                <a16:creationId xmlns:a16="http://schemas.microsoft.com/office/drawing/2014/main" id="{A88B5288-3B1F-9F4C-AF96-739BD976A48C}"/>
              </a:ext>
            </a:extLst>
          </p:cNvPr>
          <p:cNvSpPr/>
          <p:nvPr/>
        </p:nvSpPr>
        <p:spPr>
          <a:xfrm>
            <a:off x="2784296" y="5280916"/>
            <a:ext cx="164387" cy="164387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I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E2048B9F-D459-BD4C-A6E6-8C65A32F7ECF}"/>
              </a:ext>
            </a:extLst>
          </p:cNvPr>
          <p:cNvSpPr/>
          <p:nvPr/>
        </p:nvSpPr>
        <p:spPr>
          <a:xfrm>
            <a:off x="2422988" y="6065320"/>
            <a:ext cx="164387" cy="164387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I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A76A4D62-CFCF-4B42-B39A-41413DC91FD9}"/>
              </a:ext>
            </a:extLst>
          </p:cNvPr>
          <p:cNvSpPr/>
          <p:nvPr/>
        </p:nvSpPr>
        <p:spPr>
          <a:xfrm>
            <a:off x="3347662" y="5956755"/>
            <a:ext cx="164387" cy="164387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I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37BE24AE-C6FA-8C4D-8290-C89E08917335}"/>
              </a:ext>
            </a:extLst>
          </p:cNvPr>
          <p:cNvSpPr/>
          <p:nvPr/>
        </p:nvSpPr>
        <p:spPr>
          <a:xfrm>
            <a:off x="4465833" y="4732418"/>
            <a:ext cx="164387" cy="164387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I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97A776F0-2419-6C48-99B6-92F553A0F322}"/>
              </a:ext>
            </a:extLst>
          </p:cNvPr>
          <p:cNvSpPr/>
          <p:nvPr/>
        </p:nvSpPr>
        <p:spPr>
          <a:xfrm>
            <a:off x="4176444" y="5280915"/>
            <a:ext cx="164387" cy="164387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I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9DC8F677-DE5E-F746-9BA8-8B74D95A243C}"/>
              </a:ext>
            </a:extLst>
          </p:cNvPr>
          <p:cNvSpPr/>
          <p:nvPr/>
        </p:nvSpPr>
        <p:spPr>
          <a:xfrm>
            <a:off x="5171325" y="5116528"/>
            <a:ext cx="164387" cy="164387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I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9B3383B8-9228-8247-A68C-7BF283C2E66C}"/>
              </a:ext>
            </a:extLst>
          </p:cNvPr>
          <p:cNvSpPr/>
          <p:nvPr/>
        </p:nvSpPr>
        <p:spPr>
          <a:xfrm>
            <a:off x="4789469" y="5792366"/>
            <a:ext cx="164387" cy="164387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I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ABEF3EDB-F601-1C4B-A825-BC0A43F9D819}"/>
              </a:ext>
            </a:extLst>
          </p:cNvPr>
          <p:cNvCxnSpPr>
            <a:cxnSpLocks/>
            <a:stCxn id="5" idx="0"/>
            <a:endCxn id="4" idx="3"/>
          </p:cNvCxnSpPr>
          <p:nvPr/>
        </p:nvCxnSpPr>
        <p:spPr>
          <a:xfrm flipV="1">
            <a:off x="2505182" y="5421229"/>
            <a:ext cx="303188" cy="644091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5BA6E095-9700-9A47-933B-8906032FDF87}"/>
              </a:ext>
            </a:extLst>
          </p:cNvPr>
          <p:cNvCxnSpPr>
            <a:cxnSpLocks/>
            <a:stCxn id="6" idx="1"/>
            <a:endCxn id="4" idx="5"/>
          </p:cNvCxnSpPr>
          <p:nvPr/>
        </p:nvCxnSpPr>
        <p:spPr>
          <a:xfrm flipH="1" flipV="1">
            <a:off x="2924609" y="5421229"/>
            <a:ext cx="447127" cy="559600"/>
          </a:xfrm>
          <a:prstGeom prst="line">
            <a:avLst/>
          </a:prstGeom>
          <a:ln w="254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2E3F9FF0-AEC3-4840-A310-4C9CAF9BB8ED}"/>
              </a:ext>
            </a:extLst>
          </p:cNvPr>
          <p:cNvCxnSpPr>
            <a:cxnSpLocks/>
            <a:stCxn id="8" idx="2"/>
            <a:endCxn id="4" idx="6"/>
          </p:cNvCxnSpPr>
          <p:nvPr/>
        </p:nvCxnSpPr>
        <p:spPr>
          <a:xfrm flipH="1">
            <a:off x="2948683" y="5363109"/>
            <a:ext cx="1227761" cy="1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BD42BDC1-E8CA-C94E-9F64-BEADF6691298}"/>
              </a:ext>
            </a:extLst>
          </p:cNvPr>
          <p:cNvCxnSpPr>
            <a:cxnSpLocks/>
            <a:stCxn id="6" idx="7"/>
            <a:endCxn id="8" idx="3"/>
          </p:cNvCxnSpPr>
          <p:nvPr/>
        </p:nvCxnSpPr>
        <p:spPr>
          <a:xfrm flipV="1">
            <a:off x="3487975" y="5421228"/>
            <a:ext cx="712543" cy="559601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25896960-03D6-E74D-B9CD-5E5A68E6A2D7}"/>
              </a:ext>
            </a:extLst>
          </p:cNvPr>
          <p:cNvCxnSpPr>
            <a:cxnSpLocks/>
            <a:stCxn id="8" idx="7"/>
            <a:endCxn id="7" idx="3"/>
          </p:cNvCxnSpPr>
          <p:nvPr/>
        </p:nvCxnSpPr>
        <p:spPr>
          <a:xfrm flipV="1">
            <a:off x="4316757" y="4872731"/>
            <a:ext cx="173150" cy="432258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C52A95A2-D7FE-404B-A9BB-46DFD9073E03}"/>
              </a:ext>
            </a:extLst>
          </p:cNvPr>
          <p:cNvCxnSpPr>
            <a:cxnSpLocks/>
            <a:stCxn id="9" idx="1"/>
            <a:endCxn id="7" idx="6"/>
          </p:cNvCxnSpPr>
          <p:nvPr/>
        </p:nvCxnSpPr>
        <p:spPr>
          <a:xfrm flipH="1" flipV="1">
            <a:off x="4630220" y="4814612"/>
            <a:ext cx="565179" cy="325990"/>
          </a:xfrm>
          <a:prstGeom prst="line">
            <a:avLst/>
          </a:prstGeom>
          <a:ln w="254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43CE61C7-C864-2A41-9A7E-EE93EAF66C46}"/>
              </a:ext>
            </a:extLst>
          </p:cNvPr>
          <p:cNvCxnSpPr>
            <a:cxnSpLocks/>
            <a:stCxn id="10" idx="1"/>
            <a:endCxn id="8" idx="5"/>
          </p:cNvCxnSpPr>
          <p:nvPr/>
        </p:nvCxnSpPr>
        <p:spPr>
          <a:xfrm flipH="1" flipV="1">
            <a:off x="4316757" y="5421228"/>
            <a:ext cx="496786" cy="395212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80C7BB50-ECE1-6A4B-B3AE-B0F70A688E23}"/>
              </a:ext>
            </a:extLst>
          </p:cNvPr>
          <p:cNvCxnSpPr>
            <a:cxnSpLocks/>
            <a:stCxn id="10" idx="7"/>
            <a:endCxn id="9" idx="3"/>
          </p:cNvCxnSpPr>
          <p:nvPr/>
        </p:nvCxnSpPr>
        <p:spPr>
          <a:xfrm flipV="1">
            <a:off x="4929782" y="5256841"/>
            <a:ext cx="265617" cy="559599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22FABB4A-9432-0B47-889A-6A4262DE0D18}"/>
              </a:ext>
            </a:extLst>
          </p:cNvPr>
          <p:cNvCxnSpPr>
            <a:cxnSpLocks/>
            <a:stCxn id="8" idx="6"/>
            <a:endCxn id="9" idx="2"/>
          </p:cNvCxnSpPr>
          <p:nvPr/>
        </p:nvCxnSpPr>
        <p:spPr>
          <a:xfrm flipV="1">
            <a:off x="4340831" y="5198722"/>
            <a:ext cx="830494" cy="164387"/>
          </a:xfrm>
          <a:prstGeom prst="line">
            <a:avLst/>
          </a:prstGeom>
          <a:ln w="254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40" name="Ink 39">
                <a:extLst>
                  <a:ext uri="{FF2B5EF4-FFF2-40B4-BE49-F238E27FC236}">
                    <a16:creationId xmlns:a16="http://schemas.microsoft.com/office/drawing/2014/main" id="{4243A758-F7D7-EC41-9104-897685E57080}"/>
                  </a:ext>
                </a:extLst>
              </p14:cNvPr>
              <p14:cNvContentPartPr/>
              <p14:nvPr/>
            </p14:nvContentPartPr>
            <p14:xfrm>
              <a:off x="1998906" y="4822475"/>
              <a:ext cx="1782360" cy="1598040"/>
            </p14:xfrm>
          </p:contentPart>
        </mc:Choice>
        <mc:Fallback xmlns="">
          <p:pic>
            <p:nvPicPr>
              <p:cNvPr id="40" name="Ink 39">
                <a:extLst>
                  <a:ext uri="{FF2B5EF4-FFF2-40B4-BE49-F238E27FC236}">
                    <a16:creationId xmlns:a16="http://schemas.microsoft.com/office/drawing/2014/main" id="{4243A758-F7D7-EC41-9104-897685E57080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990266" y="4813835"/>
                <a:ext cx="1800000" cy="1615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41" name="Ink 40">
                <a:extLst>
                  <a:ext uri="{FF2B5EF4-FFF2-40B4-BE49-F238E27FC236}">
                    <a16:creationId xmlns:a16="http://schemas.microsoft.com/office/drawing/2014/main" id="{4A13857A-3C7E-694D-9D98-2FE20204DEFD}"/>
                  </a:ext>
                </a:extLst>
              </p14:cNvPr>
              <p14:cNvContentPartPr/>
              <p14:nvPr/>
            </p14:nvContentPartPr>
            <p14:xfrm>
              <a:off x="2403546" y="4898795"/>
              <a:ext cx="74520" cy="360"/>
            </p14:xfrm>
          </p:contentPart>
        </mc:Choice>
        <mc:Fallback xmlns="">
          <p:pic>
            <p:nvPicPr>
              <p:cNvPr id="41" name="Ink 40">
                <a:extLst>
                  <a:ext uri="{FF2B5EF4-FFF2-40B4-BE49-F238E27FC236}">
                    <a16:creationId xmlns:a16="http://schemas.microsoft.com/office/drawing/2014/main" id="{4A13857A-3C7E-694D-9D98-2FE20204DEFD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2394546" y="4889795"/>
                <a:ext cx="9216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42" name="Ink 41">
                <a:extLst>
                  <a:ext uri="{FF2B5EF4-FFF2-40B4-BE49-F238E27FC236}">
                    <a16:creationId xmlns:a16="http://schemas.microsoft.com/office/drawing/2014/main" id="{87D19B34-94A0-394C-90F4-237068B066E3}"/>
                  </a:ext>
                </a:extLst>
              </p14:cNvPr>
              <p14:cNvContentPartPr/>
              <p14:nvPr/>
            </p14:nvContentPartPr>
            <p14:xfrm>
              <a:off x="1970106" y="4558235"/>
              <a:ext cx="187920" cy="250560"/>
            </p14:xfrm>
          </p:contentPart>
        </mc:Choice>
        <mc:Fallback xmlns="">
          <p:pic>
            <p:nvPicPr>
              <p:cNvPr id="42" name="Ink 41">
                <a:extLst>
                  <a:ext uri="{FF2B5EF4-FFF2-40B4-BE49-F238E27FC236}">
                    <a16:creationId xmlns:a16="http://schemas.microsoft.com/office/drawing/2014/main" id="{87D19B34-94A0-394C-90F4-237068B066E3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1961106" y="4549595"/>
                <a:ext cx="205560" cy="268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C425AA7B-2E5B-A046-9F13-11A9AED0BB72}"/>
                  </a:ext>
                </a:extLst>
              </p:cNvPr>
              <p:cNvSpPr txBox="1"/>
              <p:nvPr/>
            </p:nvSpPr>
            <p:spPr>
              <a:xfrm>
                <a:off x="5084826" y="4481729"/>
                <a:ext cx="3048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sl-SI" sz="2400" b="0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𝑋</m:t>
                      </m:r>
                    </m:oMath>
                  </m:oMathPara>
                </a14:m>
                <a:endParaRPr lang="en-SI" dirty="0"/>
              </a:p>
            </p:txBody>
          </p:sp>
        </mc:Choice>
        <mc:Fallback xmlns=""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C425AA7B-2E5B-A046-9F13-11A9AED0BB7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84826" y="4481729"/>
                <a:ext cx="304800" cy="461665"/>
              </a:xfrm>
              <a:prstGeom prst="rect">
                <a:avLst/>
              </a:prstGeom>
              <a:blipFill>
                <a:blip r:embed="rId9"/>
                <a:stretch>
                  <a:fillRect l="-4000" r="-28000"/>
                </a:stretch>
              </a:blipFill>
            </p:spPr>
            <p:txBody>
              <a:bodyPr/>
              <a:lstStyle/>
              <a:p>
                <a:r>
                  <a:rPr lang="en-SI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323400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6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9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4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8DB362-DEF8-D94C-82C1-BA85E62540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SI" dirty="0"/>
              <a:t>Dokaz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85E133E-77D4-A949-8301-92072B6559C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en-SI" dirty="0"/>
                  <a:t>Naj bo </a:t>
                </a:r>
                <a14:m>
                  <m:oMath xmlns:m="http://schemas.openxmlformats.org/officeDocument/2006/math">
                    <m:r>
                      <a:rPr lang="sl-SI" b="0" i="1" smtClean="0">
                        <a:latin typeface="Cambria Math" panose="02040503050406030204" pitchFamily="18" charset="0"/>
                      </a:rPr>
                      <m:t>𝑇</m:t>
                    </m:r>
                  </m:oMath>
                </a14:m>
                <a:r>
                  <a:rPr lang="en-SI" dirty="0"/>
                  <a:t> najcenejše vpeto drevo, ki razširaja </a:t>
                </a:r>
                <a14:m>
                  <m:oMath xmlns:m="http://schemas.openxmlformats.org/officeDocument/2006/math">
                    <m:r>
                      <a:rPr lang="sl-SI" b="0" i="1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sl-SI" b="0" i="1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sl-SI" b="0" dirty="0"/>
              </a:p>
              <a:p>
                <a:pPr marL="0" indent="0">
                  <a:buNone/>
                </a:pPr>
                <a:r>
                  <a:rPr lang="en-SI" dirty="0"/>
                  <a:t>Če je </a:t>
                </a:r>
                <a14:m>
                  <m:oMath xmlns:m="http://schemas.openxmlformats.org/officeDocument/2006/math">
                    <m:r>
                      <a:rPr lang="sl-SI" b="0" i="1" smtClean="0">
                        <a:latin typeface="Cambria Math" panose="02040503050406030204" pitchFamily="18" charset="0"/>
                      </a:rPr>
                      <m:t>𝑒</m:t>
                    </m:r>
                    <m:r>
                      <a:rPr lang="sl-SI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r>
                      <a:rPr lang="sl-SI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𝑇</m:t>
                    </m:r>
                  </m:oMath>
                </a14:m>
                <a:r>
                  <a:rPr lang="en-SI" dirty="0"/>
                  <a:t>, potem je </a:t>
                </a:r>
                <a14:m>
                  <m:oMath xmlns:m="http://schemas.openxmlformats.org/officeDocument/2006/math">
                    <m:r>
                      <a:rPr lang="sl-SI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𝑋</m:t>
                    </m:r>
                    <m:r>
                      <a:rPr lang="sl-SI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∪</m:t>
                    </m:r>
                    <m:d>
                      <m:dPr>
                        <m:begChr m:val="{"/>
                        <m:endChr m:val="}"/>
                        <m:ctrlPr>
                          <a:rPr lang="sl-SI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sl-SI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𝑒</m:t>
                        </m:r>
                      </m:e>
                    </m:d>
                    <m:r>
                      <a:rPr lang="sl-SI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⊆</m:t>
                    </m:r>
                    <m:r>
                      <a:rPr lang="sl-SI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𝑇</m:t>
                    </m:r>
                  </m:oMath>
                </a14:m>
                <a:r>
                  <a:rPr lang="en-SI" dirty="0"/>
                  <a:t>. OK</a:t>
                </a:r>
              </a:p>
              <a:p>
                <a:pPr marL="0" indent="0">
                  <a:buNone/>
                </a:pPr>
                <a:r>
                  <a:rPr lang="en-SI" dirty="0"/>
                  <a:t>Sicer velja </a:t>
                </a:r>
                <a14:m>
                  <m:oMath xmlns:m="http://schemas.openxmlformats.org/officeDocument/2006/math">
                    <m:r>
                      <a:rPr lang="sl-SI" b="0" i="1" smtClean="0">
                        <a:latin typeface="Cambria Math" panose="02040503050406030204" pitchFamily="18" charset="0"/>
                      </a:rPr>
                      <m:t>𝑒</m:t>
                    </m:r>
                    <m:r>
                      <a:rPr lang="sl-SI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∉</m:t>
                    </m:r>
                    <m:r>
                      <a:rPr lang="sl-SI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𝑇</m:t>
                    </m:r>
                  </m:oMath>
                </a14:m>
                <a:r>
                  <a:rPr lang="en-SI" dirty="0"/>
                  <a:t> in potem </a:t>
                </a:r>
                <a14:m>
                  <m:oMath xmlns:m="http://schemas.openxmlformats.org/officeDocument/2006/math">
                    <m:r>
                      <a:rPr lang="sl-SI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𝑇</m:t>
                    </m:r>
                    <m:r>
                      <a:rPr lang="sl-SI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∪</m:t>
                    </m:r>
                    <m:d>
                      <m:dPr>
                        <m:begChr m:val="{"/>
                        <m:endChr m:val="}"/>
                        <m:ctrlPr>
                          <a:rPr lang="sl-SI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sl-SI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𝑒</m:t>
                        </m:r>
                      </m:e>
                    </m:d>
                  </m:oMath>
                </a14:m>
                <a:r>
                  <a:rPr lang="sl-SI" b="0" dirty="0">
                    <a:ea typeface="Cambria Math" panose="02040503050406030204" pitchFamily="18" charset="0"/>
                  </a:rPr>
                  <a:t> vsebuje cikel.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sl-SI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𝑇</m:t>
                    </m:r>
                  </m:oMath>
                </a14:m>
                <a:r>
                  <a:rPr lang="sl-SI" b="0" dirty="0">
                    <a:ea typeface="Cambria Math" panose="02040503050406030204" pitchFamily="18" charset="0"/>
                  </a:rPr>
                  <a:t> vsebuje še eno povezavo </a:t>
                </a:r>
                <a14:m>
                  <m:oMath xmlns:m="http://schemas.openxmlformats.org/officeDocument/2006/math">
                    <m:r>
                      <a:rPr lang="sl-SI" b="0" i="1" smtClean="0">
                        <a:latin typeface="Cambria Math" panose="02040503050406030204" pitchFamily="18" charset="0"/>
                      </a:rPr>
                      <m:t>𝑒</m:t>
                    </m:r>
                    <m:r>
                      <a:rPr lang="sl-SI" b="0" i="1" smtClean="0">
                        <a:latin typeface="Cambria Math" panose="02040503050406030204" pitchFamily="18" charset="0"/>
                      </a:rPr>
                      <m:t>′∈</m:t>
                    </m:r>
                    <m:r>
                      <a:rPr lang="sl-SI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𝐽𝑆</m:t>
                    </m:r>
                  </m:oMath>
                </a14:m>
                <a:r>
                  <a:rPr lang="sl-SI" b="0" dirty="0">
                    <a:ea typeface="Cambria Math" panose="02040503050406030204" pitchFamily="18" charset="0"/>
                  </a:rPr>
                  <a:t>, saj bi sicer </a:t>
                </a:r>
                <a14:m>
                  <m:oMath xmlns:m="http://schemas.openxmlformats.org/officeDocument/2006/math">
                    <m:r>
                      <a:rPr lang="sl-SI" b="0" i="1" smtClean="0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sl-SI" b="0" dirty="0">
                    <a:ea typeface="Cambria Math" panose="02040503050406030204" pitchFamily="18" charset="0"/>
                  </a:rPr>
                  <a:t> in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sl-SI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sl-SI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p>
                        <m:r>
                          <a:rPr lang="sl-SI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sup>
                    </m:sSup>
                  </m:oMath>
                </a14:m>
                <a:r>
                  <a:rPr lang="sl-SI" b="0" dirty="0">
                    <a:ea typeface="Cambria Math" panose="02040503050406030204" pitchFamily="18" charset="0"/>
                  </a:rPr>
                  <a:t> bila povezana samo preko </a:t>
                </a:r>
                <a14:m>
                  <m:oMath xmlns:m="http://schemas.openxmlformats.org/officeDocument/2006/math">
                    <m:r>
                      <a:rPr lang="sl-SI" b="0" i="1" smtClean="0">
                        <a:latin typeface="Cambria Math" panose="02040503050406030204" pitchFamily="18" charset="0"/>
                      </a:rPr>
                      <m:t>𝑒</m:t>
                    </m:r>
                  </m:oMath>
                </a14:m>
                <a:r>
                  <a:rPr lang="sl-SI" b="0" dirty="0">
                    <a:ea typeface="Cambria Math" panose="02040503050406030204" pitchFamily="18" charset="0"/>
                  </a:rPr>
                  <a:t> in </a:t>
                </a:r>
                <a14:m>
                  <m:oMath xmlns:m="http://schemas.openxmlformats.org/officeDocument/2006/math">
                    <m:r>
                      <a:rPr lang="sl-SI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𝑇</m:t>
                    </m:r>
                  </m:oMath>
                </a14:m>
                <a:r>
                  <a:rPr lang="sl-SI" b="0" dirty="0">
                    <a:ea typeface="Cambria Math" panose="02040503050406030204" pitchFamily="18" charset="0"/>
                  </a:rPr>
                  <a:t> ne more biti drevo.</a:t>
                </a:r>
              </a:p>
              <a:p>
                <a:pPr marL="0" indent="0">
                  <a:buNone/>
                </a:pPr>
                <a:r>
                  <a:rPr lang="sl-SI" dirty="0">
                    <a:ea typeface="Cambria Math" panose="02040503050406030204" pitchFamily="18" charset="0"/>
                  </a:rPr>
                  <a:t>Ker je </a:t>
                </a:r>
                <a14:m>
                  <m:oMath xmlns:m="http://schemas.openxmlformats.org/officeDocument/2006/math">
                    <m:r>
                      <a:rPr lang="sl-SI" b="0" i="1" smtClean="0">
                        <a:latin typeface="Cambria Math" panose="02040503050406030204" pitchFamily="18" charset="0"/>
                      </a:rPr>
                      <m:t>𝑒</m:t>
                    </m:r>
                  </m:oMath>
                </a14:m>
                <a:r>
                  <a:rPr lang="sl-SI" b="0" dirty="0">
                    <a:ea typeface="Cambria Math" panose="02040503050406030204" pitchFamily="18" charset="0"/>
                  </a:rPr>
                  <a:t> najcenejša v </a:t>
                </a:r>
                <a14:m>
                  <m:oMath xmlns:m="http://schemas.openxmlformats.org/officeDocument/2006/math">
                    <m:r>
                      <a:rPr lang="sl-SI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𝐽𝑆</m:t>
                    </m:r>
                  </m:oMath>
                </a14:m>
                <a:r>
                  <a:rPr lang="sl-SI" b="0" dirty="0">
                    <a:ea typeface="Cambria Math" panose="02040503050406030204" pitchFamily="18" charset="0"/>
                  </a:rPr>
                  <a:t>, velja </a:t>
                </a:r>
                <a14:m>
                  <m:oMath xmlns:m="http://schemas.openxmlformats.org/officeDocument/2006/math">
                    <m:r>
                      <a:rPr lang="sl-SI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𝑤</m:t>
                    </m:r>
                    <m:d>
                      <m:dPr>
                        <m:ctrlPr>
                          <a:rPr lang="sl-SI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sl-SI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𝑒</m:t>
                        </m:r>
                      </m:e>
                    </m:d>
                    <m:r>
                      <a:rPr lang="sl-SI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r>
                      <a:rPr lang="sl-SI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𝑤</m:t>
                    </m:r>
                    <m:d>
                      <m:dPr>
                        <m:ctrlPr>
                          <a:rPr lang="sl-SI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sl-SI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sl-SI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𝑒</m:t>
                            </m:r>
                          </m:e>
                          <m:sup>
                            <m:r>
                              <a:rPr lang="sl-SI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</m:e>
                    </m:d>
                  </m:oMath>
                </a14:m>
                <a:r>
                  <a:rPr lang="sl-SI" b="0" dirty="0">
                    <a:ea typeface="Cambria Math" panose="02040503050406030204" pitchFamily="18" charset="0"/>
                  </a:rPr>
                  <a:t>, potem za 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sl-SI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sl-SI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𝑇</m:t>
                        </m:r>
                      </m:e>
                      <m:sup>
                        <m:r>
                          <a:rPr lang="sl-SI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sl-SI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sl-SI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𝑇</m:t>
                    </m:r>
                    <m:r>
                      <a:rPr lang="sl-SI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−</m:t>
                    </m:r>
                    <m:d>
                      <m:dPr>
                        <m:begChr m:val="{"/>
                        <m:endChr m:val="}"/>
                        <m:ctrlPr>
                          <a:rPr lang="sl-SI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sl-SI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sl-SI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𝑒</m:t>
                            </m:r>
                          </m:e>
                          <m:sup>
                            <m:r>
                              <a:rPr lang="sl-SI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</m:e>
                    </m:d>
                    <m:r>
                      <a:rPr lang="sl-SI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∪</m:t>
                    </m:r>
                    <m:d>
                      <m:dPr>
                        <m:begChr m:val="{"/>
                        <m:endChr m:val="}"/>
                        <m:ctrlPr>
                          <a:rPr lang="sl-SI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sl-SI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𝑒</m:t>
                        </m:r>
                      </m:e>
                    </m:d>
                    <m:r>
                      <a:rPr lang="sl-SI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sl-SI" b="0" dirty="0">
                    <a:ea typeface="Cambria Math" panose="02040503050406030204" pitchFamily="18" charset="0"/>
                  </a:rPr>
                  <a:t> velja 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sl-SI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𝑤</m:t>
                      </m:r>
                      <m:d>
                        <m:dPr>
                          <m:ctrlPr>
                            <a:rPr lang="sl-SI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sl-SI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𝑇</m:t>
                          </m:r>
                          <m:r>
                            <a:rPr lang="sl-SI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′</m:t>
                          </m:r>
                        </m:e>
                      </m:d>
                      <m:r>
                        <a:rPr lang="sl-SI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sl-SI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𝑤</m:t>
                      </m:r>
                      <m:d>
                        <m:dPr>
                          <m:ctrlPr>
                            <a:rPr lang="sl-SI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sl-SI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𝑇</m:t>
                          </m:r>
                        </m:e>
                      </m:d>
                      <m:r>
                        <a:rPr lang="sl-SI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r>
                        <a:rPr lang="sl-SI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𝑤</m:t>
                      </m:r>
                      <m:d>
                        <m:dPr>
                          <m:ctrlPr>
                            <a:rPr lang="sl-SI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sl-SI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sl-SI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sl-SI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</m:e>
                      </m:d>
                      <m:r>
                        <a:rPr lang="sl-SI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r>
                        <a:rPr lang="sl-SI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𝑤</m:t>
                      </m:r>
                      <m:d>
                        <m:dPr>
                          <m:ctrlPr>
                            <a:rPr lang="sl-SI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sl-SI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𝑒</m:t>
                          </m:r>
                        </m:e>
                      </m:d>
                      <m:r>
                        <a:rPr lang="sl-SI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≤</m:t>
                      </m:r>
                      <m:r>
                        <a:rPr lang="sl-SI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𝑤</m:t>
                      </m:r>
                      <m:r>
                        <a:rPr lang="sl-SI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r>
                        <a:rPr lang="sl-SI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𝑇</m:t>
                      </m:r>
                      <m:r>
                        <a:rPr lang="sl-SI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sl-SI" b="0" dirty="0">
                  <a:ea typeface="Cambria Math" panose="02040503050406030204" pitchFamily="18" charset="0"/>
                </a:endParaRPr>
              </a:p>
              <a:p>
                <a:pPr marL="0" indent="0">
                  <a:buNone/>
                </a:pPr>
                <a:r>
                  <a:rPr lang="sl-SI" dirty="0">
                    <a:ea typeface="Cambria Math" panose="02040503050406030204" pitchFamily="18" charset="0"/>
                  </a:rPr>
                  <a:t>Ker je </a:t>
                </a:r>
                <a14:m>
                  <m:oMath xmlns:m="http://schemas.openxmlformats.org/officeDocument/2006/math">
                    <m:r>
                      <a:rPr lang="sl-SI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𝑇</m:t>
                    </m:r>
                  </m:oMath>
                </a14:m>
                <a:r>
                  <a:rPr lang="sl-SI" b="0" dirty="0">
                    <a:ea typeface="Cambria Math" panose="02040503050406030204" pitchFamily="18" charset="0"/>
                  </a:rPr>
                  <a:t> NVP, velja </a:t>
                </a:r>
                <a14:m>
                  <m:oMath xmlns:m="http://schemas.openxmlformats.org/officeDocument/2006/math">
                    <m:r>
                      <a:rPr lang="sl-SI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𝑤</m:t>
                    </m:r>
                    <m:d>
                      <m:dPr>
                        <m:ctrlPr>
                          <a:rPr lang="sl-SI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sl-SI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sl-SI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𝑇</m:t>
                            </m:r>
                          </m:e>
                          <m:sup>
                            <m:r>
                              <a:rPr lang="sl-SI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</m:e>
                    </m:d>
                    <m:r>
                      <a:rPr lang="sl-SI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sl-SI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𝑤</m:t>
                    </m:r>
                    <m:d>
                      <m:dPr>
                        <m:ctrlPr>
                          <a:rPr lang="sl-SI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sl-SI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𝑇</m:t>
                        </m:r>
                      </m:e>
                    </m:d>
                    <m:r>
                      <a:rPr lang="sl-SI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.</m:t>
                    </m:r>
                  </m:oMath>
                </a14:m>
                <a:endParaRPr lang="sl-SI" b="0" dirty="0">
                  <a:ea typeface="Cambria Math" panose="02040503050406030204" pitchFamily="18" charset="0"/>
                </a:endParaRPr>
              </a:p>
              <a:p>
                <a:pPr marL="0" indent="0">
                  <a:buNone/>
                </a:pPr>
                <a:endParaRPr lang="sl-SI" b="0" dirty="0"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85E133E-77D4-A949-8301-92072B6559C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206" t="-2326" b="-2907"/>
                </a:stretch>
              </a:blipFill>
            </p:spPr>
            <p:txBody>
              <a:bodyPr/>
              <a:lstStyle/>
              <a:p>
                <a:r>
                  <a:rPr lang="en-SI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095385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2128CD-BE42-794C-ABEE-9137D83D9A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SI" dirty="0"/>
              <a:t>Algoritem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A2B954E-EF7E-8647-A4A3-00BC39F8DCF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SI" dirty="0"/>
                  <a:t>Ko jemljemo povezave po velikosti, moramo paziti, da ne naredimo cikla.</a:t>
                </a:r>
              </a:p>
              <a:p>
                <a:r>
                  <a:rPr lang="en-SI" dirty="0"/>
                  <a:t>Začnemo s posameznimi točkami (singletoni) in dodajamo povezave, ter ustvarjamo povezane komponente.</a:t>
                </a:r>
              </a:p>
              <a:p>
                <a:r>
                  <a:rPr lang="en-SI" dirty="0"/>
                  <a:t>Cikel bi nastal, če sta oba konca v isti povezani komponenti.</a:t>
                </a:r>
              </a:p>
              <a:p>
                <a:r>
                  <a:rPr lang="en-SI" dirty="0"/>
                  <a:t>Rabimo podatkovno strukturo, ki nam pomaga voditi evidenco.</a:t>
                </a:r>
              </a:p>
              <a:p>
                <a:r>
                  <a:rPr lang="en-SI" dirty="0"/>
                  <a:t>Operacije na disjunktnih množicah (ang. union-find):</a:t>
                </a:r>
              </a:p>
              <a:p>
                <a:pPr lvl="1"/>
                <a:r>
                  <a:rPr lang="en-SI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singleton(x) </a:t>
                </a:r>
                <a:r>
                  <a:rPr lang="en-SI" dirty="0"/>
                  <a:t>– ustvari singleton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sl-SI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sl-SI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</m:d>
                  </m:oMath>
                </a14:m>
                <a:endParaRPr lang="en-SI" dirty="0"/>
              </a:p>
              <a:p>
                <a:pPr lvl="1"/>
                <a:r>
                  <a:rPr lang="en-SI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poisci(x) </a:t>
                </a:r>
                <a:r>
                  <a:rPr lang="en-SI" dirty="0"/>
                  <a:t>– poišče predstavnika komponente/množice, ki vsebuje </a:t>
                </a:r>
                <a14:m>
                  <m:oMath xmlns:m="http://schemas.openxmlformats.org/officeDocument/2006/math">
                    <m:r>
                      <a:rPr lang="sl-SI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endParaRPr lang="en-SI" dirty="0"/>
              </a:p>
              <a:p>
                <a:pPr lvl="1"/>
                <a:r>
                  <a:rPr lang="en-SI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zdruzi(x, y) </a:t>
                </a:r>
                <a:r>
                  <a:rPr lang="en-SI" dirty="0"/>
                  <a:t>– združi komponenti/množici, v katerih sta </a:t>
                </a:r>
                <a14:m>
                  <m:oMath xmlns:m="http://schemas.openxmlformats.org/officeDocument/2006/math">
                    <m:r>
                      <a:rPr lang="sl-SI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SI" dirty="0"/>
                  <a:t> in </a:t>
                </a:r>
                <a14:m>
                  <m:oMath xmlns:m="http://schemas.openxmlformats.org/officeDocument/2006/math">
                    <m:r>
                      <a:rPr lang="sl-SI" b="0" i="1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SI" dirty="0"/>
                  <a:t>. 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A2B954E-EF7E-8647-A4A3-00BC39F8DCF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86" t="-2326" b="-6395"/>
                </a:stretch>
              </a:blipFill>
            </p:spPr>
            <p:txBody>
              <a:bodyPr/>
              <a:lstStyle/>
              <a:p>
                <a:r>
                  <a:rPr lang="en-SI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877442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bldLvl="2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0D3539-7111-DB4F-BC9F-C29E666A45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SI" dirty="0"/>
              <a:t>Algoritem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A14F826-5F7E-3044-93CC-2E1E93B650C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338667" y="1690688"/>
                <a:ext cx="5911921" cy="4351338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en-SI" sz="1800" u="sng" dirty="0"/>
                  <a:t>vhod</a:t>
                </a:r>
                <a:r>
                  <a:rPr lang="en-SI" sz="1800" dirty="0"/>
                  <a:t>: povezan neusmerjen graf </a:t>
                </a:r>
                <a14:m>
                  <m:oMath xmlns:m="http://schemas.openxmlformats.org/officeDocument/2006/math">
                    <m:r>
                      <a:rPr lang="sl-SI" sz="1800" b="0" i="1" smtClean="0">
                        <a:latin typeface="Cambria Math" panose="02040503050406030204" pitchFamily="18" charset="0"/>
                      </a:rPr>
                      <m:t>𝐺</m:t>
                    </m:r>
                    <m:r>
                      <a:rPr lang="sl-SI" sz="1800" b="0" i="1" smtClean="0">
                        <a:latin typeface="Cambria Math" panose="02040503050406030204" pitchFamily="18" charset="0"/>
                      </a:rPr>
                      <m:t>=(</m:t>
                    </m:r>
                    <m:r>
                      <a:rPr lang="sl-SI" sz="1800" b="0" i="1" smtClean="0">
                        <a:latin typeface="Cambria Math" panose="02040503050406030204" pitchFamily="18" charset="0"/>
                      </a:rPr>
                      <m:t>𝑉</m:t>
                    </m:r>
                    <m:r>
                      <a:rPr lang="sl-SI" sz="1800" b="0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sl-SI" sz="1800" b="0" i="1" smtClean="0">
                        <a:latin typeface="Cambria Math" panose="02040503050406030204" pitchFamily="18" charset="0"/>
                      </a:rPr>
                      <m:t>𝐸</m:t>
                    </m:r>
                    <m:r>
                      <a:rPr lang="sl-SI" sz="18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SI" sz="1800" dirty="0"/>
                  <a:t>, </a:t>
                </a:r>
                <a14:m>
                  <m:oMath xmlns:m="http://schemas.openxmlformats.org/officeDocument/2006/math">
                    <m:r>
                      <a:rPr lang="sl-SI" sz="1800" b="0" i="0" smtClean="0">
                        <a:latin typeface="Cambria Math" panose="02040503050406030204" pitchFamily="18" charset="0"/>
                      </a:rPr>
                      <m:t>  </m:t>
                    </m:r>
                    <m:r>
                      <a:rPr lang="sl-SI" sz="1800" b="0" i="1" smtClean="0">
                        <a:latin typeface="Cambria Math" panose="02040503050406030204" pitchFamily="18" charset="0"/>
                      </a:rPr>
                      <m:t>𝑤</m:t>
                    </m:r>
                    <m:r>
                      <a:rPr lang="sl-SI" sz="1800" b="0" i="1" smtClean="0">
                        <a:latin typeface="Cambria Math" panose="02040503050406030204" pitchFamily="18" charset="0"/>
                      </a:rPr>
                      <m:t>:</m:t>
                    </m:r>
                    <m:r>
                      <a:rPr lang="sl-SI" sz="1800" b="0" i="1" smtClean="0">
                        <a:latin typeface="Cambria Math" panose="02040503050406030204" pitchFamily="18" charset="0"/>
                      </a:rPr>
                      <m:t>𝐸</m:t>
                    </m:r>
                    <m:r>
                      <a:rPr lang="sl-SI" sz="1800" b="0" i="1" smtClean="0">
                        <a:latin typeface="Cambria Math" panose="02040503050406030204" pitchFamily="18" charset="0"/>
                      </a:rPr>
                      <m:t> → </m:t>
                    </m:r>
                    <m:sSup>
                      <m:sSupPr>
                        <m:ctrlPr>
                          <a:rPr lang="sl-SI" sz="1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sl-SI" sz="1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ℝ</m:t>
                        </m:r>
                      </m:e>
                      <m:sup>
                        <m:r>
                          <a:rPr lang="sl-SI" sz="1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</m:t>
                        </m:r>
                      </m:sup>
                    </m:sSup>
                  </m:oMath>
                </a14:m>
                <a:endParaRPr lang="en-SI" sz="1800" dirty="0"/>
              </a:p>
              <a:p>
                <a:pPr marL="0" indent="0">
                  <a:buNone/>
                </a:pPr>
                <a:r>
                  <a:rPr lang="en-SI" sz="1800" u="sng" dirty="0"/>
                  <a:t>izhod</a:t>
                </a:r>
                <a:r>
                  <a:rPr lang="en-SI" sz="1800" dirty="0"/>
                  <a:t>: NVD podano z množico razdalje</a:t>
                </a:r>
                <a14:m>
                  <m:oMath xmlns:m="http://schemas.openxmlformats.org/officeDocument/2006/math">
                    <m:r>
                      <a:rPr lang="sl-SI" sz="1800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sl-SI" sz="1800" b="0" i="1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sl-SI" sz="1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⊆</m:t>
                    </m:r>
                    <m:r>
                      <a:rPr lang="sl-SI" sz="1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𝐸</m:t>
                    </m:r>
                  </m:oMath>
                </a14:m>
                <a:endParaRPr lang="en-SI" sz="1800" dirty="0"/>
              </a:p>
              <a:p>
                <a:pPr marL="0" indent="0">
                  <a:buNone/>
                </a:pPr>
                <a:r>
                  <a:rPr lang="en-SI" sz="18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def kruskal(G, w):</a:t>
                </a:r>
                <a:endParaRPr lang="en-SI" sz="1800" dirty="0"/>
              </a:p>
              <a:p>
                <a:pPr marL="0" indent="0">
                  <a:buNone/>
                </a:pPr>
                <a:r>
                  <a:rPr lang="en-SI" sz="18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 za vsak </a:t>
                </a:r>
                <a14:m>
                  <m:oMath xmlns:m="http://schemas.openxmlformats.org/officeDocument/2006/math">
                    <m:r>
                      <a:rPr lang="sl-SI" sz="1800" i="1">
                        <a:latin typeface="Cambria Math" panose="02040503050406030204" pitchFamily="18" charset="0"/>
                      </a:rPr>
                      <m:t>𝑣</m:t>
                    </m:r>
                    <m:r>
                      <a:rPr lang="sl-SI" sz="1800" i="1">
                        <a:latin typeface="Cambria Math" panose="02040503050406030204" pitchFamily="18" charset="0"/>
                      </a:rPr>
                      <m:t>∈</m:t>
                    </m:r>
                    <m:r>
                      <a:rPr lang="sl-SI" sz="1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𝑉</m:t>
                    </m:r>
                    <m:r>
                      <a:rPr lang="sl-SI" sz="1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r>
                      <a:rPr lang="sl-SI" sz="1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𝐺</m:t>
                    </m:r>
                    <m:r>
                      <a:rPr lang="sl-SI" sz="1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endParaRPr lang="en-SI" sz="1800" dirty="0"/>
              </a:p>
              <a:p>
                <a:pPr marL="0" indent="0">
                  <a:buNone/>
                </a:pPr>
                <a:r>
                  <a:rPr lang="en-SI" sz="18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   singleton(v)</a:t>
                </a:r>
              </a:p>
              <a:p>
                <a:pPr marL="0" indent="0">
                  <a:buNone/>
                </a:pPr>
                <a:r>
                  <a:rPr lang="en-SI" sz="18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 </a:t>
                </a:r>
                <a14:m>
                  <m:oMath xmlns:m="http://schemas.openxmlformats.org/officeDocument/2006/math">
                    <m:r>
                      <a:rPr lang="sl-SI" sz="1800" b="0" i="1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sl-SI" sz="1800" b="0" i="1" smtClean="0">
                        <a:latin typeface="Cambria Math" panose="02040503050406030204" pitchFamily="18" charset="0"/>
                      </a:rPr>
                      <m:t>={} </m:t>
                    </m:r>
                  </m:oMath>
                </a14:m>
                <a:endParaRPr lang="en-SI" sz="1800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  <a:p>
                <a:pPr marL="0" indent="0">
                  <a:buNone/>
                </a:pPr>
                <a:r>
                  <a:rPr lang="en-SI" sz="18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 za vse </a:t>
                </a:r>
                <a14:m>
                  <m:oMath xmlns:m="http://schemas.openxmlformats.org/officeDocument/2006/math">
                    <m:r>
                      <a:rPr lang="sl-SI" sz="18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sl-SI" sz="1800" b="0" i="1" smtClean="0">
                        <a:latin typeface="Cambria Math" panose="02040503050406030204" pitchFamily="18" charset="0"/>
                      </a:rPr>
                      <m:t>𝑢</m:t>
                    </m:r>
                    <m:r>
                      <a:rPr lang="sl-SI" sz="1800" b="0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sl-SI" sz="1800" b="0" i="1" smtClean="0">
                        <a:latin typeface="Cambria Math" panose="02040503050406030204" pitchFamily="18" charset="0"/>
                      </a:rPr>
                      <m:t>𝑣</m:t>
                    </m:r>
                    <m:r>
                      <a:rPr lang="sl-SI" sz="1800" b="0" i="1" smtClean="0">
                        <a:latin typeface="Cambria Math" panose="02040503050406030204" pitchFamily="18" charset="0"/>
                      </a:rPr>
                      <m:t>)∈</m:t>
                    </m:r>
                    <m:r>
                      <a:rPr lang="sl-SI" sz="1800" b="0" i="1" smtClean="0">
                        <a:latin typeface="Cambria Math" panose="02040503050406030204" pitchFamily="18" charset="0"/>
                      </a:rPr>
                      <m:t>𝐸</m:t>
                    </m:r>
                    <m:r>
                      <a:rPr lang="sl-SI" sz="1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r>
                      <a:rPr lang="sl-SI" sz="1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𝐺</m:t>
                    </m:r>
                    <m:r>
                      <a:rPr lang="sl-SI" sz="1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SI" sz="18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: (urejene glede na w)</a:t>
                </a:r>
              </a:p>
              <a:p>
                <a:pPr marL="0" indent="0">
                  <a:buNone/>
                </a:pPr>
                <a:r>
                  <a:rPr lang="en-SI" sz="18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   če poišči(u) != poišči(v):</a:t>
                </a:r>
              </a:p>
              <a:p>
                <a:pPr marL="0" indent="0">
                  <a:buNone/>
                </a:pPr>
                <a:r>
                  <a:rPr lang="en-SI" sz="18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</a:t>
                </a:r>
                <a:r>
                  <a:rPr lang="sl-SI" sz="1800" b="0" dirty="0"/>
                  <a:t> </a:t>
                </a:r>
                <a14:m>
                  <m:oMath xmlns:m="http://schemas.openxmlformats.org/officeDocument/2006/math">
                    <m:r>
                      <a:rPr lang="sl-SI" sz="1800" b="0" i="1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sl-SI" sz="18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sl-SI" sz="1800" b="0" i="1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sl-SI" sz="1800" b="0" i="1" smtClean="0">
                        <a:latin typeface="Cambria Math" panose="02040503050406030204" pitchFamily="18" charset="0"/>
                      </a:rPr>
                      <m:t> ∪</m:t>
                    </m:r>
                    <m:d>
                      <m:dPr>
                        <m:begChr m:val="{"/>
                        <m:endChr m:val="}"/>
                        <m:ctrlPr>
                          <a:rPr lang="sl-SI" sz="1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sl-SI" sz="1800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sl-SI" sz="1800" b="0" i="1" smtClean="0">
                            <a:latin typeface="Cambria Math" panose="02040503050406030204" pitchFamily="18" charset="0"/>
                          </a:rPr>
                          <m:t>𝑢</m:t>
                        </m:r>
                        <m:r>
                          <a:rPr lang="sl-SI" sz="1800" b="0" i="1" smtClean="0"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sl-SI" sz="1800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  <m:r>
                          <a:rPr lang="sl-SI" sz="1800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d>
                    <m:r>
                      <a:rPr lang="sl-SI" sz="1800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en-SI" sz="1800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  <a:p>
                <a:pPr marL="0" indent="0">
                  <a:buNone/>
                </a:pPr>
                <a:r>
                  <a:rPr lang="en-SI" sz="18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      združi(u, v) </a:t>
                </a:r>
                <a:endParaRPr lang="en-SI" dirty="0"/>
              </a:p>
              <a:p>
                <a:pPr marL="0" indent="0">
                  <a:buNone/>
                </a:pPr>
                <a:endParaRPr lang="en-SI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A14F826-5F7E-3044-93CC-2E1E93B650C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38667" y="1690688"/>
                <a:ext cx="5911921" cy="4351338"/>
              </a:xfrm>
              <a:blipFill>
                <a:blip r:embed="rId2"/>
                <a:stretch>
                  <a:fillRect l="-857" t="-872"/>
                </a:stretch>
              </a:blipFill>
            </p:spPr>
            <p:txBody>
              <a:bodyPr/>
              <a:lstStyle/>
              <a:p>
                <a:r>
                  <a:rPr lang="en-SI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DFC2900F-810F-1E40-B67F-AEF68F9AE0C4}"/>
                  </a:ext>
                </a:extLst>
              </p:cNvPr>
              <p:cNvSpPr txBox="1"/>
              <p:nvPr/>
            </p:nvSpPr>
            <p:spPr>
              <a:xfrm>
                <a:off x="6750120" y="681037"/>
                <a:ext cx="5289479" cy="397031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SI" b="1" dirty="0"/>
                  <a:t>Pravilnost.</a:t>
                </a:r>
              </a:p>
              <a:p>
                <a:r>
                  <a:rPr lang="en-SI" dirty="0"/>
                  <a:t>Indukcijska predpostavka: na vsakem koraku je </a:t>
                </a:r>
                <a14:m>
                  <m:oMath xmlns:m="http://schemas.openxmlformats.org/officeDocument/2006/math">
                    <m:r>
                      <a:rPr lang="sl-SI" i="1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SI" dirty="0"/>
                  <a:t> vsebovan v nekem NVD</a:t>
                </a:r>
              </a:p>
              <a:p>
                <a:endParaRPr lang="en-SI" dirty="0"/>
              </a:p>
              <a:p>
                <a14:m>
                  <m:oMath xmlns:m="http://schemas.openxmlformats.org/officeDocument/2006/math">
                    <m:r>
                      <a:rPr lang="sl-SI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sl-SI" b="0" i="1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SI" dirty="0"/>
                  <a:t> – očitno</a:t>
                </a:r>
              </a:p>
              <a:p>
                <a14:m>
                  <m:oMath xmlns:m="http://schemas.openxmlformats.org/officeDocument/2006/math">
                    <m:r>
                      <a:rPr lang="sl-SI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sl-SI" b="0" i="1" smtClean="0">
                        <a:latin typeface="Cambria Math" panose="02040503050406030204" pitchFamily="18" charset="0"/>
                      </a:rPr>
                      <m:t> →</m:t>
                    </m:r>
                    <m:r>
                      <a:rPr lang="sl-SI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sl-SI" b="0" i="1" smtClean="0">
                        <a:latin typeface="Cambria Math" panose="02040503050406030204" pitchFamily="18" charset="0"/>
                      </a:rPr>
                      <m:t>+1</m:t>
                    </m:r>
                  </m:oMath>
                </a14:m>
                <a:r>
                  <a:rPr lang="en-SI" dirty="0"/>
                  <a:t>: </a:t>
                </a:r>
              </a:p>
              <a:p>
                <a:r>
                  <a:rPr lang="en-SI" dirty="0"/>
                  <a:t>Če v koraku nismo dodali povezave. OK</a:t>
                </a:r>
              </a:p>
              <a:p>
                <a:r>
                  <a:rPr lang="en-SI" dirty="0"/>
                  <a:t>Še smo dodali povezavo </a:t>
                </a:r>
                <a14:m>
                  <m:oMath xmlns:m="http://schemas.openxmlformats.org/officeDocument/2006/math">
                    <m:r>
                      <a:rPr lang="sl-SI" b="0" i="1" smtClean="0">
                        <a:latin typeface="Cambria Math" panose="02040503050406030204" pitchFamily="18" charset="0"/>
                      </a:rPr>
                      <m:t>𝑒</m:t>
                    </m:r>
                  </m:oMath>
                </a14:m>
                <a:r>
                  <a:rPr lang="en-SI" dirty="0"/>
                  <a:t>, ta poveže prej nepovezani množici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sl-SI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sl-SI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sl-SI" b="0" i="1" smtClean="0">
                            <a:latin typeface="Cambria Math" panose="02040503050406030204" pitchFamily="18" charset="0"/>
                          </a:rPr>
                          <m:t>𝑢</m:t>
                        </m:r>
                      </m:sub>
                    </m:sSub>
                  </m:oMath>
                </a14:m>
                <a:r>
                  <a:rPr lang="en-SI" dirty="0"/>
                  <a:t> in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sl-SI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sl-SI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sl-SI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sub>
                    </m:sSub>
                  </m:oMath>
                </a14:m>
                <a:r>
                  <a:rPr lang="en-SI" dirty="0"/>
                  <a:t>. </a:t>
                </a:r>
              </a:p>
              <a:p>
                <a:r>
                  <a:rPr lang="en-SI" dirty="0"/>
                  <a:t>Potem je </a:t>
                </a:r>
                <a14:m>
                  <m:oMath xmlns:m="http://schemas.openxmlformats.org/officeDocument/2006/math">
                    <m:r>
                      <a:rPr lang="sl-SI" b="0" i="1" smtClean="0">
                        <a:latin typeface="Cambria Math" panose="02040503050406030204" pitchFamily="18" charset="0"/>
                      </a:rPr>
                      <m:t>𝑒</m:t>
                    </m:r>
                  </m:oMath>
                </a14:m>
                <a:r>
                  <a:rPr lang="en-SI" dirty="0"/>
                  <a:t> najcenejša v </a:t>
                </a:r>
                <a14:m>
                  <m:oMath xmlns:m="http://schemas.openxmlformats.org/officeDocument/2006/math">
                    <m:r>
                      <a:rPr lang="sl-SI" b="0" i="1" smtClean="0">
                        <a:latin typeface="Cambria Math" panose="02040503050406030204" pitchFamily="18" charset="0"/>
                      </a:rPr>
                      <m:t>𝐽</m:t>
                    </m:r>
                    <m:sSub>
                      <m:sSubPr>
                        <m:ctrlPr>
                          <a:rPr lang="sl-SI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sl-SI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sl-SI" b="0" i="1" smtClean="0">
                            <a:latin typeface="Cambria Math" panose="02040503050406030204" pitchFamily="18" charset="0"/>
                          </a:rPr>
                          <m:t>𝑢</m:t>
                        </m:r>
                      </m:sub>
                    </m:sSub>
                  </m:oMath>
                </a14:m>
                <a:r>
                  <a:rPr lang="en-SI" dirty="0"/>
                  <a:t> in </a:t>
                </a:r>
                <a14:m>
                  <m:oMath xmlns:m="http://schemas.openxmlformats.org/officeDocument/2006/math">
                    <m:r>
                      <a:rPr lang="sl-SI" b="0" i="1" smtClean="0">
                        <a:latin typeface="Cambria Math" panose="02040503050406030204" pitchFamily="18" charset="0"/>
                      </a:rPr>
                      <m:t>𝐽</m:t>
                    </m:r>
                    <m:sSub>
                      <m:sSubPr>
                        <m:ctrlPr>
                          <a:rPr lang="sl-SI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sl-SI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sl-SI" b="0" i="1" smtClean="0">
                            <a:latin typeface="Cambria Math" panose="02040503050406030204" pitchFamily="18" charset="0"/>
                          </a:rPr>
                          <m:t>𝑢</m:t>
                        </m:r>
                      </m:sub>
                    </m:sSub>
                    <m:r>
                      <a:rPr lang="sl-SI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∩</m:t>
                    </m:r>
                    <m:r>
                      <a:rPr lang="sl-SI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𝑋</m:t>
                    </m:r>
                    <m:r>
                      <a:rPr lang="sl-SI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 ∅.</m:t>
                    </m:r>
                  </m:oMath>
                </a14:m>
                <a:r>
                  <a:rPr lang="en-SI" dirty="0"/>
                  <a:t> </a:t>
                </a:r>
              </a:p>
              <a:p>
                <a:r>
                  <a:rPr lang="en-SI" dirty="0"/>
                  <a:t>Po izreku o robu je </a:t>
                </a:r>
                <a14:m>
                  <m:oMath xmlns:m="http://schemas.openxmlformats.org/officeDocument/2006/math">
                    <m:r>
                      <a:rPr lang="sl-SI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𝑋</m:t>
                    </m:r>
                    <m:r>
                      <a:rPr lang="sl-SI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∪</m:t>
                    </m:r>
                    <m:d>
                      <m:dPr>
                        <m:begChr m:val="{"/>
                        <m:endChr m:val="}"/>
                        <m:ctrlPr>
                          <a:rPr lang="sl-SI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sl-SI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𝑒</m:t>
                        </m:r>
                      </m:e>
                    </m:d>
                  </m:oMath>
                </a14:m>
                <a:r>
                  <a:rPr lang="en-SI" dirty="0"/>
                  <a:t> vsebovana v nekem NVD</a:t>
                </a:r>
              </a:p>
              <a:p>
                <a:endParaRPr lang="en-SI" dirty="0"/>
              </a:p>
              <a:p>
                <a:r>
                  <a:rPr lang="en-SI" b="1" dirty="0"/>
                  <a:t>Časovna zahtevnost.</a:t>
                </a:r>
              </a:p>
              <a:p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sl-SI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sl-SI" b="0" i="1" smtClean="0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</m:d>
                    <m:r>
                      <a:rPr lang="sl-SI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en-SI" dirty="0"/>
                  <a:t> </a:t>
                </a:r>
                <a:r>
                  <a:rPr lang="en-SI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singleton</a:t>
                </a:r>
                <a:r>
                  <a:rPr lang="en-SI" dirty="0"/>
                  <a:t> + </a:t>
                </a:r>
                <a14:m>
                  <m:oMath xmlns:m="http://schemas.openxmlformats.org/officeDocument/2006/math">
                    <m:r>
                      <a:rPr lang="sl-SI" b="0" i="0" smtClean="0">
                        <a:latin typeface="Cambria Math" panose="02040503050406030204" pitchFamily="18" charset="0"/>
                      </a:rPr>
                      <m:t>2</m:t>
                    </m:r>
                    <m:d>
                      <m:dPr>
                        <m:begChr m:val="|"/>
                        <m:endChr m:val="|"/>
                        <m:ctrlPr>
                          <a:rPr lang="sl-SI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sl-SI" b="0" i="1" smtClean="0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</m:d>
                    <m:r>
                      <a:rPr lang="sl-SI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en-SI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poisci</a:t>
                </a:r>
                <a:r>
                  <a:rPr lang="en-SI" dirty="0"/>
                  <a:t> +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sl-SI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sl-SI" i="1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</m:d>
                    <m:r>
                      <a:rPr lang="sl-SI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en-SI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združi</a:t>
                </a: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DFC2900F-810F-1E40-B67F-AEF68F9AE0C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50120" y="681037"/>
                <a:ext cx="5289479" cy="3970318"/>
              </a:xfrm>
              <a:prstGeom prst="rect">
                <a:avLst/>
              </a:prstGeom>
              <a:blipFill>
                <a:blip r:embed="rId3"/>
                <a:stretch>
                  <a:fillRect l="-957" t="-637" b="-1592"/>
                </a:stretch>
              </a:blipFill>
            </p:spPr>
            <p:txBody>
              <a:bodyPr/>
              <a:lstStyle/>
              <a:p>
                <a:r>
                  <a:rPr lang="en-SI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760405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7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2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7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2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7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2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7" dur="500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2" dur="500"/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50D368-BF11-A942-9591-9D2CDD4E9D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SI" dirty="0"/>
              <a:t>Unija z rangom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695A340-8C11-5B45-982A-34308649506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5"/>
                <a:ext cx="5900057" cy="1501775"/>
              </a:xfrm>
            </p:spPr>
            <p:txBody>
              <a:bodyPr/>
              <a:lstStyle/>
              <a:p>
                <a:r>
                  <a:rPr lang="en-SI" dirty="0"/>
                  <a:t>Množice predstavimo z DAG, kjer gre iz vsakega vozlišča (elementa) natanko ena povezava.</a:t>
                </a:r>
              </a:p>
              <a:p>
                <a:r>
                  <a:rPr lang="en-SI" dirty="0"/>
                  <a:t>Primer: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sl-SI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sl-SI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sl-SI" b="0" i="1" smtClean="0"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sl-SI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  <m:r>
                          <a:rPr lang="sl-SI" b="0" i="1" smtClean="0"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sl-SI" b="0" i="1" smtClean="0">
                            <a:latin typeface="Cambria Math" panose="02040503050406030204" pitchFamily="18" charset="0"/>
                          </a:rPr>
                          <m:t>𝐷</m:t>
                        </m:r>
                        <m:r>
                          <a:rPr lang="sl-SI" b="0" i="1" smtClean="0"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sl-SI" b="0" i="1" smtClean="0">
                            <a:latin typeface="Cambria Math" panose="02040503050406030204" pitchFamily="18" charset="0"/>
                          </a:rPr>
                          <m:t>𝐹</m:t>
                        </m:r>
                        <m:r>
                          <a:rPr lang="sl-SI" b="0" i="1" smtClean="0"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sl-SI" b="0" i="1" smtClean="0">
                            <a:latin typeface="Cambria Math" panose="02040503050406030204" pitchFamily="18" charset="0"/>
                          </a:rPr>
                          <m:t>𝐺</m:t>
                        </m:r>
                        <m:r>
                          <a:rPr lang="sl-SI" b="0" i="1" smtClean="0"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sl-SI" b="0" i="1" smtClean="0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</m:d>
                    <m:r>
                      <a:rPr lang="sl-SI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SI" dirty="0"/>
                  <a:t> in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sl-SI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sl-SI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  <m:r>
                          <a:rPr lang="sl-SI" b="0" i="1" smtClean="0"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sl-SI" b="0" i="1" smtClean="0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</m:d>
                  </m:oMath>
                </a14:m>
                <a:endParaRPr lang="en-SI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695A340-8C11-5B45-982A-34308649506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5"/>
                <a:ext cx="5900057" cy="1501775"/>
              </a:xfrm>
              <a:blipFill>
                <a:blip r:embed="rId2"/>
                <a:stretch>
                  <a:fillRect l="-1935" t="-6667" b="-27500"/>
                </a:stretch>
              </a:blipFill>
            </p:spPr>
            <p:txBody>
              <a:bodyPr/>
              <a:lstStyle/>
              <a:p>
                <a:r>
                  <a:rPr lang="en-SI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" name="Picture 7">
            <a:extLst>
              <a:ext uri="{FF2B5EF4-FFF2-40B4-BE49-F238E27FC236}">
                <a16:creationId xmlns:a16="http://schemas.microsoft.com/office/drawing/2014/main" id="{0963E2A1-FFE6-4441-A525-81866D41815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55127" y="934197"/>
            <a:ext cx="2806700" cy="15748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134544AC-4274-C147-83F2-5E94F4FCCAFB}"/>
                  </a:ext>
                </a:extLst>
              </p:cNvPr>
              <p:cNvSpPr txBox="1"/>
              <p:nvPr/>
            </p:nvSpPr>
            <p:spPr>
              <a:xfrm>
                <a:off x="838200" y="3781246"/>
                <a:ext cx="7044264" cy="1200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sl-SI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sl-SI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SI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  	A B C D E F G H</a:t>
                </a:r>
              </a:p>
              <a:p>
                <a14:m>
                  <m:oMath xmlns:m="http://schemas.openxmlformats.org/officeDocument/2006/math">
                    <m:r>
                      <a:rPr lang="sl-SI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𝜋</m:t>
                    </m:r>
                    <m:r>
                      <a:rPr lang="sl-SI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r>
                      <a:rPr lang="sl-SI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sl-SI" b="0" i="1" smtClean="0">
                        <a:latin typeface="Cambria Math" panose="02040503050406030204" pitchFamily="18" charset="0"/>
                      </a:rPr>
                      <m:t>)</m:t>
                    </m:r>
                    <m:r>
                      <a:rPr lang="sl-SI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SI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F E H H E H D H </a:t>
                </a:r>
                <a:r>
                  <a:rPr lang="en-SI" dirty="0">
                    <a:cs typeface="Courier New" panose="02070309020205020404" pitchFamily="49" charset="0"/>
                  </a:rPr>
                  <a:t>- predhodnik</a:t>
                </a:r>
              </a:p>
              <a:p>
                <a14:m>
                  <m:oMath xmlns:m="http://schemas.openxmlformats.org/officeDocument/2006/math">
                    <m:r>
                      <m:rPr>
                        <m:nor/>
                      </m:rPr>
                      <a:rPr lang="sl-SI" b="0" i="0" smtClean="0">
                        <a:latin typeface="Cambria Math" panose="02040503050406030204" pitchFamily="18" charset="0"/>
                      </a:rPr>
                      <m:t>rang</m:t>
                    </m:r>
                    <m:r>
                      <a:rPr lang="sl-SI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sl-SI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sl-SI" b="0" i="1" smtClean="0">
                        <a:latin typeface="Cambria Math" panose="02040503050406030204" pitchFamily="18" charset="0"/>
                      </a:rPr>
                      <m:t>)</m:t>
                    </m:r>
                    <m:r>
                      <a:rPr lang="sl-SI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SI" dirty="0"/>
                  <a:t>	</a:t>
                </a:r>
                <a:r>
                  <a:rPr lang="en-SI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0 0 0 1 1 1 0 2 </a:t>
                </a:r>
                <a:r>
                  <a:rPr lang="en-SI" dirty="0">
                    <a:cs typeface="Courier New" panose="02070309020205020404" pitchFamily="49" charset="0"/>
                  </a:rPr>
                  <a:t>– globina drevesa pod </a:t>
                </a:r>
                <a14:m>
                  <m:oMath xmlns:m="http://schemas.openxmlformats.org/officeDocument/2006/math">
                    <m:r>
                      <a:rPr lang="sl-SI" i="1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endParaRPr lang="en-SI" dirty="0">
                  <a:cs typeface="Courier New" panose="02070309020205020404" pitchFamily="49" charset="0"/>
                </a:endParaRPr>
              </a:p>
              <a:p>
                <a:endParaRPr lang="en-SI" dirty="0"/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134544AC-4274-C147-83F2-5E94F4FCCAF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3781246"/>
                <a:ext cx="7044264" cy="1200329"/>
              </a:xfrm>
              <a:prstGeom prst="rect">
                <a:avLst/>
              </a:prstGeom>
              <a:blipFill>
                <a:blip r:embed="rId4"/>
                <a:stretch>
                  <a:fillRect t="-2083"/>
                </a:stretch>
              </a:blipFill>
            </p:spPr>
            <p:txBody>
              <a:bodyPr/>
              <a:lstStyle/>
              <a:p>
                <a:r>
                  <a:rPr lang="en-SI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D3236BA0-2D45-4E44-BD26-7BC376C4097D}"/>
                  </a:ext>
                </a:extLst>
              </p:cNvPr>
              <p:cNvSpPr txBox="1"/>
              <p:nvPr/>
            </p:nvSpPr>
            <p:spPr>
              <a:xfrm>
                <a:off x="544285" y="5105400"/>
                <a:ext cx="2732315" cy="1200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SI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def singleton(x):</a:t>
                </a:r>
              </a:p>
              <a:p>
                <a:r>
                  <a:rPr lang="en-SI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</a:t>
                </a:r>
                <a14:m>
                  <m:oMath xmlns:m="http://schemas.openxmlformats.org/officeDocument/2006/math">
                    <m:r>
                      <a:rPr lang="sl-SI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𝜋</m:t>
                    </m:r>
                    <m:d>
                      <m:dPr>
                        <m:ctrlPr>
                          <a:rPr lang="sl-SI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sl-SI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sl-SI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sl-SI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endParaRPr lang="en-SI" dirty="0"/>
              </a:p>
              <a:p>
                <a:r>
                  <a:rPr lang="sl-SI" dirty="0">
                    <a:ea typeface="Cambria Math" panose="02040503050406030204" pitchFamily="18" charset="0"/>
                  </a:rPr>
                  <a:t> 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sl-SI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rang</m:t>
                    </m:r>
                    <m:d>
                      <m:dPr>
                        <m:ctrlPr>
                          <a:rPr lang="sl-SI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sl-SI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sl-SI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sl-SI" b="0" i="1" smtClean="0"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endParaRPr lang="en-SI" dirty="0"/>
              </a:p>
              <a:p>
                <a:endParaRPr lang="en-SI" dirty="0"/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D3236BA0-2D45-4E44-BD26-7BC376C4097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4285" y="5105400"/>
                <a:ext cx="2732315" cy="1200329"/>
              </a:xfrm>
              <a:prstGeom prst="rect">
                <a:avLst/>
              </a:prstGeom>
              <a:blipFill>
                <a:blip r:embed="rId5"/>
                <a:stretch>
                  <a:fillRect l="-1843" t="-3158"/>
                </a:stretch>
              </a:blipFill>
            </p:spPr>
            <p:txBody>
              <a:bodyPr/>
              <a:lstStyle/>
              <a:p>
                <a:r>
                  <a:rPr lang="en-SI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7604C3E1-37A7-F14E-9836-F5AB4EB7F283}"/>
                  </a:ext>
                </a:extLst>
              </p:cNvPr>
              <p:cNvSpPr txBox="1"/>
              <p:nvPr/>
            </p:nvSpPr>
            <p:spPr>
              <a:xfrm>
                <a:off x="3809999" y="5130621"/>
                <a:ext cx="2732315" cy="1200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SI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def poisci(x):</a:t>
                </a:r>
              </a:p>
              <a:p>
                <a:r>
                  <a:rPr lang="en-SI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 dokler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sl-SI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x</m:t>
                    </m:r>
                    <m:r>
                      <a:rPr lang="sl-SI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sl-SI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≠</m:t>
                    </m:r>
                    <m:r>
                      <a:rPr lang="sl-SI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𝜋</m:t>
                    </m:r>
                    <m:d>
                      <m:dPr>
                        <m:ctrlPr>
                          <a:rPr lang="sl-SI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sl-SI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en-SI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:</a:t>
                </a:r>
              </a:p>
              <a:p>
                <a:r>
                  <a:rPr lang="en-SI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  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sl-SI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x</m:t>
                    </m:r>
                    <m:r>
                      <a:rPr lang="sl-SI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sl-SI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𝜋</m:t>
                    </m:r>
                    <m:d>
                      <m:dPr>
                        <m:ctrlPr>
                          <a:rPr lang="sl-SI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sl-SI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endParaRPr lang="sl-SI" i="1" dirty="0">
                  <a:latin typeface="Cambria Math" panose="02040503050406030204" pitchFamily="18" charset="0"/>
                </a:endParaRPr>
              </a:p>
              <a:p>
                <a:r>
                  <a:rPr lang="sl-SI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 vrni </a:t>
                </a:r>
                <a14:m>
                  <m:oMath xmlns:m="http://schemas.openxmlformats.org/officeDocument/2006/math">
                    <m:r>
                      <a:rPr lang="sl-SI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endParaRPr lang="en-SI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7604C3E1-37A7-F14E-9836-F5AB4EB7F28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09999" y="5130621"/>
                <a:ext cx="2732315" cy="1200329"/>
              </a:xfrm>
              <a:prstGeom prst="rect">
                <a:avLst/>
              </a:prstGeom>
              <a:blipFill>
                <a:blip r:embed="rId6"/>
                <a:stretch>
                  <a:fillRect l="-1852" t="-3158" b="-7368"/>
                </a:stretch>
              </a:blipFill>
            </p:spPr>
            <p:txBody>
              <a:bodyPr/>
              <a:lstStyle/>
              <a:p>
                <a:r>
                  <a:rPr lang="en-SI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EDDBD9CF-9DB4-4840-A993-F00A59224B1D}"/>
                  </a:ext>
                </a:extLst>
              </p:cNvPr>
              <p:cNvSpPr txBox="1"/>
              <p:nvPr/>
            </p:nvSpPr>
            <p:spPr>
              <a:xfrm>
                <a:off x="7717970" y="3148675"/>
                <a:ext cx="4169230" cy="33718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SI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def zdruzi(x, y):</a:t>
                </a:r>
              </a:p>
              <a:p>
                <a:r>
                  <a:rPr lang="en-SI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sl-SI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sl-SI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  </m:t>
                        </m:r>
                        <m:r>
                          <a:rPr lang="sl-SI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sl-SI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sub>
                    </m:sSub>
                  </m:oMath>
                </a14:m>
                <a:r>
                  <a:rPr lang="en-SI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= poisci(x)</a:t>
                </a:r>
              </a:p>
              <a:p>
                <a:r>
                  <a:rPr lang="en-SI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sl-SI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sl-SI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  </m:t>
                        </m:r>
                        <m:r>
                          <a:rPr lang="sl-SI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sl-SI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𝑦</m:t>
                        </m:r>
                      </m:sub>
                    </m:sSub>
                  </m:oMath>
                </a14:m>
                <a:r>
                  <a:rPr lang="en-SI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= poisci(y)</a:t>
                </a:r>
              </a:p>
              <a:p>
                <a:r>
                  <a:rPr lang="en-SI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 če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sl-SI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sl-SI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r>
                          <a:rPr lang="sl-SI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sl-SI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sub>
                    </m:sSub>
                    <m:r>
                      <a:rPr lang="sl-SI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==</m:t>
                    </m:r>
                    <m:sSub>
                      <m:sSubPr>
                        <m:ctrlPr>
                          <a:rPr lang="sl-SI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sl-SI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sl-SI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𝑦</m:t>
                        </m:r>
                      </m:sub>
                    </m:sSub>
                  </m:oMath>
                </a14:m>
                <a:r>
                  <a:rPr lang="en-SI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: </a:t>
                </a:r>
              </a:p>
              <a:p>
                <a:r>
                  <a:rPr lang="en-SI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   končaj</a:t>
                </a:r>
              </a:p>
              <a:p>
                <a:r>
                  <a:rPr lang="en-SI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 če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sl-SI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rang</m:t>
                    </m:r>
                    <m:d>
                      <m:dPr>
                        <m:ctrlPr>
                          <a:rPr lang="sl-SI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sl-SI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sl-SI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sl-SI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𝑥</m:t>
                            </m:r>
                          </m:sub>
                        </m:sSub>
                      </m:e>
                    </m:d>
                    <m:r>
                      <a:rPr lang="sl-SI" b="0" i="1" smtClean="0">
                        <a:latin typeface="Cambria Math" panose="02040503050406030204" pitchFamily="18" charset="0"/>
                      </a:rPr>
                      <m:t>&gt;</m:t>
                    </m:r>
                    <m:r>
                      <m:rPr>
                        <m:nor/>
                      </m:rPr>
                      <a:rPr lang="sl-SI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rang</m:t>
                    </m:r>
                    <m:d>
                      <m:dPr>
                        <m:ctrlPr>
                          <a:rPr lang="sl-SI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sl-SI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sl-SI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sl-SI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𝑦</m:t>
                            </m:r>
                          </m:sub>
                        </m:sSub>
                      </m:e>
                    </m:d>
                  </m:oMath>
                </a14:m>
                <a:r>
                  <a:rPr lang="en-SI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:</a:t>
                </a:r>
              </a:p>
              <a:p>
                <a:r>
                  <a:rPr lang="en-SI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   </a:t>
                </a:r>
                <a14:m>
                  <m:oMath xmlns:m="http://schemas.openxmlformats.org/officeDocument/2006/math">
                    <m:r>
                      <a:rPr lang="sl-SI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𝜋</m:t>
                    </m:r>
                    <m:d>
                      <m:dPr>
                        <m:ctrlPr>
                          <a:rPr lang="sl-SI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sl-SI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sl-SI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sl-SI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𝑦</m:t>
                            </m:r>
                          </m:sub>
                        </m:sSub>
                      </m:e>
                    </m:d>
                    <m:r>
                      <a:rPr lang="sl-SI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sl-SI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sl-SI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sl-SI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sub>
                    </m:sSub>
                  </m:oMath>
                </a14:m>
                <a:endParaRPr lang="en-SI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  <a:p>
                <a:r>
                  <a:rPr lang="en-SI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 sicer:</a:t>
                </a:r>
              </a:p>
              <a:p>
                <a:r>
                  <a:rPr lang="en-SI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   </a:t>
                </a:r>
                <a14:m>
                  <m:oMath xmlns:m="http://schemas.openxmlformats.org/officeDocument/2006/math">
                    <m:r>
                      <a:rPr lang="sl-SI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𝜋</m:t>
                    </m:r>
                    <m:d>
                      <m:dPr>
                        <m:ctrlPr>
                          <a:rPr lang="sl-SI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sl-SI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sl-SI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sl-SI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𝑥</m:t>
                            </m:r>
                          </m:sub>
                        </m:sSub>
                      </m:e>
                    </m:d>
                    <m:r>
                      <a:rPr lang="sl-SI" i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sl-SI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sl-SI" i="1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sl-SI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sub>
                    </m:sSub>
                  </m:oMath>
                </a14:m>
                <a:endParaRPr lang="en-SI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  <a:p>
                <a:r>
                  <a:rPr lang="en-SI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   če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sl-SI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rang</m:t>
                    </m:r>
                    <m:d>
                      <m:dPr>
                        <m:ctrlPr>
                          <a:rPr lang="sl-SI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sl-SI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sl-SI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sl-SI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𝑥</m:t>
                            </m:r>
                          </m:sub>
                        </m:sSub>
                      </m:e>
                    </m:d>
                    <m:r>
                      <a:rPr lang="sl-SI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==</m:t>
                    </m:r>
                    <m:r>
                      <m:rPr>
                        <m:nor/>
                      </m:rPr>
                      <a:rPr lang="sl-SI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rang</m:t>
                    </m:r>
                    <m:d>
                      <m:dPr>
                        <m:ctrlPr>
                          <a:rPr lang="sl-SI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sl-SI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sl-SI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sl-SI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𝑦</m:t>
                            </m:r>
                          </m:sub>
                        </m:sSub>
                      </m:e>
                    </m:d>
                  </m:oMath>
                </a14:m>
                <a:r>
                  <a:rPr lang="en-SI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:</a:t>
                </a:r>
              </a:p>
              <a:p>
                <a:r>
                  <a:rPr lang="en-SI" dirty="0">
                    <a:latin typeface="Courier New" panose="02070309020205020404" pitchFamily="49" charset="0"/>
                    <a:ea typeface="Cambria Math" panose="02040503050406030204" pitchFamily="18" charset="0"/>
                    <a:cs typeface="Courier New" panose="02070309020205020404" pitchFamily="49" charset="0"/>
                  </a:rPr>
                  <a:t>     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sl-SI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rang</m:t>
                    </m:r>
                    <m:d>
                      <m:dPr>
                        <m:ctrlPr>
                          <a:rPr lang="sl-SI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sl-SI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sl-SI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sl-SI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𝑦</m:t>
                            </m:r>
                          </m:sub>
                        </m:sSub>
                      </m:e>
                    </m:d>
                  </m:oMath>
                </a14:m>
                <a:r>
                  <a:rPr lang="en-SI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+= 1</a:t>
                </a:r>
              </a:p>
            </p:txBody>
          </p:sp>
        </mc:Choice>
        <mc:Fallback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EDDBD9CF-9DB4-4840-A993-F00A59224B1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17970" y="3148675"/>
                <a:ext cx="4169230" cy="3371820"/>
              </a:xfrm>
              <a:prstGeom prst="rect">
                <a:avLst/>
              </a:prstGeom>
              <a:blipFill>
                <a:blip r:embed="rId7"/>
                <a:stretch>
                  <a:fillRect l="-1212" t="-1128" b="-1880"/>
                </a:stretch>
              </a:blipFill>
            </p:spPr>
            <p:txBody>
              <a:bodyPr/>
              <a:lstStyle/>
              <a:p>
                <a:r>
                  <a:rPr lang="en-SI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116006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5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7" dur="5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2" dur="500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7" dur="500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2" dur="500"/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7" dur="500"/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2" dur="500"/>
                                        <p:tgtEl>
                                          <p:spTgt spid="1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7" dur="500"/>
                                        <p:tgtEl>
                                          <p:spTgt spid="1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2" dur="500"/>
                                        <p:tgtEl>
                                          <p:spTgt spid="1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7" dur="500"/>
                                        <p:tgtEl>
                                          <p:spTgt spid="1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9" grpId="0" build="p"/>
      <p:bldP spid="10" grpId="0"/>
      <p:bldP spid="11" grpId="0"/>
      <p:bldP spid="12" grpId="0" build="p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10300</TotalTime>
  <Words>1927</Words>
  <Application>Microsoft Macintosh PowerPoint</Application>
  <PresentationFormat>Widescreen</PresentationFormat>
  <Paragraphs>342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4" baseType="lpstr">
      <vt:lpstr>Arial</vt:lpstr>
      <vt:lpstr>Calibri</vt:lpstr>
      <vt:lpstr>Calibri Light</vt:lpstr>
      <vt:lpstr>Cambria Math</vt:lpstr>
      <vt:lpstr>Courier New</vt:lpstr>
      <vt:lpstr>Office Theme</vt:lpstr>
      <vt:lpstr>Podatkovne strukture in algoritmi 1 Požrešni algoritmi</vt:lpstr>
      <vt:lpstr>Požrešni algoritmi</vt:lpstr>
      <vt:lpstr>Najcenejša vpeta drevesa (NVD)</vt:lpstr>
      <vt:lpstr>Kruskalov algoritem</vt:lpstr>
      <vt:lpstr>Izrek o robu</vt:lpstr>
      <vt:lpstr>Dokaz</vt:lpstr>
      <vt:lpstr>Algoritem</vt:lpstr>
      <vt:lpstr>Algoritem</vt:lpstr>
      <vt:lpstr>Unija z rangom</vt:lpstr>
      <vt:lpstr>Primer</vt:lpstr>
      <vt:lpstr>Analiza</vt:lpstr>
      <vt:lpstr>Izboljšava</vt:lpstr>
      <vt:lpstr>Union-find s kompresijo poti</vt:lpstr>
      <vt:lpstr>Primov algoritem</vt:lpstr>
      <vt:lpstr>Huffmanovo kodiranje</vt:lpstr>
      <vt:lpstr>Optimalno Huffmanovo drevo</vt:lpstr>
      <vt:lpstr>Huffmanovo drevo</vt:lpstr>
      <vt:lpstr>Optimalno Huffmanovo drevo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Podatkovne strukture in algoritmi 1 Požrešni algoritmi</dc:title>
  <dc:creator>Orbanić, Alen</dc:creator>
  <cp:lastModifiedBy>Orbanić, Alen</cp:lastModifiedBy>
  <cp:revision>21</cp:revision>
  <dcterms:created xsi:type="dcterms:W3CDTF">2021-11-23T22:57:24Z</dcterms:created>
  <dcterms:modified xsi:type="dcterms:W3CDTF">2021-12-01T23:05:37Z</dcterms:modified>
</cp:coreProperties>
</file>