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0" r:id="rId1"/>
  </p:sldMasterIdLst>
  <p:sldIdLst>
    <p:sldId id="256" r:id="rId2"/>
    <p:sldId id="263" r:id="rId3"/>
    <p:sldId id="258" r:id="rId4"/>
    <p:sldId id="266" r:id="rId5"/>
    <p:sldId id="264" r:id="rId6"/>
    <p:sldId id="265" r:id="rId7"/>
    <p:sldId id="262" r:id="rId8"/>
    <p:sldId id="261" r:id="rId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0" d="100"/>
          <a:sy n="70" d="100"/>
        </p:scale>
        <p:origin x="738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l-SI"/>
              <a:t>Kliknite, če želite urediti slog podnaslova matrice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3B8083A8-6D77-44E2-8863-283481CA6FE5}" type="datetimeFigureOut">
              <a:rPr lang="de-DE" smtClean="0"/>
              <a:t>14.12.2021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2716D359-5863-464C-8B9A-B2C62AC78BA1}" type="slidenum">
              <a:rPr lang="de-DE" smtClean="0"/>
              <a:t>‹#›</a:t>
            </a:fld>
            <a:endParaRPr lang="de-DE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290780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ska slika z na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sl-SI"/>
              <a:t>Kliknite ikono, če želite dodati sliko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8083A8-6D77-44E2-8863-283481CA6FE5}" type="datetimeFigureOut">
              <a:rPr lang="de-DE" smtClean="0"/>
              <a:t>14.12.2021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16D359-5863-464C-8B9A-B2C62AC78BA1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02737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slov in na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8083A8-6D77-44E2-8863-283481CA6FE5}" type="datetimeFigureOut">
              <a:rPr lang="de-DE" smtClean="0"/>
              <a:t>14.12.2021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16D359-5863-464C-8B9A-B2C62AC78BA1}" type="slidenum">
              <a:rPr lang="de-DE" smtClean="0"/>
              <a:t>‹#›</a:t>
            </a:fld>
            <a:endParaRPr lang="de-DE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0942144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 z na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8083A8-6D77-44E2-8863-283481CA6FE5}" type="datetimeFigureOut">
              <a:rPr lang="de-DE" smtClean="0"/>
              <a:t>14.12.2021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16D359-5863-464C-8B9A-B2C62AC78BA1}" type="slidenum">
              <a:rPr lang="de-DE" smtClean="0"/>
              <a:t>‹#›</a:t>
            </a:fld>
            <a:endParaRPr lang="de-DE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9705697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ica z imen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8083A8-6D77-44E2-8863-283481CA6FE5}" type="datetimeFigureOut">
              <a:rPr lang="de-DE" smtClean="0"/>
              <a:t>14.12.2021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16D359-5863-464C-8B9A-B2C62AC78BA1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1252365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 kartice z imen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8083A8-6D77-44E2-8863-283481CA6FE5}" type="datetimeFigureOut">
              <a:rPr lang="de-DE" smtClean="0"/>
              <a:t>14.12.2021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16D359-5863-464C-8B9A-B2C62AC78BA1}" type="slidenum">
              <a:rPr lang="de-DE" smtClean="0"/>
              <a:t>‹#›</a:t>
            </a:fld>
            <a:endParaRPr lang="de-DE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1219062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Resnično ali neresnič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8083A8-6D77-44E2-8863-283481CA6FE5}" type="datetimeFigureOut">
              <a:rPr lang="de-DE" smtClean="0"/>
              <a:t>14.12.2021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16D359-5863-464C-8B9A-B2C62AC78BA1}" type="slidenum">
              <a:rPr lang="de-DE" smtClean="0"/>
              <a:t>‹#›</a:t>
            </a:fld>
            <a:endParaRPr lang="de-DE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597430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8083A8-6D77-44E2-8863-283481CA6FE5}" type="datetimeFigureOut">
              <a:rPr lang="de-DE" smtClean="0"/>
              <a:t>14.12.2021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16D359-5863-464C-8B9A-B2C62AC78BA1}" type="slidenum">
              <a:rPr lang="de-DE" smtClean="0"/>
              <a:t>‹#›</a:t>
            </a:fld>
            <a:endParaRPr lang="de-DE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2791452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8083A8-6D77-44E2-8863-283481CA6FE5}" type="datetimeFigureOut">
              <a:rPr lang="de-DE" smtClean="0"/>
              <a:t>14.12.2021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16D359-5863-464C-8B9A-B2C62AC78BA1}" type="slidenum">
              <a:rPr lang="de-DE" smtClean="0"/>
              <a:t>‹#›</a:t>
            </a:fld>
            <a:endParaRPr lang="de-DE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512139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8083A8-6D77-44E2-8863-283481CA6FE5}" type="datetimeFigureOut">
              <a:rPr lang="de-DE" smtClean="0"/>
              <a:t>14.12.2021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16D359-5863-464C-8B9A-B2C62AC78BA1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156756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8083A8-6D77-44E2-8863-283481CA6FE5}" type="datetimeFigureOut">
              <a:rPr lang="de-DE" smtClean="0"/>
              <a:t>14.12.2021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16D359-5863-464C-8B9A-B2C62AC78BA1}" type="slidenum">
              <a:rPr lang="de-DE" smtClean="0"/>
              <a:t>‹#›</a:t>
            </a:fld>
            <a:endParaRPr lang="de-DE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86815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8083A8-6D77-44E2-8863-283481CA6FE5}" type="datetimeFigureOut">
              <a:rPr lang="de-DE" smtClean="0"/>
              <a:t>14.12.2021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16D359-5863-464C-8B9A-B2C62AC78BA1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555026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8083A8-6D77-44E2-8863-283481CA6FE5}" type="datetimeFigureOut">
              <a:rPr lang="de-DE" smtClean="0"/>
              <a:t>14.12.2021</a:t>
            </a:fld>
            <a:endParaRPr lang="de-D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16D359-5863-464C-8B9A-B2C62AC78BA1}" type="slidenum">
              <a:rPr lang="de-DE" smtClean="0"/>
              <a:t>‹#›</a:t>
            </a:fld>
            <a:endParaRPr lang="de-DE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785357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8083A8-6D77-44E2-8863-283481CA6FE5}" type="datetimeFigureOut">
              <a:rPr lang="de-DE" smtClean="0"/>
              <a:t>14.12.2021</a:t>
            </a:fld>
            <a:endParaRPr lang="de-D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16D359-5863-464C-8B9A-B2C62AC78BA1}" type="slidenum">
              <a:rPr lang="de-DE" smtClean="0"/>
              <a:t>‹#›</a:t>
            </a:fld>
            <a:endParaRPr lang="de-DE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465559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8083A8-6D77-44E2-8863-283481CA6FE5}" type="datetimeFigureOut">
              <a:rPr lang="de-DE" smtClean="0"/>
              <a:t>14.12.2021</a:t>
            </a:fld>
            <a:endParaRPr lang="de-D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16D359-5863-464C-8B9A-B2C62AC78BA1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924092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Vsebina z naslo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8083A8-6D77-44E2-8863-283481CA6FE5}" type="datetimeFigureOut">
              <a:rPr lang="de-DE" smtClean="0"/>
              <a:t>14.12.2021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16D359-5863-464C-8B9A-B2C62AC78BA1}" type="slidenum">
              <a:rPr lang="de-DE" smtClean="0"/>
              <a:t>‹#›</a:t>
            </a:fld>
            <a:endParaRPr lang="de-DE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28803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sl-SI"/>
              <a:t>Kliknite ikono, če želite dodati sliko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8083A8-6D77-44E2-8863-283481CA6FE5}" type="datetimeFigureOut">
              <a:rPr lang="de-DE" smtClean="0"/>
              <a:t>14.12.2021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16D359-5863-464C-8B9A-B2C62AC78BA1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295903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3B8083A8-6D77-44E2-8863-283481CA6FE5}" type="datetimeFigureOut">
              <a:rPr lang="de-DE" smtClean="0"/>
              <a:t>14.12.2021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2716D359-5863-464C-8B9A-B2C62AC78BA1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872743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1" r:id="rId1"/>
    <p:sldLayoutId id="2147483752" r:id="rId2"/>
    <p:sldLayoutId id="2147483753" r:id="rId3"/>
    <p:sldLayoutId id="2147483754" r:id="rId4"/>
    <p:sldLayoutId id="2147483755" r:id="rId5"/>
    <p:sldLayoutId id="2147483756" r:id="rId6"/>
    <p:sldLayoutId id="2147483757" r:id="rId7"/>
    <p:sldLayoutId id="2147483758" r:id="rId8"/>
    <p:sldLayoutId id="2147483759" r:id="rId9"/>
    <p:sldLayoutId id="2147483760" r:id="rId10"/>
    <p:sldLayoutId id="2147483761" r:id="rId11"/>
    <p:sldLayoutId id="2147483762" r:id="rId12"/>
    <p:sldLayoutId id="2147483763" r:id="rId13"/>
    <p:sldLayoutId id="2147483764" r:id="rId14"/>
    <p:sldLayoutId id="2147483765" r:id="rId15"/>
    <p:sldLayoutId id="2147483766" r:id="rId16"/>
    <p:sldLayoutId id="2147483767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g"/><Relationship Id="rId5" Type="http://schemas.openxmlformats.org/officeDocument/2006/relationships/image" Target="../media/image7.jpg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F63B63A6-2842-4915-BC4A-295C9FAD9C3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sl-SI" sz="4600" b="1" dirty="0"/>
              <a:t>POVPREČJA NIVOJEV V DVOJIŠKEM DREVESU</a:t>
            </a:r>
            <a:endParaRPr lang="de-DE" sz="4600" b="1" dirty="0"/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id="{CC1A62B2-9B1A-483D-B70C-5A4204BC4E0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sl-SI" dirty="0"/>
              <a:t>Fakulteta za matematiko in fiziko</a:t>
            </a:r>
          </a:p>
          <a:p>
            <a:pPr>
              <a:lnSpc>
                <a:spcPct val="90000"/>
              </a:lnSpc>
            </a:pPr>
            <a:r>
              <a:rPr lang="sl-SI" dirty="0"/>
              <a:t>december 2021</a:t>
            </a:r>
          </a:p>
          <a:p>
            <a:pPr>
              <a:lnSpc>
                <a:spcPct val="90000"/>
              </a:lnSpc>
            </a:pPr>
            <a:r>
              <a:rPr lang="sl-SI" dirty="0"/>
              <a:t>Martina Spasić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1523073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F41B470A-7C01-472F-BA06-2764CB07E4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b="1" dirty="0"/>
              <a:t>SPOMNIMO SE …</a:t>
            </a:r>
            <a:endParaRPr lang="de-DE" b="1" dirty="0"/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1534771C-DEA5-4167-B266-DECDDAEB42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13765" y="2557690"/>
            <a:ext cx="9601196" cy="3318936"/>
          </a:xfrm>
        </p:spPr>
        <p:txBody>
          <a:bodyPr/>
          <a:lstStyle/>
          <a:p>
            <a:pPr marL="0" indent="0">
              <a:buNone/>
            </a:pPr>
            <a:r>
              <a:rPr lang="sl-SI" dirty="0"/>
              <a:t>Dvojiško drevo je:</a:t>
            </a:r>
          </a:p>
          <a:p>
            <a:r>
              <a:rPr lang="sl-SI" dirty="0"/>
              <a:t> urejeno drevo s stopnjo vozlišč največ 2</a:t>
            </a:r>
          </a:p>
          <a:p>
            <a:r>
              <a:rPr lang="sl-SI" dirty="0"/>
              <a:t>bodisi prazno ali pa ga sestavlja koren, ki ima levo in desno poddrevo</a:t>
            </a:r>
          </a:p>
          <a:p>
            <a:r>
              <a:rPr lang="sl-SI" dirty="0"/>
              <a:t>levo in desno poddrevo sta spet dvojiški drevesi</a:t>
            </a:r>
            <a:endParaRPr lang="de-DE" dirty="0"/>
          </a:p>
        </p:txBody>
      </p:sp>
      <p:sp>
        <p:nvSpPr>
          <p:cNvPr id="4" name="Elipsa 3">
            <a:extLst>
              <a:ext uri="{FF2B5EF4-FFF2-40B4-BE49-F238E27FC236}">
                <a16:creationId xmlns:a16="http://schemas.microsoft.com/office/drawing/2014/main" id="{3B621967-B7A3-4385-B47C-9EBACB292C6E}"/>
              </a:ext>
            </a:extLst>
          </p:cNvPr>
          <p:cNvSpPr/>
          <p:nvPr/>
        </p:nvSpPr>
        <p:spPr>
          <a:xfrm>
            <a:off x="9089409" y="4217158"/>
            <a:ext cx="777922" cy="532263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l-SI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K</a:t>
            </a:r>
            <a:endParaRPr lang="de-DE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cxnSp>
        <p:nvCxnSpPr>
          <p:cNvPr id="6" name="Raven povezovalnik 5">
            <a:extLst>
              <a:ext uri="{FF2B5EF4-FFF2-40B4-BE49-F238E27FC236}">
                <a16:creationId xmlns:a16="http://schemas.microsoft.com/office/drawing/2014/main" id="{F6A62104-96FC-4178-9602-D72DCA518B43}"/>
              </a:ext>
            </a:extLst>
          </p:cNvPr>
          <p:cNvCxnSpPr>
            <a:stCxn id="4" idx="3"/>
          </p:cNvCxnSpPr>
          <p:nvPr/>
        </p:nvCxnSpPr>
        <p:spPr>
          <a:xfrm flipH="1">
            <a:off x="8775510" y="4671473"/>
            <a:ext cx="427823" cy="46008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Raven povezovalnik 7">
            <a:extLst>
              <a:ext uri="{FF2B5EF4-FFF2-40B4-BE49-F238E27FC236}">
                <a16:creationId xmlns:a16="http://schemas.microsoft.com/office/drawing/2014/main" id="{854C65C6-421A-4D41-8218-32C57131C454}"/>
              </a:ext>
            </a:extLst>
          </p:cNvPr>
          <p:cNvCxnSpPr>
            <a:stCxn id="4" idx="5"/>
          </p:cNvCxnSpPr>
          <p:nvPr/>
        </p:nvCxnSpPr>
        <p:spPr>
          <a:xfrm>
            <a:off x="9753407" y="4671473"/>
            <a:ext cx="304993" cy="46008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Enakokraki trikotnik 8">
            <a:extLst>
              <a:ext uri="{FF2B5EF4-FFF2-40B4-BE49-F238E27FC236}">
                <a16:creationId xmlns:a16="http://schemas.microsoft.com/office/drawing/2014/main" id="{5E2AAF38-A85E-4749-9400-EACF42CDB35F}"/>
              </a:ext>
            </a:extLst>
          </p:cNvPr>
          <p:cNvSpPr/>
          <p:nvPr/>
        </p:nvSpPr>
        <p:spPr>
          <a:xfrm>
            <a:off x="8347687" y="5131558"/>
            <a:ext cx="838197" cy="635128"/>
          </a:xfrm>
          <a:prstGeom prst="triangl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l-SI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L</a:t>
            </a:r>
            <a:endParaRPr lang="de-DE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0" name="Enakokraki trikotnik 9">
            <a:extLst>
              <a:ext uri="{FF2B5EF4-FFF2-40B4-BE49-F238E27FC236}">
                <a16:creationId xmlns:a16="http://schemas.microsoft.com/office/drawing/2014/main" id="{804B1B3D-C6C4-42A4-9176-3988B8832726}"/>
              </a:ext>
            </a:extLst>
          </p:cNvPr>
          <p:cNvSpPr/>
          <p:nvPr/>
        </p:nvSpPr>
        <p:spPr>
          <a:xfrm>
            <a:off x="9664516" y="5131558"/>
            <a:ext cx="838197" cy="635128"/>
          </a:xfrm>
          <a:prstGeom prst="triangl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l-SI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D</a:t>
            </a:r>
            <a:endParaRPr lang="de-DE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3715265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C3DF8BD7-746E-4F0D-A817-1D18F3C04C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1164" y="929865"/>
            <a:ext cx="10416477" cy="2018051"/>
          </a:xfrm>
        </p:spPr>
        <p:txBody>
          <a:bodyPr>
            <a:normAutofit/>
          </a:bodyPr>
          <a:lstStyle/>
          <a:p>
            <a:r>
              <a:rPr lang="sl-SI" sz="4100" b="1" dirty="0">
                <a:solidFill>
                  <a:schemeClr val="tx1"/>
                </a:solidFill>
              </a:rPr>
              <a:t>PROBLEM</a:t>
            </a:r>
            <a:endParaRPr lang="de-DE" sz="4100" b="1" dirty="0">
              <a:solidFill>
                <a:schemeClr val="tx1"/>
              </a:solidFill>
            </a:endParaRPr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B4CBEB8D-15D2-4746-9CD2-48C1CF9AEF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63941" y="2538484"/>
            <a:ext cx="8910922" cy="3241850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endParaRPr lang="sl-SI" dirty="0"/>
          </a:p>
          <a:p>
            <a:pPr marL="0" indent="0" algn="ctr">
              <a:buNone/>
            </a:pPr>
            <a:r>
              <a:rPr lang="sl-SI" dirty="0"/>
              <a:t>V nepraznem dvojiškem drevesu želimo izpisati </a:t>
            </a:r>
          </a:p>
          <a:p>
            <a:pPr marL="0" indent="0" algn="ctr">
              <a:buNone/>
            </a:pPr>
            <a:r>
              <a:rPr lang="sl-SI" dirty="0"/>
              <a:t>     povprečno vrednost vozlišč na vsakem nivoju.</a:t>
            </a:r>
          </a:p>
          <a:p>
            <a:endParaRPr lang="sl-SI" dirty="0"/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6178069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4C25303A-CF92-4172-B15C-4B761A40A2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b="1" dirty="0"/>
              <a:t>PRIMER</a:t>
            </a:r>
            <a:endParaRPr lang="de-DE" b="1" dirty="0"/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2452D20F-164B-458E-B3C2-9B3F1E26D09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5" name="Elipsa 4">
            <a:extLst>
              <a:ext uri="{FF2B5EF4-FFF2-40B4-BE49-F238E27FC236}">
                <a16:creationId xmlns:a16="http://schemas.microsoft.com/office/drawing/2014/main" id="{96B2E9D0-40C2-4DB5-BFC5-3E8A3288846F}"/>
              </a:ext>
            </a:extLst>
          </p:cNvPr>
          <p:cNvSpPr/>
          <p:nvPr/>
        </p:nvSpPr>
        <p:spPr>
          <a:xfrm>
            <a:off x="4735772" y="3316405"/>
            <a:ext cx="982639" cy="709683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l-SI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3</a:t>
            </a:r>
            <a:endParaRPr lang="de-DE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6" name="Elipsa 5">
            <a:extLst>
              <a:ext uri="{FF2B5EF4-FFF2-40B4-BE49-F238E27FC236}">
                <a16:creationId xmlns:a16="http://schemas.microsoft.com/office/drawing/2014/main" id="{49D59AD1-6719-4DAA-8190-5EFF68F5EA08}"/>
              </a:ext>
            </a:extLst>
          </p:cNvPr>
          <p:cNvSpPr/>
          <p:nvPr/>
        </p:nvSpPr>
        <p:spPr>
          <a:xfrm>
            <a:off x="6893255" y="3316406"/>
            <a:ext cx="982639" cy="709684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l-SI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7</a:t>
            </a:r>
            <a:endParaRPr lang="de-DE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7" name="Elipsa 6">
            <a:extLst>
              <a:ext uri="{FF2B5EF4-FFF2-40B4-BE49-F238E27FC236}">
                <a16:creationId xmlns:a16="http://schemas.microsoft.com/office/drawing/2014/main" id="{297AFB07-5D24-480F-8E6E-86E7109FAE2F}"/>
              </a:ext>
            </a:extLst>
          </p:cNvPr>
          <p:cNvSpPr/>
          <p:nvPr/>
        </p:nvSpPr>
        <p:spPr>
          <a:xfrm>
            <a:off x="3760224" y="4333450"/>
            <a:ext cx="982639" cy="709684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l-SI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1</a:t>
            </a:r>
            <a:endParaRPr lang="de-DE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8" name="Elipsa 7">
            <a:extLst>
              <a:ext uri="{FF2B5EF4-FFF2-40B4-BE49-F238E27FC236}">
                <a16:creationId xmlns:a16="http://schemas.microsoft.com/office/drawing/2014/main" id="{40076463-711C-4264-89EA-9F7591B3FF16}"/>
              </a:ext>
            </a:extLst>
          </p:cNvPr>
          <p:cNvSpPr/>
          <p:nvPr/>
        </p:nvSpPr>
        <p:spPr>
          <a:xfrm>
            <a:off x="5604679" y="4338569"/>
            <a:ext cx="982639" cy="709684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l-SI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6</a:t>
            </a:r>
            <a:endParaRPr lang="de-DE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9" name="Elipsa 8">
            <a:extLst>
              <a:ext uri="{FF2B5EF4-FFF2-40B4-BE49-F238E27FC236}">
                <a16:creationId xmlns:a16="http://schemas.microsoft.com/office/drawing/2014/main" id="{857D27EC-B761-4796-97FE-4FD784E12C01}"/>
              </a:ext>
            </a:extLst>
          </p:cNvPr>
          <p:cNvSpPr/>
          <p:nvPr/>
        </p:nvSpPr>
        <p:spPr>
          <a:xfrm>
            <a:off x="7796346" y="4338472"/>
            <a:ext cx="982639" cy="709781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l-SI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5</a:t>
            </a:r>
            <a:endParaRPr lang="de-DE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0" name="Elipsa 9">
            <a:extLst>
              <a:ext uri="{FF2B5EF4-FFF2-40B4-BE49-F238E27FC236}">
                <a16:creationId xmlns:a16="http://schemas.microsoft.com/office/drawing/2014/main" id="{B0F38F08-806E-445F-8929-03AC3C01D130}"/>
              </a:ext>
            </a:extLst>
          </p:cNvPr>
          <p:cNvSpPr/>
          <p:nvPr/>
        </p:nvSpPr>
        <p:spPr>
          <a:xfrm>
            <a:off x="4393373" y="5525670"/>
            <a:ext cx="982640" cy="607832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l-SI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13</a:t>
            </a:r>
            <a:endParaRPr lang="de-DE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1" name="Elipsa 10">
            <a:extLst>
              <a:ext uri="{FF2B5EF4-FFF2-40B4-BE49-F238E27FC236}">
                <a16:creationId xmlns:a16="http://schemas.microsoft.com/office/drawing/2014/main" id="{965EEC44-7A13-4045-8759-622D592D3875}"/>
              </a:ext>
            </a:extLst>
          </p:cNvPr>
          <p:cNvSpPr/>
          <p:nvPr/>
        </p:nvSpPr>
        <p:spPr>
          <a:xfrm>
            <a:off x="7187284" y="5525670"/>
            <a:ext cx="982639" cy="607832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l-SI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2</a:t>
            </a:r>
            <a:endParaRPr lang="de-DE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2" name="Elipsa 11">
            <a:extLst>
              <a:ext uri="{FF2B5EF4-FFF2-40B4-BE49-F238E27FC236}">
                <a16:creationId xmlns:a16="http://schemas.microsoft.com/office/drawing/2014/main" id="{C2FB262D-6C9A-40D3-B942-66EE93680712}"/>
              </a:ext>
            </a:extLst>
          </p:cNvPr>
          <p:cNvSpPr/>
          <p:nvPr/>
        </p:nvSpPr>
        <p:spPr>
          <a:xfrm>
            <a:off x="5800298" y="2430690"/>
            <a:ext cx="982639" cy="709684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l-SI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23</a:t>
            </a:r>
            <a:endParaRPr lang="de-DE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cxnSp>
        <p:nvCxnSpPr>
          <p:cNvPr id="14" name="Raven povezovalnik 13">
            <a:extLst>
              <a:ext uri="{FF2B5EF4-FFF2-40B4-BE49-F238E27FC236}">
                <a16:creationId xmlns:a16="http://schemas.microsoft.com/office/drawing/2014/main" id="{F4A78FEA-CABA-4C85-A081-16E58027A8CF}"/>
              </a:ext>
            </a:extLst>
          </p:cNvPr>
          <p:cNvCxnSpPr>
            <a:stCxn id="12" idx="3"/>
            <a:endCxn id="5" idx="7"/>
          </p:cNvCxnSpPr>
          <p:nvPr/>
        </p:nvCxnSpPr>
        <p:spPr>
          <a:xfrm flipH="1">
            <a:off x="5574507" y="3036443"/>
            <a:ext cx="369695" cy="38389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Raven povezovalnik 15">
            <a:extLst>
              <a:ext uri="{FF2B5EF4-FFF2-40B4-BE49-F238E27FC236}">
                <a16:creationId xmlns:a16="http://schemas.microsoft.com/office/drawing/2014/main" id="{8D1FA621-8B1F-4B29-BA26-00B89EDE5C3B}"/>
              </a:ext>
            </a:extLst>
          </p:cNvPr>
          <p:cNvCxnSpPr>
            <a:cxnSpLocks/>
            <a:stCxn id="5" idx="3"/>
            <a:endCxn id="7" idx="0"/>
          </p:cNvCxnSpPr>
          <p:nvPr/>
        </p:nvCxnSpPr>
        <p:spPr>
          <a:xfrm flipH="1">
            <a:off x="4251544" y="3922157"/>
            <a:ext cx="628132" cy="41129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Raven povezovalnik 17">
            <a:extLst>
              <a:ext uri="{FF2B5EF4-FFF2-40B4-BE49-F238E27FC236}">
                <a16:creationId xmlns:a16="http://schemas.microsoft.com/office/drawing/2014/main" id="{DA2B827F-CD80-4436-9CD5-6D8A21F90F96}"/>
              </a:ext>
            </a:extLst>
          </p:cNvPr>
          <p:cNvCxnSpPr>
            <a:cxnSpLocks/>
            <a:stCxn id="7" idx="4"/>
            <a:endCxn id="10" idx="0"/>
          </p:cNvCxnSpPr>
          <p:nvPr/>
        </p:nvCxnSpPr>
        <p:spPr>
          <a:xfrm>
            <a:off x="4251544" y="5043134"/>
            <a:ext cx="633149" cy="48253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Raven povezovalnik 19">
            <a:extLst>
              <a:ext uri="{FF2B5EF4-FFF2-40B4-BE49-F238E27FC236}">
                <a16:creationId xmlns:a16="http://schemas.microsoft.com/office/drawing/2014/main" id="{00412843-0E0B-41CC-97AF-FBD7F2F25100}"/>
              </a:ext>
            </a:extLst>
          </p:cNvPr>
          <p:cNvCxnSpPr>
            <a:stCxn id="5" idx="5"/>
            <a:endCxn id="8" idx="0"/>
          </p:cNvCxnSpPr>
          <p:nvPr/>
        </p:nvCxnSpPr>
        <p:spPr>
          <a:xfrm>
            <a:off x="5574507" y="3922157"/>
            <a:ext cx="521492" cy="41641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Raven povezovalnik 21">
            <a:extLst>
              <a:ext uri="{FF2B5EF4-FFF2-40B4-BE49-F238E27FC236}">
                <a16:creationId xmlns:a16="http://schemas.microsoft.com/office/drawing/2014/main" id="{D8B58ABE-0903-4CC4-B9D2-B33E838437AD}"/>
              </a:ext>
            </a:extLst>
          </p:cNvPr>
          <p:cNvCxnSpPr>
            <a:stCxn id="12" idx="5"/>
            <a:endCxn id="6" idx="1"/>
          </p:cNvCxnSpPr>
          <p:nvPr/>
        </p:nvCxnSpPr>
        <p:spPr>
          <a:xfrm>
            <a:off x="6639033" y="3036443"/>
            <a:ext cx="398126" cy="38389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Raven povezovalnik 23">
            <a:extLst>
              <a:ext uri="{FF2B5EF4-FFF2-40B4-BE49-F238E27FC236}">
                <a16:creationId xmlns:a16="http://schemas.microsoft.com/office/drawing/2014/main" id="{937D0058-8308-4E0E-94C5-EDFD71997B6B}"/>
              </a:ext>
            </a:extLst>
          </p:cNvPr>
          <p:cNvCxnSpPr>
            <a:cxnSpLocks/>
            <a:stCxn id="6" idx="5"/>
            <a:endCxn id="9" idx="0"/>
          </p:cNvCxnSpPr>
          <p:nvPr/>
        </p:nvCxnSpPr>
        <p:spPr>
          <a:xfrm>
            <a:off x="7731990" y="3922159"/>
            <a:ext cx="555676" cy="41631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Raven povezovalnik 25">
            <a:extLst>
              <a:ext uri="{FF2B5EF4-FFF2-40B4-BE49-F238E27FC236}">
                <a16:creationId xmlns:a16="http://schemas.microsoft.com/office/drawing/2014/main" id="{D71C5778-7C1A-4D40-8544-E56621C6D765}"/>
              </a:ext>
            </a:extLst>
          </p:cNvPr>
          <p:cNvCxnSpPr>
            <a:cxnSpLocks/>
            <a:stCxn id="9" idx="4"/>
            <a:endCxn id="11" idx="0"/>
          </p:cNvCxnSpPr>
          <p:nvPr/>
        </p:nvCxnSpPr>
        <p:spPr>
          <a:xfrm flipH="1">
            <a:off x="7678604" y="5048253"/>
            <a:ext cx="609062" cy="47741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8495590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0C3E4A87-9DAB-4D5E-85F8-A17947971B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b="1" dirty="0"/>
              <a:t>PRISTOP 1: ISKANJE V GLOBINO</a:t>
            </a:r>
            <a:endParaRPr lang="de-DE" b="1" dirty="0"/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33DBCFF3-70CC-4A06-891D-F5982D44362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l-SI" dirty="0"/>
              <a:t>Ideja: pregledamo vsako vejo, preden se</a:t>
            </a:r>
          </a:p>
          <a:p>
            <a:pPr marL="0" indent="0">
              <a:buNone/>
            </a:pPr>
            <a:r>
              <a:rPr lang="sl-SI" dirty="0"/>
              <a:t>	premaknemo na naslednjo</a:t>
            </a:r>
          </a:p>
          <a:p>
            <a:r>
              <a:rPr lang="sl-SI" dirty="0"/>
              <a:t>Časovna zahtevnost: O(n), n število vozlišč</a:t>
            </a:r>
          </a:p>
          <a:p>
            <a:r>
              <a:rPr lang="sl-SI" dirty="0"/>
              <a:t>Prostorska zahtevnost: O(h), h višina drevesa</a:t>
            </a:r>
          </a:p>
          <a:p>
            <a:endParaRPr lang="sl-SI" dirty="0"/>
          </a:p>
          <a:p>
            <a:endParaRPr lang="sl-SI" dirty="0"/>
          </a:p>
          <a:p>
            <a:endParaRPr lang="de-DE" dirty="0"/>
          </a:p>
        </p:txBody>
      </p:sp>
      <p:sp>
        <p:nvSpPr>
          <p:cNvPr id="4" name="Elipsa 3">
            <a:extLst>
              <a:ext uri="{FF2B5EF4-FFF2-40B4-BE49-F238E27FC236}">
                <a16:creationId xmlns:a16="http://schemas.microsoft.com/office/drawing/2014/main" id="{65CD68F9-E33E-4182-A29F-37A855F7C95E}"/>
              </a:ext>
            </a:extLst>
          </p:cNvPr>
          <p:cNvSpPr/>
          <p:nvPr/>
        </p:nvSpPr>
        <p:spPr>
          <a:xfrm>
            <a:off x="8674598" y="2436089"/>
            <a:ext cx="1050878" cy="823714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l-SI" dirty="0"/>
              <a:t>1</a:t>
            </a:r>
            <a:endParaRPr lang="de-DE" dirty="0"/>
          </a:p>
        </p:txBody>
      </p:sp>
      <p:cxnSp>
        <p:nvCxnSpPr>
          <p:cNvPr id="6" name="Raven povezovalnik 5">
            <a:extLst>
              <a:ext uri="{FF2B5EF4-FFF2-40B4-BE49-F238E27FC236}">
                <a16:creationId xmlns:a16="http://schemas.microsoft.com/office/drawing/2014/main" id="{0306FB86-D7A5-4B2B-A092-3EE574FF49AC}"/>
              </a:ext>
            </a:extLst>
          </p:cNvPr>
          <p:cNvCxnSpPr>
            <a:cxnSpLocks/>
            <a:stCxn id="4" idx="3"/>
          </p:cNvCxnSpPr>
          <p:nvPr/>
        </p:nvCxnSpPr>
        <p:spPr>
          <a:xfrm flipH="1">
            <a:off x="8187830" y="3139173"/>
            <a:ext cx="640666" cy="57533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Raven povezovalnik 7">
            <a:extLst>
              <a:ext uri="{FF2B5EF4-FFF2-40B4-BE49-F238E27FC236}">
                <a16:creationId xmlns:a16="http://schemas.microsoft.com/office/drawing/2014/main" id="{57614AB8-707C-45FA-AE29-1A927275B3A4}"/>
              </a:ext>
            </a:extLst>
          </p:cNvPr>
          <p:cNvCxnSpPr>
            <a:cxnSpLocks/>
            <a:stCxn id="4" idx="5"/>
          </p:cNvCxnSpPr>
          <p:nvPr/>
        </p:nvCxnSpPr>
        <p:spPr>
          <a:xfrm>
            <a:off x="9571578" y="3139173"/>
            <a:ext cx="622472" cy="52073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Elipsa 8">
            <a:extLst>
              <a:ext uri="{FF2B5EF4-FFF2-40B4-BE49-F238E27FC236}">
                <a16:creationId xmlns:a16="http://schemas.microsoft.com/office/drawing/2014/main" id="{0BC5C40E-A33D-4313-B1FB-4F9BAF80483B}"/>
              </a:ext>
            </a:extLst>
          </p:cNvPr>
          <p:cNvSpPr/>
          <p:nvPr/>
        </p:nvSpPr>
        <p:spPr>
          <a:xfrm>
            <a:off x="7366582" y="3649978"/>
            <a:ext cx="1023581" cy="670916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l-SI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2</a:t>
            </a:r>
            <a:endParaRPr lang="de-DE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0" name="Elipsa 9">
            <a:extLst>
              <a:ext uri="{FF2B5EF4-FFF2-40B4-BE49-F238E27FC236}">
                <a16:creationId xmlns:a16="http://schemas.microsoft.com/office/drawing/2014/main" id="{D074649F-A14A-41B4-AA53-20725D6C235C}"/>
              </a:ext>
            </a:extLst>
          </p:cNvPr>
          <p:cNvSpPr/>
          <p:nvPr/>
        </p:nvSpPr>
        <p:spPr>
          <a:xfrm>
            <a:off x="9578802" y="3649978"/>
            <a:ext cx="1119117" cy="711224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l-SI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6</a:t>
            </a:r>
            <a:endParaRPr lang="de-DE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cxnSp>
        <p:nvCxnSpPr>
          <p:cNvPr id="12" name="Raven povezovalnik 11">
            <a:extLst>
              <a:ext uri="{FF2B5EF4-FFF2-40B4-BE49-F238E27FC236}">
                <a16:creationId xmlns:a16="http://schemas.microsoft.com/office/drawing/2014/main" id="{87C40639-215D-4127-8E00-822159718E61}"/>
              </a:ext>
            </a:extLst>
          </p:cNvPr>
          <p:cNvCxnSpPr>
            <a:cxnSpLocks/>
          </p:cNvCxnSpPr>
          <p:nvPr/>
        </p:nvCxnSpPr>
        <p:spPr>
          <a:xfrm flipH="1">
            <a:off x="7006744" y="4264211"/>
            <a:ext cx="605832" cy="67023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Raven povezovalnik 13">
            <a:extLst>
              <a:ext uri="{FF2B5EF4-FFF2-40B4-BE49-F238E27FC236}">
                <a16:creationId xmlns:a16="http://schemas.microsoft.com/office/drawing/2014/main" id="{97D9BEB1-9887-4041-82BE-AB02E7053860}"/>
              </a:ext>
            </a:extLst>
          </p:cNvPr>
          <p:cNvCxnSpPr>
            <a:stCxn id="9" idx="5"/>
          </p:cNvCxnSpPr>
          <p:nvPr/>
        </p:nvCxnSpPr>
        <p:spPr>
          <a:xfrm>
            <a:off x="8240263" y="4222641"/>
            <a:ext cx="533924" cy="72591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Raven povezovalnik 15">
            <a:extLst>
              <a:ext uri="{FF2B5EF4-FFF2-40B4-BE49-F238E27FC236}">
                <a16:creationId xmlns:a16="http://schemas.microsoft.com/office/drawing/2014/main" id="{9D55ABE6-4C96-4CC0-AB87-B9CCA0997C8A}"/>
              </a:ext>
            </a:extLst>
          </p:cNvPr>
          <p:cNvCxnSpPr>
            <a:stCxn id="10" idx="5"/>
          </p:cNvCxnSpPr>
          <p:nvPr/>
        </p:nvCxnSpPr>
        <p:spPr>
          <a:xfrm>
            <a:off x="10534028" y="4257046"/>
            <a:ext cx="523282" cy="60581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Elipsa 17">
            <a:extLst>
              <a:ext uri="{FF2B5EF4-FFF2-40B4-BE49-F238E27FC236}">
                <a16:creationId xmlns:a16="http://schemas.microsoft.com/office/drawing/2014/main" id="{BC886547-A447-4B98-804B-B38E9F86D3F2}"/>
              </a:ext>
            </a:extLst>
          </p:cNvPr>
          <p:cNvSpPr/>
          <p:nvPr/>
        </p:nvSpPr>
        <p:spPr>
          <a:xfrm>
            <a:off x="6428096" y="4934450"/>
            <a:ext cx="1146497" cy="852201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l-SI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3</a:t>
            </a:r>
            <a:endParaRPr lang="de-DE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9" name="Elipsa 18">
            <a:extLst>
              <a:ext uri="{FF2B5EF4-FFF2-40B4-BE49-F238E27FC236}">
                <a16:creationId xmlns:a16="http://schemas.microsoft.com/office/drawing/2014/main" id="{B934421F-5891-48FE-B57A-3BD4B25E2843}"/>
              </a:ext>
            </a:extLst>
          </p:cNvPr>
          <p:cNvSpPr/>
          <p:nvPr/>
        </p:nvSpPr>
        <p:spPr>
          <a:xfrm>
            <a:off x="8240263" y="4912685"/>
            <a:ext cx="1146497" cy="862393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l-SI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5</a:t>
            </a:r>
            <a:endParaRPr lang="de-DE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0" name="Elipsa 19">
            <a:extLst>
              <a:ext uri="{FF2B5EF4-FFF2-40B4-BE49-F238E27FC236}">
                <a16:creationId xmlns:a16="http://schemas.microsoft.com/office/drawing/2014/main" id="{79C05138-8192-4321-AED3-BDB370D9B37E}"/>
              </a:ext>
            </a:extLst>
          </p:cNvPr>
          <p:cNvSpPr/>
          <p:nvPr/>
        </p:nvSpPr>
        <p:spPr>
          <a:xfrm>
            <a:off x="10534028" y="4862857"/>
            <a:ext cx="1044368" cy="862394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l-SI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7</a:t>
            </a:r>
            <a:endParaRPr lang="de-DE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62010144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5CCF1031-E9BA-4922-A908-54F67FFAF0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b="1" dirty="0"/>
              <a:t>PRISTOP 2: ISKANJE V ŠIRINO</a:t>
            </a:r>
            <a:endParaRPr lang="de-DE" b="1" dirty="0"/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6EDCD1AA-2046-4D0B-A36B-6151991FBA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5402" y="2463928"/>
            <a:ext cx="9601196" cy="3318936"/>
          </a:xfrm>
        </p:spPr>
        <p:txBody>
          <a:bodyPr>
            <a:normAutofit/>
          </a:bodyPr>
          <a:lstStyle/>
          <a:p>
            <a:r>
              <a:rPr lang="sl-SI" dirty="0"/>
              <a:t>Ideja: potujemo po posameznih nivojih, koren premaknemo</a:t>
            </a:r>
          </a:p>
          <a:p>
            <a:pPr marL="0" indent="0">
              <a:buNone/>
            </a:pPr>
            <a:r>
              <a:rPr lang="sl-SI" dirty="0"/>
              <a:t>    v </a:t>
            </a:r>
            <a:r>
              <a:rPr lang="sl-SI" u="sng" dirty="0"/>
              <a:t>vrsto</a:t>
            </a:r>
            <a:r>
              <a:rPr lang="sl-SI" dirty="0"/>
              <a:t>, njegove sinove pa v </a:t>
            </a:r>
            <a:r>
              <a:rPr lang="sl-SI" u="sng" dirty="0"/>
              <a:t>pomožno vrsto</a:t>
            </a:r>
          </a:p>
          <a:p>
            <a:r>
              <a:rPr lang="sl-SI" dirty="0"/>
              <a:t>Časovna zahtevnost: O(n), n število vozlišč</a:t>
            </a:r>
          </a:p>
          <a:p>
            <a:r>
              <a:rPr lang="sl-SI" dirty="0"/>
              <a:t>Prostorska zahtevnost: O(m), m največje število </a:t>
            </a:r>
          </a:p>
          <a:p>
            <a:pPr marL="0" indent="0">
              <a:buNone/>
            </a:pPr>
            <a:r>
              <a:rPr lang="sl-SI" dirty="0"/>
              <a:t>    vozlišč na katerem koli nivoju</a:t>
            </a:r>
          </a:p>
        </p:txBody>
      </p:sp>
      <p:sp>
        <p:nvSpPr>
          <p:cNvPr id="7" name="Elipsa 6">
            <a:extLst>
              <a:ext uri="{FF2B5EF4-FFF2-40B4-BE49-F238E27FC236}">
                <a16:creationId xmlns:a16="http://schemas.microsoft.com/office/drawing/2014/main" id="{2101C5CE-AA6F-4637-A83F-1868274DBE17}"/>
              </a:ext>
            </a:extLst>
          </p:cNvPr>
          <p:cNvSpPr/>
          <p:nvPr/>
        </p:nvSpPr>
        <p:spPr>
          <a:xfrm>
            <a:off x="9165508" y="2429302"/>
            <a:ext cx="1132764" cy="699819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l-SI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1</a:t>
            </a:r>
            <a:endParaRPr lang="de-DE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8" name="Elipsa 7">
            <a:extLst>
              <a:ext uri="{FF2B5EF4-FFF2-40B4-BE49-F238E27FC236}">
                <a16:creationId xmlns:a16="http://schemas.microsoft.com/office/drawing/2014/main" id="{B7F2D4DD-66CB-4D85-B466-9B9BED237D95}"/>
              </a:ext>
            </a:extLst>
          </p:cNvPr>
          <p:cNvSpPr/>
          <p:nvPr/>
        </p:nvSpPr>
        <p:spPr>
          <a:xfrm>
            <a:off x="8087166" y="3696088"/>
            <a:ext cx="1089705" cy="72464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l-SI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2</a:t>
            </a:r>
            <a:endParaRPr lang="de-DE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9" name="Elipsa 8">
            <a:extLst>
              <a:ext uri="{FF2B5EF4-FFF2-40B4-BE49-F238E27FC236}">
                <a16:creationId xmlns:a16="http://schemas.microsoft.com/office/drawing/2014/main" id="{308F8721-21D5-4A99-B264-3C6789A93850}"/>
              </a:ext>
            </a:extLst>
          </p:cNvPr>
          <p:cNvSpPr/>
          <p:nvPr/>
        </p:nvSpPr>
        <p:spPr>
          <a:xfrm>
            <a:off x="9898120" y="3696088"/>
            <a:ext cx="1089705" cy="72464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l-SI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6</a:t>
            </a:r>
            <a:endParaRPr lang="de-DE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0" name="Elipsa 9">
            <a:extLst>
              <a:ext uri="{FF2B5EF4-FFF2-40B4-BE49-F238E27FC236}">
                <a16:creationId xmlns:a16="http://schemas.microsoft.com/office/drawing/2014/main" id="{7F6978BF-D84D-4074-B957-128D8B7EEDE1}"/>
              </a:ext>
            </a:extLst>
          </p:cNvPr>
          <p:cNvSpPr/>
          <p:nvPr/>
        </p:nvSpPr>
        <p:spPr>
          <a:xfrm>
            <a:off x="6912901" y="4977615"/>
            <a:ext cx="1214651" cy="662672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l-SI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3</a:t>
            </a:r>
            <a:endParaRPr lang="de-DE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1" name="Elipsa 10">
            <a:extLst>
              <a:ext uri="{FF2B5EF4-FFF2-40B4-BE49-F238E27FC236}">
                <a16:creationId xmlns:a16="http://schemas.microsoft.com/office/drawing/2014/main" id="{99F65242-0898-4DC8-AD28-22DEE3317D41}"/>
              </a:ext>
            </a:extLst>
          </p:cNvPr>
          <p:cNvSpPr/>
          <p:nvPr/>
        </p:nvSpPr>
        <p:spPr>
          <a:xfrm>
            <a:off x="8573651" y="4989621"/>
            <a:ext cx="1214651" cy="663267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l-SI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5</a:t>
            </a:r>
            <a:endParaRPr lang="de-DE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2" name="Elipsa 11">
            <a:extLst>
              <a:ext uri="{FF2B5EF4-FFF2-40B4-BE49-F238E27FC236}">
                <a16:creationId xmlns:a16="http://schemas.microsoft.com/office/drawing/2014/main" id="{2B0AE7C2-2CBE-42EC-B399-EC007A72EB0E}"/>
              </a:ext>
            </a:extLst>
          </p:cNvPr>
          <p:cNvSpPr/>
          <p:nvPr/>
        </p:nvSpPr>
        <p:spPr>
          <a:xfrm>
            <a:off x="10442972" y="4975647"/>
            <a:ext cx="1132764" cy="663267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l-SI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7</a:t>
            </a:r>
            <a:endParaRPr lang="de-DE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cxnSp>
        <p:nvCxnSpPr>
          <p:cNvPr id="14" name="Raven povezovalnik 13">
            <a:extLst>
              <a:ext uri="{FF2B5EF4-FFF2-40B4-BE49-F238E27FC236}">
                <a16:creationId xmlns:a16="http://schemas.microsoft.com/office/drawing/2014/main" id="{FEBCDC4B-D821-45B0-AC96-87144B9A1F5D}"/>
              </a:ext>
            </a:extLst>
          </p:cNvPr>
          <p:cNvCxnSpPr>
            <a:cxnSpLocks/>
            <a:stCxn id="7" idx="3"/>
          </p:cNvCxnSpPr>
          <p:nvPr/>
        </p:nvCxnSpPr>
        <p:spPr>
          <a:xfrm flipH="1">
            <a:off x="8713017" y="3026635"/>
            <a:ext cx="618380" cy="66945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Raven povezovalnik 15">
            <a:extLst>
              <a:ext uri="{FF2B5EF4-FFF2-40B4-BE49-F238E27FC236}">
                <a16:creationId xmlns:a16="http://schemas.microsoft.com/office/drawing/2014/main" id="{21A46376-C042-4B15-8B12-C580B150A838}"/>
              </a:ext>
            </a:extLst>
          </p:cNvPr>
          <p:cNvCxnSpPr>
            <a:cxnSpLocks/>
            <a:stCxn id="7" idx="5"/>
            <a:endCxn id="9" idx="0"/>
          </p:cNvCxnSpPr>
          <p:nvPr/>
        </p:nvCxnSpPr>
        <p:spPr>
          <a:xfrm>
            <a:off x="10132383" y="3026635"/>
            <a:ext cx="310590" cy="66945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Raven povezovalnik 19">
            <a:extLst>
              <a:ext uri="{FF2B5EF4-FFF2-40B4-BE49-F238E27FC236}">
                <a16:creationId xmlns:a16="http://schemas.microsoft.com/office/drawing/2014/main" id="{E08FF84F-24C8-46AF-9B12-288AE9830242}"/>
              </a:ext>
            </a:extLst>
          </p:cNvPr>
          <p:cNvCxnSpPr>
            <a:cxnSpLocks/>
            <a:endCxn id="11" idx="0"/>
          </p:cNvCxnSpPr>
          <p:nvPr/>
        </p:nvCxnSpPr>
        <p:spPr>
          <a:xfrm>
            <a:off x="8848801" y="4417752"/>
            <a:ext cx="332176" cy="57186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Raven povezovalnik 22">
            <a:extLst>
              <a:ext uri="{FF2B5EF4-FFF2-40B4-BE49-F238E27FC236}">
                <a16:creationId xmlns:a16="http://schemas.microsoft.com/office/drawing/2014/main" id="{DD61D706-9E10-4BA2-AC2F-6536868AC209}"/>
              </a:ext>
            </a:extLst>
          </p:cNvPr>
          <p:cNvCxnSpPr>
            <a:cxnSpLocks/>
            <a:stCxn id="8" idx="3"/>
            <a:endCxn id="10" idx="0"/>
          </p:cNvCxnSpPr>
          <p:nvPr/>
        </p:nvCxnSpPr>
        <p:spPr>
          <a:xfrm flipH="1">
            <a:off x="7520227" y="4314607"/>
            <a:ext cx="726523" cy="66300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Raven povezovalnik 26">
            <a:extLst>
              <a:ext uri="{FF2B5EF4-FFF2-40B4-BE49-F238E27FC236}">
                <a16:creationId xmlns:a16="http://schemas.microsoft.com/office/drawing/2014/main" id="{548A3FA7-BC79-4651-9713-2943C8743BC9}"/>
              </a:ext>
            </a:extLst>
          </p:cNvPr>
          <p:cNvCxnSpPr>
            <a:cxnSpLocks/>
          </p:cNvCxnSpPr>
          <p:nvPr/>
        </p:nvCxnSpPr>
        <p:spPr>
          <a:xfrm>
            <a:off x="10604969" y="4362950"/>
            <a:ext cx="410490" cy="63643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9884676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7" name="Rectangle 26">
            <a:extLst>
              <a:ext uri="{FF2B5EF4-FFF2-40B4-BE49-F238E27FC236}">
                <a16:creationId xmlns:a16="http://schemas.microsoft.com/office/drawing/2014/main" id="{6A9BC876-571A-45A6-93A3-FB2839CE66C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9" name="Group 28">
            <a:extLst>
              <a:ext uri="{FF2B5EF4-FFF2-40B4-BE49-F238E27FC236}">
                <a16:creationId xmlns:a16="http://schemas.microsoft.com/office/drawing/2014/main" id="{F484B2EA-E61C-489C-A595-1601912470C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30" name="Picture 29">
              <a:extLst>
                <a:ext uri="{FF2B5EF4-FFF2-40B4-BE49-F238E27FC236}">
                  <a16:creationId xmlns:a16="http://schemas.microsoft.com/office/drawing/2014/main" id="{9E987F02-C120-4654-AD1E-98AF4B643EF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64E470B5-B546-4390-9A0D-408D49895E7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32" name="Picture 31">
              <a:extLst>
                <a:ext uri="{FF2B5EF4-FFF2-40B4-BE49-F238E27FC236}">
                  <a16:creationId xmlns:a16="http://schemas.microsoft.com/office/drawing/2014/main" id="{D061B9CE-C400-4868-9385-01A0BBB98CF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33" name="Picture 32">
              <a:extLst>
                <a:ext uri="{FF2B5EF4-FFF2-40B4-BE49-F238E27FC236}">
                  <a16:creationId xmlns:a16="http://schemas.microsoft.com/office/drawing/2014/main" id="{40C49D50-A49B-4F80-81C4-05BBCF4B5AE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Naslov 1">
            <a:extLst>
              <a:ext uri="{FF2B5EF4-FFF2-40B4-BE49-F238E27FC236}">
                <a16:creationId xmlns:a16="http://schemas.microsoft.com/office/drawing/2014/main" id="{3A2691AF-90A1-4FAA-A3B3-C4E3BB55A6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84034" y="894"/>
            <a:ext cx="5488115" cy="762488"/>
          </a:xfrm>
        </p:spPr>
        <p:txBody>
          <a:bodyPr>
            <a:normAutofit/>
          </a:bodyPr>
          <a:lstStyle/>
          <a:p>
            <a:r>
              <a:rPr lang="sl-SI" b="1" dirty="0"/>
              <a:t>KODA</a:t>
            </a:r>
            <a:endParaRPr lang="de-DE" b="1" dirty="0"/>
          </a:p>
        </p:txBody>
      </p: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1124B3AE-D38B-4A63-B422-F9792E745B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477057" y="2400639"/>
            <a:ext cx="576072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9" name="Označba mesta vsebine 8" descr="Slika, ki vsebuje besede besedilo&#10;&#10;Opis je samodejno ustvarjen">
            <a:extLst>
              <a:ext uri="{FF2B5EF4-FFF2-40B4-BE49-F238E27FC236}">
                <a16:creationId xmlns:a16="http://schemas.microsoft.com/office/drawing/2014/main" id="{E8BD1595-74B2-4AF8-8B46-7E1F25039B8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319" y="764275"/>
            <a:ext cx="10903032" cy="2994195"/>
          </a:xfrm>
        </p:spPr>
      </p:pic>
      <p:pic>
        <p:nvPicPr>
          <p:cNvPr id="12" name="Slika 11" descr="Slika, ki vsebuje besede besedilo&#10;&#10;Opis je samodejno ustvarjen">
            <a:extLst>
              <a:ext uri="{FF2B5EF4-FFF2-40B4-BE49-F238E27FC236}">
                <a16:creationId xmlns:a16="http://schemas.microsoft.com/office/drawing/2014/main" id="{BBC7098E-DBE3-4643-A973-33F5D5634E0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446" y="3760257"/>
            <a:ext cx="10902906" cy="2488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256287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DF04700C-6137-410C-8A68-34DE5CFFCD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87933" y="2171381"/>
            <a:ext cx="6815669" cy="1515533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5400" dirty="0" err="1">
                <a:solidFill>
                  <a:schemeClr val="tx1"/>
                </a:solidFill>
              </a:rPr>
              <a:t>Hvala</a:t>
            </a:r>
            <a:r>
              <a:rPr lang="en-US" sz="5400" dirty="0">
                <a:solidFill>
                  <a:schemeClr val="tx1"/>
                </a:solidFill>
              </a:rPr>
              <a:t> za </a:t>
            </a:r>
            <a:r>
              <a:rPr lang="en-US" sz="5400" dirty="0" err="1">
                <a:solidFill>
                  <a:schemeClr val="tx1"/>
                </a:solidFill>
              </a:rPr>
              <a:t>pozornost</a:t>
            </a:r>
            <a:r>
              <a:rPr lang="en-US" sz="5400" dirty="0">
                <a:solidFill>
                  <a:schemeClr val="tx1"/>
                </a:solidFill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49936707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Naravno">
  <a:themeElements>
    <a:clrScheme name="Naravno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Naravno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Naravno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0</TotalTime>
  <Words>184</Words>
  <Application>Microsoft Office PowerPoint</Application>
  <PresentationFormat>Širokozaslonsko</PresentationFormat>
  <Paragraphs>51</Paragraphs>
  <Slides>8</Slides>
  <Notes>0</Notes>
  <HiddenSlides>0</HiddenSlides>
  <MMClips>0</MMClips>
  <ScaleCrop>false</ScaleCrop>
  <HeadingPairs>
    <vt:vector size="6" baseType="variant">
      <vt:variant>
        <vt:lpstr>Uporabljene pisave</vt:lpstr>
      </vt:variant>
      <vt:variant>
        <vt:i4>2</vt:i4>
      </vt:variant>
      <vt:variant>
        <vt:lpstr>Tema</vt:lpstr>
      </vt:variant>
      <vt:variant>
        <vt:i4>1</vt:i4>
      </vt:variant>
      <vt:variant>
        <vt:lpstr>Naslovi diapozitivov</vt:lpstr>
      </vt:variant>
      <vt:variant>
        <vt:i4>8</vt:i4>
      </vt:variant>
    </vt:vector>
  </HeadingPairs>
  <TitlesOfParts>
    <vt:vector size="11" baseType="lpstr">
      <vt:lpstr>Arial</vt:lpstr>
      <vt:lpstr>Garamond</vt:lpstr>
      <vt:lpstr>Naravno</vt:lpstr>
      <vt:lpstr>POVPREČJA NIVOJEV V DVOJIŠKEM DREVESU</vt:lpstr>
      <vt:lpstr>SPOMNIMO SE …</vt:lpstr>
      <vt:lpstr>PROBLEM</vt:lpstr>
      <vt:lpstr>PRIMER</vt:lpstr>
      <vt:lpstr>PRISTOP 1: ISKANJE V GLOBINO</vt:lpstr>
      <vt:lpstr>PRISTOP 2: ISKANJE V ŠIRINO</vt:lpstr>
      <vt:lpstr>KODA</vt:lpstr>
      <vt:lpstr>Hvala za pozornost!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POVPREČJA NIVOJEV V DVOJIŠKEM DREVESU</dc:title>
  <dc:creator>Miloje Vacić</dc:creator>
  <cp:lastModifiedBy>Miloje Vacić</cp:lastModifiedBy>
  <cp:revision>11</cp:revision>
  <dcterms:created xsi:type="dcterms:W3CDTF">2021-12-12T19:20:51Z</dcterms:created>
  <dcterms:modified xsi:type="dcterms:W3CDTF">2021-12-14T10:24:11Z</dcterms:modified>
</cp:coreProperties>
</file>