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7" r:id="rId1"/>
  </p:sldMasterIdLst>
  <p:sldIdLst>
    <p:sldId id="260" r:id="rId2"/>
    <p:sldId id="261" r:id="rId3"/>
    <p:sldId id="256" r:id="rId4"/>
    <p:sldId id="257" r:id="rId5"/>
    <p:sldId id="258" r:id="rId6"/>
    <p:sldId id="259" r:id="rId7"/>
    <p:sldId id="262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217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679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2916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321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5992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104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6422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4181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246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116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591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66487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2615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04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174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2218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373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36D6DBD-DA23-44E9-82C0-D3A7A3BC4C4C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A1C312C-21F0-4882-80C8-F899824AC3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339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  <p:sldLayoutId id="2147484079" r:id="rId12"/>
    <p:sldLayoutId id="2147484080" r:id="rId13"/>
    <p:sldLayoutId id="2147484081" r:id="rId14"/>
    <p:sldLayoutId id="2147484082" r:id="rId15"/>
    <p:sldLayoutId id="2147484083" r:id="rId16"/>
    <p:sldLayoutId id="21474840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ive.io/edpresso/how-to-use-a-vertical-order-traversal-of-a-binary-tree" TargetMode="External"/><Relationship Id="rId2" Type="http://schemas.openxmlformats.org/officeDocument/2006/relationships/hyperlink" Target="https://www.geeksforgeeks.org/print-binary-tree-vertical-order-set-2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chiedelight.com/print-nodes-binary-tree-vertical-ord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latin typeface="Book Antiqua" panose="02040602050305030304" pitchFamily="18" charset="0"/>
              </a:rPr>
              <a:t>VERTIKALNI OBHOD DVOJIŠKEGA DREVESA</a:t>
            </a:r>
            <a:endParaRPr lang="sl-SI" b="1" dirty="0">
              <a:latin typeface="Book Antiqua" panose="02040602050305030304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071462" y="5509215"/>
            <a:ext cx="1785257" cy="656453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Hana Lukež</a:t>
            </a: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9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/>
              <a:t>Algoritem:</a:t>
            </a:r>
            <a:endParaRPr lang="sl-SI" b="1" u="sng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72885" y="2269761"/>
            <a:ext cx="10515600" cy="50323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Prečkamo drevo in hkrati shranjujemo koordinate vozlišč z vrednostmi v seznam lokacij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Razvrstimo seznam po vrstnem redu po x-koordinati od najmanjše do največje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Vse vrednosti z enakimi x-koordinatami damo v isti seznam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V seznamu, kjer imamo več </a:t>
            </a:r>
            <a:r>
              <a:rPr lang="sl-SI" sz="2400" b="1" dirty="0" smtClean="0"/>
              <a:t>vrednosti </a:t>
            </a:r>
            <a:r>
              <a:rPr lang="sl-SI" sz="2400" b="1" dirty="0" smtClean="0"/>
              <a:t>vozlišč, razvrstimo še po y-koordinati (od največje do najmanjše)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Če imamo vrednosti z enakimi koordinatami, razvrstimo po vrednosti vozlišča (od najmanjše do največje)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400" b="1" dirty="0" smtClean="0"/>
              <a:t>Vrednosti zapišemo v seznam</a:t>
            </a:r>
          </a:p>
        </p:txBody>
      </p:sp>
    </p:spTree>
    <p:extLst>
      <p:ext uri="{BB962C8B-B14F-4D97-AF65-F5344CB8AC3E}">
        <p14:creationId xmlns:p14="http://schemas.microsoft.com/office/powerpoint/2010/main" val="23020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gram poteka: povezovalnik 3"/>
          <p:cNvSpPr/>
          <p:nvPr/>
        </p:nvSpPr>
        <p:spPr>
          <a:xfrm>
            <a:off x="4737341" y="657965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28</a:t>
            </a:r>
            <a:endParaRPr lang="sl-SI" b="1" dirty="0"/>
          </a:p>
        </p:txBody>
      </p:sp>
      <p:sp>
        <p:nvSpPr>
          <p:cNvPr id="27" name="Diagram poteka: povezovalnik 26"/>
          <p:cNvSpPr/>
          <p:nvPr/>
        </p:nvSpPr>
        <p:spPr>
          <a:xfrm>
            <a:off x="2706781" y="2309869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23</a:t>
            </a:r>
            <a:endParaRPr lang="sl-SI" b="1" dirty="0"/>
          </a:p>
        </p:txBody>
      </p:sp>
      <p:sp>
        <p:nvSpPr>
          <p:cNvPr id="28" name="Diagram poteka: povezovalnik 27"/>
          <p:cNvSpPr/>
          <p:nvPr/>
        </p:nvSpPr>
        <p:spPr>
          <a:xfrm>
            <a:off x="6775152" y="2309869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43</a:t>
            </a:r>
            <a:endParaRPr lang="sl-SI" b="1" dirty="0"/>
          </a:p>
        </p:txBody>
      </p:sp>
      <p:sp>
        <p:nvSpPr>
          <p:cNvPr id="29" name="Diagram poteka: povezovalnik 28"/>
          <p:cNvSpPr/>
          <p:nvPr/>
        </p:nvSpPr>
        <p:spPr>
          <a:xfrm>
            <a:off x="8782036" y="4894674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103</a:t>
            </a:r>
            <a:endParaRPr lang="sl-SI" b="1" dirty="0"/>
          </a:p>
        </p:txBody>
      </p:sp>
      <p:sp>
        <p:nvSpPr>
          <p:cNvPr id="30" name="Diagram poteka: povezovalnik 29"/>
          <p:cNvSpPr/>
          <p:nvPr/>
        </p:nvSpPr>
        <p:spPr>
          <a:xfrm>
            <a:off x="6652783" y="4976785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7</a:t>
            </a:r>
            <a:endParaRPr lang="sl-SI" b="1" dirty="0"/>
          </a:p>
        </p:txBody>
      </p:sp>
      <p:sp>
        <p:nvSpPr>
          <p:cNvPr id="31" name="Diagram poteka: povezovalnik 30"/>
          <p:cNvSpPr/>
          <p:nvPr/>
        </p:nvSpPr>
        <p:spPr>
          <a:xfrm>
            <a:off x="7328028" y="4989715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3</a:t>
            </a:r>
            <a:endParaRPr lang="sl-SI" b="1" dirty="0"/>
          </a:p>
        </p:txBody>
      </p:sp>
      <p:sp>
        <p:nvSpPr>
          <p:cNvPr id="32" name="Diagram poteka: povezovalnik 31"/>
          <p:cNvSpPr/>
          <p:nvPr/>
        </p:nvSpPr>
        <p:spPr>
          <a:xfrm>
            <a:off x="5135758" y="4976785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12</a:t>
            </a:r>
            <a:endParaRPr lang="sl-SI" b="1" dirty="0"/>
          </a:p>
        </p:txBody>
      </p:sp>
      <p:sp>
        <p:nvSpPr>
          <p:cNvPr id="33" name="Diagram poteka: povezovalnik 32"/>
          <p:cNvSpPr/>
          <p:nvPr/>
        </p:nvSpPr>
        <p:spPr>
          <a:xfrm>
            <a:off x="4455296" y="4976786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66</a:t>
            </a:r>
            <a:endParaRPr lang="sl-SI" b="1" dirty="0"/>
          </a:p>
        </p:txBody>
      </p:sp>
      <p:sp>
        <p:nvSpPr>
          <p:cNvPr id="34" name="Diagram poteka: povezovalnik 33"/>
          <p:cNvSpPr/>
          <p:nvPr/>
        </p:nvSpPr>
        <p:spPr>
          <a:xfrm>
            <a:off x="2902893" y="4963857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5</a:t>
            </a:r>
            <a:endParaRPr lang="sl-SI" b="1" dirty="0"/>
          </a:p>
        </p:txBody>
      </p:sp>
      <p:sp>
        <p:nvSpPr>
          <p:cNvPr id="35" name="Diagram poteka: povezovalnik 34"/>
          <p:cNvSpPr/>
          <p:nvPr/>
        </p:nvSpPr>
        <p:spPr>
          <a:xfrm>
            <a:off x="2227648" y="4963858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/>
              <a:t>5</a:t>
            </a:r>
          </a:p>
        </p:txBody>
      </p:sp>
      <p:sp>
        <p:nvSpPr>
          <p:cNvPr id="36" name="Diagram poteka: povezovalnik 35"/>
          <p:cNvSpPr/>
          <p:nvPr/>
        </p:nvSpPr>
        <p:spPr>
          <a:xfrm>
            <a:off x="483916" y="4960416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31</a:t>
            </a:r>
            <a:endParaRPr lang="sl-SI" b="1" dirty="0"/>
          </a:p>
        </p:txBody>
      </p:sp>
      <p:sp>
        <p:nvSpPr>
          <p:cNvPr id="37" name="Diagram poteka: povezovalnik 36"/>
          <p:cNvSpPr/>
          <p:nvPr/>
        </p:nvSpPr>
        <p:spPr>
          <a:xfrm>
            <a:off x="7953740" y="3628069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93</a:t>
            </a:r>
            <a:endParaRPr lang="sl-SI" b="1" dirty="0"/>
          </a:p>
        </p:txBody>
      </p:sp>
      <p:sp>
        <p:nvSpPr>
          <p:cNvPr id="38" name="Diagram poteka: povezovalnik 37"/>
          <p:cNvSpPr/>
          <p:nvPr/>
        </p:nvSpPr>
        <p:spPr>
          <a:xfrm>
            <a:off x="5822001" y="3561724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2</a:t>
            </a:r>
            <a:endParaRPr lang="sl-SI" b="1" dirty="0"/>
          </a:p>
        </p:txBody>
      </p:sp>
      <p:sp>
        <p:nvSpPr>
          <p:cNvPr id="39" name="Diagram poteka: povezovalnik 38"/>
          <p:cNvSpPr/>
          <p:nvPr/>
        </p:nvSpPr>
        <p:spPr>
          <a:xfrm>
            <a:off x="3725198" y="3561724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25</a:t>
            </a:r>
            <a:endParaRPr lang="sl-SI" b="1" dirty="0"/>
          </a:p>
        </p:txBody>
      </p:sp>
      <p:sp>
        <p:nvSpPr>
          <p:cNvPr id="40" name="Diagram poteka: povezovalnik 39"/>
          <p:cNvSpPr/>
          <p:nvPr/>
        </p:nvSpPr>
        <p:spPr>
          <a:xfrm>
            <a:off x="1386295" y="3561724"/>
            <a:ext cx="796834" cy="75764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222</a:t>
            </a:r>
            <a:endParaRPr lang="sl-SI" b="1" dirty="0"/>
          </a:p>
        </p:txBody>
      </p:sp>
      <p:cxnSp>
        <p:nvCxnSpPr>
          <p:cNvPr id="42" name="Raven puščični povezovalnik 41"/>
          <p:cNvCxnSpPr>
            <a:stCxn id="4" idx="3"/>
            <a:endCxn id="27" idx="7"/>
          </p:cNvCxnSpPr>
          <p:nvPr/>
        </p:nvCxnSpPr>
        <p:spPr>
          <a:xfrm flipH="1">
            <a:off x="3386921" y="1304655"/>
            <a:ext cx="1467114" cy="11161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Raven puščični povezovalnik 43"/>
          <p:cNvCxnSpPr>
            <a:stCxn id="4" idx="5"/>
            <a:endCxn id="28" idx="1"/>
          </p:cNvCxnSpPr>
          <p:nvPr/>
        </p:nvCxnSpPr>
        <p:spPr>
          <a:xfrm>
            <a:off x="5417481" y="1304655"/>
            <a:ext cx="1474365" cy="11161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Raven puščični povezovalnik 45"/>
          <p:cNvCxnSpPr>
            <a:stCxn id="27" idx="3"/>
            <a:endCxn id="40" idx="7"/>
          </p:cNvCxnSpPr>
          <p:nvPr/>
        </p:nvCxnSpPr>
        <p:spPr>
          <a:xfrm flipH="1">
            <a:off x="2066435" y="2956559"/>
            <a:ext cx="757040" cy="7161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Raven puščični povezovalnik 47"/>
          <p:cNvCxnSpPr>
            <a:stCxn id="40" idx="3"/>
            <a:endCxn id="36" idx="7"/>
          </p:cNvCxnSpPr>
          <p:nvPr/>
        </p:nvCxnSpPr>
        <p:spPr>
          <a:xfrm flipH="1">
            <a:off x="1164056" y="4208414"/>
            <a:ext cx="338933" cy="8629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Raven puščični povezovalnik 49"/>
          <p:cNvCxnSpPr>
            <a:stCxn id="28" idx="5"/>
            <a:endCxn id="37" idx="1"/>
          </p:cNvCxnSpPr>
          <p:nvPr/>
        </p:nvCxnSpPr>
        <p:spPr>
          <a:xfrm>
            <a:off x="7455292" y="2956559"/>
            <a:ext cx="615142" cy="7824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Raven puščični povezovalnik 52"/>
          <p:cNvCxnSpPr>
            <a:stCxn id="37" idx="5"/>
            <a:endCxn id="29" idx="1"/>
          </p:cNvCxnSpPr>
          <p:nvPr/>
        </p:nvCxnSpPr>
        <p:spPr>
          <a:xfrm>
            <a:off x="8633880" y="4274759"/>
            <a:ext cx="264850" cy="7308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Raven puščični povezovalnik 79"/>
          <p:cNvCxnSpPr>
            <a:stCxn id="27" idx="5"/>
            <a:endCxn id="39" idx="1"/>
          </p:cNvCxnSpPr>
          <p:nvPr/>
        </p:nvCxnSpPr>
        <p:spPr>
          <a:xfrm>
            <a:off x="3386921" y="2956559"/>
            <a:ext cx="454971" cy="7161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Raven puščični povezovalnik 81"/>
          <p:cNvCxnSpPr>
            <a:stCxn id="28" idx="3"/>
            <a:endCxn id="38" idx="7"/>
          </p:cNvCxnSpPr>
          <p:nvPr/>
        </p:nvCxnSpPr>
        <p:spPr>
          <a:xfrm flipH="1">
            <a:off x="6502141" y="2956559"/>
            <a:ext cx="389705" cy="7161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6" name="Raven puščični povezovalnik 85"/>
          <p:cNvCxnSpPr>
            <a:stCxn id="40" idx="5"/>
            <a:endCxn id="35" idx="0"/>
          </p:cNvCxnSpPr>
          <p:nvPr/>
        </p:nvCxnSpPr>
        <p:spPr>
          <a:xfrm>
            <a:off x="2066435" y="4208414"/>
            <a:ext cx="559630" cy="755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Raven puščični povezovalnik 87"/>
          <p:cNvCxnSpPr>
            <a:stCxn id="39" idx="3"/>
            <a:endCxn id="34" idx="0"/>
          </p:cNvCxnSpPr>
          <p:nvPr/>
        </p:nvCxnSpPr>
        <p:spPr>
          <a:xfrm flipH="1">
            <a:off x="3301310" y="4208414"/>
            <a:ext cx="540582" cy="7554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0" name="Raven puščični povezovalnik 89"/>
          <p:cNvCxnSpPr>
            <a:stCxn id="39" idx="5"/>
            <a:endCxn id="33" idx="0"/>
          </p:cNvCxnSpPr>
          <p:nvPr/>
        </p:nvCxnSpPr>
        <p:spPr>
          <a:xfrm>
            <a:off x="4405338" y="4208414"/>
            <a:ext cx="448375" cy="7683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2" name="Raven puščični povezovalnik 91"/>
          <p:cNvCxnSpPr>
            <a:stCxn id="38" idx="3"/>
            <a:endCxn id="32" idx="0"/>
          </p:cNvCxnSpPr>
          <p:nvPr/>
        </p:nvCxnSpPr>
        <p:spPr>
          <a:xfrm flipH="1">
            <a:off x="5534175" y="4208414"/>
            <a:ext cx="404520" cy="768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Raven puščični povezovalnik 93"/>
          <p:cNvCxnSpPr>
            <a:stCxn id="38" idx="5"/>
            <a:endCxn id="30" idx="0"/>
          </p:cNvCxnSpPr>
          <p:nvPr/>
        </p:nvCxnSpPr>
        <p:spPr>
          <a:xfrm>
            <a:off x="6502141" y="4208414"/>
            <a:ext cx="549059" cy="768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Raven puščični povezovalnik 95"/>
          <p:cNvCxnSpPr>
            <a:stCxn id="37" idx="3"/>
            <a:endCxn id="31" idx="0"/>
          </p:cNvCxnSpPr>
          <p:nvPr/>
        </p:nvCxnSpPr>
        <p:spPr>
          <a:xfrm flipH="1">
            <a:off x="7726445" y="4274759"/>
            <a:ext cx="343989" cy="714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8" name="PoljeZBesedilom 107"/>
          <p:cNvSpPr txBox="1"/>
          <p:nvPr/>
        </p:nvSpPr>
        <p:spPr>
          <a:xfrm>
            <a:off x="5457982" y="852122"/>
            <a:ext cx="1160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[0,0,28]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09" name="PoljeZBesedilom 108"/>
          <p:cNvSpPr txBox="1"/>
          <p:nvPr/>
        </p:nvSpPr>
        <p:spPr>
          <a:xfrm>
            <a:off x="6576577" y="3718826"/>
            <a:ext cx="1149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[0,-2,2]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0" name="PoljeZBesedilom 109"/>
          <p:cNvSpPr txBox="1"/>
          <p:nvPr/>
        </p:nvSpPr>
        <p:spPr>
          <a:xfrm>
            <a:off x="4489011" y="3692348"/>
            <a:ext cx="1113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[0,-2,25]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1" name="PoljeZBesedilom 110"/>
          <p:cNvSpPr txBox="1"/>
          <p:nvPr/>
        </p:nvSpPr>
        <p:spPr>
          <a:xfrm>
            <a:off x="2123168" y="3721166"/>
            <a:ext cx="13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[-2,-2,222]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2" name="PoljeZBesedilom 111"/>
          <p:cNvSpPr txBox="1"/>
          <p:nvPr/>
        </p:nvSpPr>
        <p:spPr>
          <a:xfrm>
            <a:off x="5274192" y="5754993"/>
            <a:ext cx="1218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[-1,-3,12]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3" name="PoljeZBesedilom 112"/>
          <p:cNvSpPr txBox="1"/>
          <p:nvPr/>
        </p:nvSpPr>
        <p:spPr>
          <a:xfrm>
            <a:off x="3518372" y="2319359"/>
            <a:ext cx="114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[-1,-1,23]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4" name="PoljeZBesedilom 113"/>
          <p:cNvSpPr txBox="1"/>
          <p:nvPr/>
        </p:nvSpPr>
        <p:spPr>
          <a:xfrm>
            <a:off x="4255509" y="5745157"/>
            <a:ext cx="1161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[1,-3,66]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5" name="PoljeZBesedilom 114"/>
          <p:cNvSpPr txBox="1"/>
          <p:nvPr/>
        </p:nvSpPr>
        <p:spPr>
          <a:xfrm>
            <a:off x="3128225" y="5718062"/>
            <a:ext cx="1042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[-1,-3,5]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6" name="PoljeZBesedilom 115"/>
          <p:cNvSpPr txBox="1"/>
          <p:nvPr/>
        </p:nvSpPr>
        <p:spPr>
          <a:xfrm>
            <a:off x="2000941" y="5718062"/>
            <a:ext cx="1096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[-1,-3,5]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7" name="PoljeZBesedilom 116"/>
          <p:cNvSpPr txBox="1"/>
          <p:nvPr/>
        </p:nvSpPr>
        <p:spPr>
          <a:xfrm>
            <a:off x="483916" y="5784287"/>
            <a:ext cx="1052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[-3,-3,1]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1" name="PoljeZBesedilom 120"/>
          <p:cNvSpPr txBox="1"/>
          <p:nvPr/>
        </p:nvSpPr>
        <p:spPr>
          <a:xfrm>
            <a:off x="8609706" y="5732275"/>
            <a:ext cx="1224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[3,-3,103]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2" name="PoljeZBesedilom 121"/>
          <p:cNvSpPr txBox="1"/>
          <p:nvPr/>
        </p:nvSpPr>
        <p:spPr>
          <a:xfrm>
            <a:off x="7571986" y="5754993"/>
            <a:ext cx="1015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[1,-3,3]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3" name="PoljeZBesedilom 122"/>
          <p:cNvSpPr txBox="1"/>
          <p:nvPr/>
        </p:nvSpPr>
        <p:spPr>
          <a:xfrm>
            <a:off x="6492418" y="5754993"/>
            <a:ext cx="1079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[1,-3,7]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4" name="PoljeZBesedilom 123"/>
          <p:cNvSpPr txBox="1"/>
          <p:nvPr/>
        </p:nvSpPr>
        <p:spPr>
          <a:xfrm>
            <a:off x="8270845" y="3301426"/>
            <a:ext cx="1107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[2,-2,93]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5" name="PoljeZBesedilom 124"/>
          <p:cNvSpPr txBox="1"/>
          <p:nvPr/>
        </p:nvSpPr>
        <p:spPr>
          <a:xfrm>
            <a:off x="7660114" y="2420824"/>
            <a:ext cx="115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[1,-1,43]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41" name="PoljeZBesedilom 140"/>
          <p:cNvSpPr txBox="1"/>
          <p:nvPr/>
        </p:nvSpPr>
        <p:spPr>
          <a:xfrm>
            <a:off x="844691" y="554042"/>
            <a:ext cx="3410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u="sng" dirty="0" smtClean="0">
                <a:solidFill>
                  <a:schemeClr val="bg1"/>
                </a:solidFill>
              </a:rPr>
              <a:t>Primer:</a:t>
            </a:r>
            <a:endParaRPr lang="sl-SI" sz="4400" dirty="0">
              <a:solidFill>
                <a:schemeClr val="bg1"/>
              </a:solidFill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9703281" y="1140185"/>
            <a:ext cx="1959923" cy="44124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b="1" dirty="0">
                <a:solidFill>
                  <a:schemeClr val="bg1"/>
                </a:solidFill>
              </a:rPr>
              <a:t>Seznam lokacij:</a:t>
            </a:r>
          </a:p>
          <a:p>
            <a:r>
              <a:rPr lang="sl-SI" b="1" dirty="0">
                <a:solidFill>
                  <a:schemeClr val="bg1"/>
                </a:solidFill>
              </a:rPr>
              <a:t>[0,0,28]</a:t>
            </a:r>
          </a:p>
          <a:p>
            <a:r>
              <a:rPr lang="sl-SI" b="1" dirty="0">
                <a:solidFill>
                  <a:schemeClr val="bg1"/>
                </a:solidFill>
              </a:rPr>
              <a:t>[-1,-1,23]</a:t>
            </a:r>
          </a:p>
          <a:p>
            <a:r>
              <a:rPr lang="sl-SI" b="1" dirty="0">
                <a:solidFill>
                  <a:schemeClr val="bg1"/>
                </a:solidFill>
              </a:rPr>
              <a:t>[1,-1,43]</a:t>
            </a:r>
          </a:p>
          <a:p>
            <a:r>
              <a:rPr lang="sl-SI" b="1" dirty="0">
                <a:solidFill>
                  <a:schemeClr val="bg1"/>
                </a:solidFill>
              </a:rPr>
              <a:t>[-2,-2,222]</a:t>
            </a:r>
          </a:p>
          <a:p>
            <a:r>
              <a:rPr lang="sl-SI" b="1" dirty="0">
                <a:solidFill>
                  <a:schemeClr val="bg1"/>
                </a:solidFill>
              </a:rPr>
              <a:t>[0,-2,25]</a:t>
            </a:r>
          </a:p>
          <a:p>
            <a:r>
              <a:rPr lang="sl-SI" b="1" dirty="0">
                <a:solidFill>
                  <a:schemeClr val="bg1"/>
                </a:solidFill>
              </a:rPr>
              <a:t>[0,-2,2]</a:t>
            </a:r>
          </a:p>
          <a:p>
            <a:r>
              <a:rPr lang="sl-SI" b="1" dirty="0">
                <a:solidFill>
                  <a:schemeClr val="bg1"/>
                </a:solidFill>
              </a:rPr>
              <a:t>[2,-2,93]</a:t>
            </a:r>
          </a:p>
          <a:p>
            <a:r>
              <a:rPr lang="sl-SI" b="1" dirty="0">
                <a:solidFill>
                  <a:schemeClr val="bg1"/>
                </a:solidFill>
              </a:rPr>
              <a:t>[-3,-3,13]</a:t>
            </a:r>
          </a:p>
          <a:p>
            <a:r>
              <a:rPr lang="sl-SI" b="1" dirty="0">
                <a:solidFill>
                  <a:schemeClr val="bg1"/>
                </a:solidFill>
              </a:rPr>
              <a:t>[-1,-3,5]</a:t>
            </a:r>
          </a:p>
          <a:p>
            <a:r>
              <a:rPr lang="sl-SI" b="1" dirty="0">
                <a:solidFill>
                  <a:schemeClr val="bg1"/>
                </a:solidFill>
              </a:rPr>
              <a:t>[-1,-3,5]</a:t>
            </a:r>
          </a:p>
          <a:p>
            <a:r>
              <a:rPr lang="sl-SI" b="1" dirty="0">
                <a:solidFill>
                  <a:schemeClr val="bg1"/>
                </a:solidFill>
              </a:rPr>
              <a:t>[1,-3,66]</a:t>
            </a:r>
          </a:p>
          <a:p>
            <a:r>
              <a:rPr lang="sl-SI" b="1" dirty="0">
                <a:solidFill>
                  <a:schemeClr val="bg1"/>
                </a:solidFill>
              </a:rPr>
              <a:t>[-1,-3,12]</a:t>
            </a:r>
          </a:p>
          <a:p>
            <a:r>
              <a:rPr lang="sl-SI" b="1" dirty="0">
                <a:solidFill>
                  <a:schemeClr val="bg1"/>
                </a:solidFill>
              </a:rPr>
              <a:t>[1,-3,7]</a:t>
            </a:r>
          </a:p>
          <a:p>
            <a:r>
              <a:rPr lang="sl-SI" b="1" dirty="0">
                <a:solidFill>
                  <a:schemeClr val="bg1"/>
                </a:solidFill>
              </a:rPr>
              <a:t>[1,-3,3]</a:t>
            </a:r>
          </a:p>
          <a:p>
            <a:r>
              <a:rPr lang="sl-SI" b="1" dirty="0">
                <a:solidFill>
                  <a:schemeClr val="bg1"/>
                </a:solidFill>
              </a:rPr>
              <a:t>[3,-3,103]</a:t>
            </a:r>
          </a:p>
        </p:txBody>
      </p:sp>
    </p:spTree>
    <p:extLst>
      <p:ext uri="{BB962C8B-B14F-4D97-AF65-F5344CB8AC3E}">
        <p14:creationId xmlns:p14="http://schemas.microsoft.com/office/powerpoint/2010/main" val="106262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21" grpId="0"/>
      <p:bldP spid="122" grpId="0"/>
      <p:bldP spid="123" grpId="0"/>
      <p:bldP spid="124" grpId="0"/>
      <p:bldP spid="125" grpId="0"/>
      <p:bldP spid="14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66947" y="210458"/>
            <a:ext cx="1854925" cy="652417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400" b="1" u="sng" dirty="0"/>
              <a:t>Seznam lokacij:</a:t>
            </a:r>
          </a:p>
          <a:p>
            <a:r>
              <a:rPr lang="sl-SI" sz="2400" dirty="0" smtClean="0"/>
              <a:t>[0,0,28]</a:t>
            </a:r>
          </a:p>
          <a:p>
            <a:r>
              <a:rPr lang="sl-SI" sz="2400" dirty="0" smtClean="0"/>
              <a:t>[-1,-1,23]</a:t>
            </a:r>
          </a:p>
          <a:p>
            <a:r>
              <a:rPr lang="sl-SI" sz="2400" dirty="0" smtClean="0"/>
              <a:t>[1,-1,43]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[0,-2,25]</a:t>
            </a:r>
          </a:p>
          <a:p>
            <a:r>
              <a:rPr lang="sl-SI" sz="2400" dirty="0" smtClean="0"/>
              <a:t>[0,-2,2]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[-1,-3,5]</a:t>
            </a:r>
          </a:p>
          <a:p>
            <a:r>
              <a:rPr lang="sl-SI" sz="2400" dirty="0" smtClean="0"/>
              <a:t>[-1,-3,5]</a:t>
            </a:r>
          </a:p>
          <a:p>
            <a:r>
              <a:rPr lang="sl-SI" sz="2400" dirty="0" smtClean="0"/>
              <a:t>[1,-3,66]</a:t>
            </a:r>
          </a:p>
          <a:p>
            <a:r>
              <a:rPr lang="sl-SI" sz="2400" dirty="0" smtClean="0"/>
              <a:t>[-1,-3,12]</a:t>
            </a:r>
          </a:p>
          <a:p>
            <a:r>
              <a:rPr lang="sl-SI" sz="2400" dirty="0" smtClean="0"/>
              <a:t>[1,-3,7]</a:t>
            </a:r>
          </a:p>
          <a:p>
            <a:r>
              <a:rPr lang="sl-SI" sz="2400" dirty="0" smtClean="0"/>
              <a:t>[1,-3,3]</a:t>
            </a:r>
          </a:p>
          <a:p>
            <a:r>
              <a:rPr lang="sl-SI" sz="2400" dirty="0" smtClean="0"/>
              <a:t>[3,-3,103]</a:t>
            </a:r>
            <a:endParaRPr lang="sl-SI" sz="2400" dirty="0"/>
          </a:p>
        </p:txBody>
      </p:sp>
      <p:sp>
        <p:nvSpPr>
          <p:cNvPr id="7" name="Pravokotnik 6"/>
          <p:cNvSpPr/>
          <p:nvPr/>
        </p:nvSpPr>
        <p:spPr>
          <a:xfrm>
            <a:off x="3356363" y="210458"/>
            <a:ext cx="1854925" cy="652417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l-SI" sz="2400" b="1" u="sng" dirty="0" smtClean="0"/>
          </a:p>
          <a:p>
            <a:endParaRPr lang="sl-SI" sz="2400" b="1" u="sng" dirty="0"/>
          </a:p>
          <a:p>
            <a:endParaRPr lang="sl-SI" sz="2400" b="1" u="sng" dirty="0" smtClean="0"/>
          </a:p>
          <a:p>
            <a:endParaRPr lang="sl-SI" sz="2400" b="1" u="sng" dirty="0" smtClean="0"/>
          </a:p>
          <a:p>
            <a:r>
              <a:rPr lang="sl-SI" sz="2400" b="1" u="sng" dirty="0" smtClean="0"/>
              <a:t>Seznam </a:t>
            </a:r>
            <a:r>
              <a:rPr lang="sl-SI" sz="2400" b="1" u="sng" dirty="0"/>
              <a:t>lokacij</a:t>
            </a:r>
            <a:r>
              <a:rPr lang="sl-SI" sz="2400" b="1" u="sng" dirty="0" smtClean="0"/>
              <a:t>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</a:t>
            </a:r>
          </a:p>
          <a:p>
            <a:r>
              <a:rPr lang="sl-SI" sz="2400" dirty="0" smtClean="0"/>
              <a:t>[-1,-3,5]</a:t>
            </a:r>
          </a:p>
          <a:p>
            <a:r>
              <a:rPr lang="sl-SI" sz="2400" dirty="0" smtClean="0"/>
              <a:t>[-1,-3,5]</a:t>
            </a:r>
          </a:p>
          <a:p>
            <a:r>
              <a:rPr lang="sl-SI" sz="2400" dirty="0" smtClean="0"/>
              <a:t>[-1,-3,12]</a:t>
            </a:r>
          </a:p>
          <a:p>
            <a:r>
              <a:rPr lang="sl-SI" sz="2400" dirty="0" smtClean="0"/>
              <a:t>[0,0,28]</a:t>
            </a:r>
          </a:p>
          <a:p>
            <a:r>
              <a:rPr lang="sl-SI" sz="2400" dirty="0" smtClean="0"/>
              <a:t>[0,-2,25]</a:t>
            </a:r>
          </a:p>
          <a:p>
            <a:r>
              <a:rPr lang="sl-SI" sz="2400" dirty="0" smtClean="0"/>
              <a:t>[0,-2,2]</a:t>
            </a:r>
          </a:p>
          <a:p>
            <a:r>
              <a:rPr lang="sl-SI" sz="2400" dirty="0" smtClean="0"/>
              <a:t>[1,-1,43]</a:t>
            </a:r>
          </a:p>
          <a:p>
            <a:r>
              <a:rPr lang="sl-SI" sz="2400" dirty="0" smtClean="0"/>
              <a:t>[1,-3,66]</a:t>
            </a:r>
          </a:p>
          <a:p>
            <a:r>
              <a:rPr lang="sl-SI" sz="2400" dirty="0" smtClean="0"/>
              <a:t>[1,-3,7]</a:t>
            </a:r>
          </a:p>
          <a:p>
            <a:r>
              <a:rPr lang="sl-SI" sz="2400" dirty="0" smtClean="0"/>
              <a:t>[1,-3,3]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b="1" u="sng" dirty="0" smtClean="0"/>
          </a:p>
        </p:txBody>
      </p:sp>
      <p:sp>
        <p:nvSpPr>
          <p:cNvPr id="9" name="Desna puščica 8"/>
          <p:cNvSpPr/>
          <p:nvPr/>
        </p:nvSpPr>
        <p:spPr>
          <a:xfrm>
            <a:off x="2121353" y="2875267"/>
            <a:ext cx="992777" cy="10189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/>
          <p:cNvSpPr txBox="1"/>
          <p:nvPr/>
        </p:nvSpPr>
        <p:spPr>
          <a:xfrm>
            <a:off x="1991701" y="3935058"/>
            <a:ext cx="13917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Razvrstimo po x-koordinati</a:t>
            </a:r>
            <a:endParaRPr lang="sl-SI" b="1" dirty="0"/>
          </a:p>
        </p:txBody>
      </p:sp>
      <p:sp>
        <p:nvSpPr>
          <p:cNvPr id="15" name="Pravokotnik 14"/>
          <p:cNvSpPr/>
          <p:nvPr/>
        </p:nvSpPr>
        <p:spPr>
          <a:xfrm>
            <a:off x="6798674" y="1559277"/>
            <a:ext cx="5393326" cy="325119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400" b="1" u="sng" dirty="0" smtClean="0"/>
              <a:t>Seznam lokacij: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[-1,-1,23], [-1,-3,5], [-1,-3,5], [-1,-3,12]</a:t>
            </a:r>
          </a:p>
          <a:p>
            <a:r>
              <a:rPr lang="sl-SI" sz="2400" dirty="0" smtClean="0"/>
              <a:t>[0,0,28], [0,-2,25], [0,-2,2]</a:t>
            </a:r>
          </a:p>
          <a:p>
            <a:r>
              <a:rPr lang="sl-SI" sz="2400" dirty="0" smtClean="0"/>
              <a:t>[1,-1,43], [1,-3,66], [1,-3,7], [1,-3,3]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</p:txBody>
      </p:sp>
      <p:sp>
        <p:nvSpPr>
          <p:cNvPr id="16" name="Desna puščica 15"/>
          <p:cNvSpPr/>
          <p:nvPr/>
        </p:nvSpPr>
        <p:spPr>
          <a:xfrm>
            <a:off x="5487217" y="2875266"/>
            <a:ext cx="992777" cy="10189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oljeZBesedilom 16"/>
          <p:cNvSpPr txBox="1"/>
          <p:nvPr/>
        </p:nvSpPr>
        <p:spPr>
          <a:xfrm>
            <a:off x="5168537" y="4221089"/>
            <a:ext cx="16973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Sezname z enakimi x-koordinatami damo v isto vrsto</a:t>
            </a:r>
            <a:endParaRPr lang="sl-SI" b="1" dirty="0"/>
          </a:p>
        </p:txBody>
      </p:sp>
      <p:sp>
        <p:nvSpPr>
          <p:cNvPr id="28" name="Leva puščica 27"/>
          <p:cNvSpPr/>
          <p:nvPr/>
        </p:nvSpPr>
        <p:spPr>
          <a:xfrm>
            <a:off x="1404676" y="3351153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Leva puščica 28"/>
          <p:cNvSpPr/>
          <p:nvPr/>
        </p:nvSpPr>
        <p:spPr>
          <a:xfrm>
            <a:off x="1450650" y="3705083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Leva puščica 29"/>
          <p:cNvSpPr/>
          <p:nvPr/>
        </p:nvSpPr>
        <p:spPr>
          <a:xfrm>
            <a:off x="1269399" y="4100914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Leva puščica 30"/>
          <p:cNvSpPr/>
          <p:nvPr/>
        </p:nvSpPr>
        <p:spPr>
          <a:xfrm>
            <a:off x="1269399" y="4446868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Leva puščica 31"/>
          <p:cNvSpPr/>
          <p:nvPr/>
        </p:nvSpPr>
        <p:spPr>
          <a:xfrm>
            <a:off x="1331451" y="4821749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Leva puščica 32"/>
          <p:cNvSpPr/>
          <p:nvPr/>
        </p:nvSpPr>
        <p:spPr>
          <a:xfrm>
            <a:off x="1489735" y="5151109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Leva puščica 33"/>
          <p:cNvSpPr/>
          <p:nvPr/>
        </p:nvSpPr>
        <p:spPr>
          <a:xfrm>
            <a:off x="1252587" y="5542584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Leva puščica 34"/>
          <p:cNvSpPr/>
          <p:nvPr/>
        </p:nvSpPr>
        <p:spPr>
          <a:xfrm>
            <a:off x="1252587" y="5934059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Leva puščica 35"/>
          <p:cNvSpPr/>
          <p:nvPr/>
        </p:nvSpPr>
        <p:spPr>
          <a:xfrm>
            <a:off x="1677381" y="6325534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Leva puščica 36"/>
          <p:cNvSpPr/>
          <p:nvPr/>
        </p:nvSpPr>
        <p:spPr>
          <a:xfrm>
            <a:off x="1484979" y="1536653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Leva puščica 37"/>
          <p:cNvSpPr/>
          <p:nvPr/>
        </p:nvSpPr>
        <p:spPr>
          <a:xfrm>
            <a:off x="1380821" y="1888095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Leva puščica 38"/>
          <p:cNvSpPr/>
          <p:nvPr/>
        </p:nvSpPr>
        <p:spPr>
          <a:xfrm>
            <a:off x="1192279" y="3012736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Leva puščica 39"/>
          <p:cNvSpPr/>
          <p:nvPr/>
        </p:nvSpPr>
        <p:spPr>
          <a:xfrm>
            <a:off x="1665788" y="2246381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Leva puščica 40"/>
          <p:cNvSpPr/>
          <p:nvPr/>
        </p:nvSpPr>
        <p:spPr>
          <a:xfrm>
            <a:off x="1324742" y="2661294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Leva puščica 41"/>
          <p:cNvSpPr/>
          <p:nvPr/>
        </p:nvSpPr>
        <p:spPr>
          <a:xfrm>
            <a:off x="1272940" y="1094588"/>
            <a:ext cx="789902" cy="2757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PoljeZBesedilom 43"/>
          <p:cNvSpPr txBox="1"/>
          <p:nvPr/>
        </p:nvSpPr>
        <p:spPr>
          <a:xfrm>
            <a:off x="4623050" y="2956367"/>
            <a:ext cx="4841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600" dirty="0"/>
              <a:t>}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4661356" y="1581591"/>
            <a:ext cx="4841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0" dirty="0"/>
              <a:t>}</a:t>
            </a:r>
          </a:p>
        </p:txBody>
      </p:sp>
      <p:sp>
        <p:nvSpPr>
          <p:cNvPr id="50" name="PoljeZBesedilom 49"/>
          <p:cNvSpPr txBox="1"/>
          <p:nvPr/>
        </p:nvSpPr>
        <p:spPr>
          <a:xfrm>
            <a:off x="4969220" y="951878"/>
            <a:ext cx="484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}</a:t>
            </a:r>
          </a:p>
        </p:txBody>
      </p:sp>
      <p:sp>
        <p:nvSpPr>
          <p:cNvPr id="51" name="PoljeZBesedilom 50"/>
          <p:cNvSpPr txBox="1"/>
          <p:nvPr/>
        </p:nvSpPr>
        <p:spPr>
          <a:xfrm>
            <a:off x="4969386" y="1382151"/>
            <a:ext cx="484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}</a:t>
            </a:r>
          </a:p>
        </p:txBody>
      </p:sp>
      <p:sp>
        <p:nvSpPr>
          <p:cNvPr id="52" name="PoljeZBesedilom 51"/>
          <p:cNvSpPr txBox="1"/>
          <p:nvPr/>
        </p:nvSpPr>
        <p:spPr>
          <a:xfrm>
            <a:off x="4880690" y="6198239"/>
            <a:ext cx="484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}</a:t>
            </a:r>
          </a:p>
        </p:txBody>
      </p:sp>
      <p:sp>
        <p:nvSpPr>
          <p:cNvPr id="53" name="PoljeZBesedilom 52"/>
          <p:cNvSpPr txBox="1"/>
          <p:nvPr/>
        </p:nvSpPr>
        <p:spPr>
          <a:xfrm>
            <a:off x="4880690" y="5710655"/>
            <a:ext cx="484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}</a:t>
            </a:r>
          </a:p>
        </p:txBody>
      </p:sp>
      <p:sp>
        <p:nvSpPr>
          <p:cNvPr id="54" name="PoljeZBesedilom 53"/>
          <p:cNvSpPr txBox="1"/>
          <p:nvPr/>
        </p:nvSpPr>
        <p:spPr>
          <a:xfrm>
            <a:off x="4638622" y="4160346"/>
            <a:ext cx="4841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9454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/>
      <p:bldP spid="1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/>
      <p:bldP spid="49" grpId="0"/>
      <p:bldP spid="50" grpId="0"/>
      <p:bldP spid="51" grpId="0"/>
      <p:bldP spid="53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6807200" y="1814286"/>
            <a:ext cx="5384799" cy="352514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400" b="1" u="sng" dirty="0" smtClean="0"/>
              <a:t>Seznam lokacij: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[-1,-1,23], [-1,-3,5], [-1,-3,5], [-1,-3,12]</a:t>
            </a:r>
          </a:p>
          <a:p>
            <a:r>
              <a:rPr lang="sl-SI" sz="2400" dirty="0" smtClean="0"/>
              <a:t>[0,0,28], [0,-2,25], [0,-2,2]</a:t>
            </a:r>
          </a:p>
          <a:p>
            <a:r>
              <a:rPr lang="sl-SI" sz="2400" dirty="0" smtClean="0"/>
              <a:t>[1,-1,43], [1,-3,66], [1,-3,7], [1,-3,3]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  <a:p>
            <a:endParaRPr lang="sl-SI" sz="2400" dirty="0"/>
          </a:p>
        </p:txBody>
      </p:sp>
      <p:sp>
        <p:nvSpPr>
          <p:cNvPr id="7" name="Desna puščica 6"/>
          <p:cNvSpPr/>
          <p:nvPr/>
        </p:nvSpPr>
        <p:spPr>
          <a:xfrm>
            <a:off x="5678211" y="3067407"/>
            <a:ext cx="992777" cy="10189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5409268" y="4046771"/>
            <a:ext cx="1524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Razvrstimo po y-koordinati</a:t>
            </a:r>
          </a:p>
          <a:p>
            <a:endParaRPr lang="sl-SI" dirty="0"/>
          </a:p>
        </p:txBody>
      </p:sp>
      <p:sp>
        <p:nvSpPr>
          <p:cNvPr id="11" name="Pravokotnik 10"/>
          <p:cNvSpPr/>
          <p:nvPr/>
        </p:nvSpPr>
        <p:spPr>
          <a:xfrm>
            <a:off x="86537" y="1702884"/>
            <a:ext cx="5449435" cy="363654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400" b="1" u="sng" dirty="0" smtClean="0"/>
              <a:t>Seznam lokacij: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[-1,-1,23], [-1,-3,5], [-1,-3,5], [-1,-3,12]</a:t>
            </a:r>
          </a:p>
          <a:p>
            <a:r>
              <a:rPr lang="sl-SI" sz="2400" dirty="0" smtClean="0"/>
              <a:t>[0,0,28], [0,-2,25], [0,-2,2]</a:t>
            </a:r>
          </a:p>
          <a:p>
            <a:r>
              <a:rPr lang="sl-SI" sz="2400" dirty="0" smtClean="0"/>
              <a:t>[1,-1,43], [1,-3,66], [1,-3,7], [1,-3,3]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</p:txBody>
      </p:sp>
      <p:cxnSp>
        <p:nvCxnSpPr>
          <p:cNvPr id="3" name="Raven povezovalnik 2"/>
          <p:cNvCxnSpPr/>
          <p:nvPr/>
        </p:nvCxnSpPr>
        <p:spPr>
          <a:xfrm>
            <a:off x="486335" y="3895166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2061883" y="3505201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/>
          <p:cNvCxnSpPr/>
          <p:nvPr/>
        </p:nvCxnSpPr>
        <p:spPr>
          <a:xfrm>
            <a:off x="587188" y="3505201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3099548" y="3895166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/>
          <p:nvPr/>
        </p:nvCxnSpPr>
        <p:spPr>
          <a:xfrm>
            <a:off x="1801907" y="3895166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/>
          <p:nvPr/>
        </p:nvCxnSpPr>
        <p:spPr>
          <a:xfrm>
            <a:off x="4589930" y="350520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/>
          <p:nvPr/>
        </p:nvCxnSpPr>
        <p:spPr>
          <a:xfrm>
            <a:off x="3281083" y="3500720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/>
          <p:cNvCxnSpPr/>
          <p:nvPr/>
        </p:nvCxnSpPr>
        <p:spPr>
          <a:xfrm>
            <a:off x="506506" y="4262720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ovezovalnik 17"/>
          <p:cNvCxnSpPr/>
          <p:nvPr/>
        </p:nvCxnSpPr>
        <p:spPr>
          <a:xfrm>
            <a:off x="4408395" y="4240313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/>
          <p:cNvCxnSpPr/>
          <p:nvPr/>
        </p:nvCxnSpPr>
        <p:spPr>
          <a:xfrm>
            <a:off x="3115237" y="4258239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/>
          <p:cNvCxnSpPr/>
          <p:nvPr/>
        </p:nvCxnSpPr>
        <p:spPr>
          <a:xfrm>
            <a:off x="1880348" y="4262720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02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esna puščica 2"/>
          <p:cNvSpPr/>
          <p:nvPr/>
        </p:nvSpPr>
        <p:spPr>
          <a:xfrm>
            <a:off x="5760176" y="2954402"/>
            <a:ext cx="992777" cy="10189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oljeZBesedilom 3"/>
          <p:cNvSpPr txBox="1"/>
          <p:nvPr/>
        </p:nvSpPr>
        <p:spPr>
          <a:xfrm>
            <a:off x="5531032" y="4126414"/>
            <a:ext cx="1451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Razvrstimo po vrednosti</a:t>
            </a:r>
          </a:p>
          <a:p>
            <a:endParaRPr lang="sl-SI" dirty="0"/>
          </a:p>
        </p:txBody>
      </p:sp>
      <p:sp>
        <p:nvSpPr>
          <p:cNvPr id="6" name="Pravokotnik 5"/>
          <p:cNvSpPr/>
          <p:nvPr/>
        </p:nvSpPr>
        <p:spPr>
          <a:xfrm>
            <a:off x="0" y="2113289"/>
            <a:ext cx="5646421" cy="32134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l-SI" sz="2400" b="1" u="sng" dirty="0" smtClean="0"/>
          </a:p>
          <a:p>
            <a:r>
              <a:rPr lang="sl-SI" sz="2400" b="1" u="sng" dirty="0" smtClean="0"/>
              <a:t>Seznam lokacij: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[-1,-1,23], [-1,-3,5], [-1,-3,5], [-1,-3,12]</a:t>
            </a:r>
          </a:p>
          <a:p>
            <a:r>
              <a:rPr lang="sl-SI" sz="2400" dirty="0" smtClean="0"/>
              <a:t>[0,0,28], [0,-2,25], [0,-2,2]</a:t>
            </a:r>
          </a:p>
          <a:p>
            <a:r>
              <a:rPr lang="sl-SI" sz="2400" dirty="0" smtClean="0"/>
              <a:t>[1,-1,43], [1,-3,66], [1,-3,7], [1,-3,3]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  <a:p>
            <a:endParaRPr lang="sl-SI" sz="2400" dirty="0"/>
          </a:p>
        </p:txBody>
      </p:sp>
      <p:sp>
        <p:nvSpPr>
          <p:cNvPr id="7" name="Pravokotnik 6"/>
          <p:cNvSpPr/>
          <p:nvPr/>
        </p:nvSpPr>
        <p:spPr>
          <a:xfrm>
            <a:off x="6866710" y="2113289"/>
            <a:ext cx="5382985" cy="32134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400" b="1" u="sng" dirty="0" smtClean="0"/>
              <a:t>Seznam lokacij:</a:t>
            </a:r>
          </a:p>
          <a:p>
            <a:r>
              <a:rPr lang="sl-SI" sz="2400" dirty="0" smtClean="0"/>
              <a:t>[-3,-3,13]</a:t>
            </a:r>
          </a:p>
          <a:p>
            <a:r>
              <a:rPr lang="sl-SI" sz="2400" dirty="0" smtClean="0"/>
              <a:t>[-2,-2,222]</a:t>
            </a:r>
          </a:p>
          <a:p>
            <a:r>
              <a:rPr lang="sl-SI" sz="2400" dirty="0" smtClean="0"/>
              <a:t>[-1,-1,23], [-1,-3,5], [-1,-3,5], [-1,-3,12]</a:t>
            </a:r>
          </a:p>
          <a:p>
            <a:r>
              <a:rPr lang="sl-SI" sz="2400" dirty="0" smtClean="0"/>
              <a:t>[0,0,28], [0,-2,2], [0,-2,25]</a:t>
            </a:r>
          </a:p>
          <a:p>
            <a:r>
              <a:rPr lang="sl-SI" sz="2400" dirty="0" smtClean="0"/>
              <a:t>[1,-1,43], [1,-3,3], [1,-3,7], [1,-3,66] </a:t>
            </a:r>
          </a:p>
          <a:p>
            <a:r>
              <a:rPr lang="sl-SI" sz="2400" dirty="0" smtClean="0"/>
              <a:t>[2,-2,93]</a:t>
            </a:r>
          </a:p>
          <a:p>
            <a:r>
              <a:rPr lang="sl-SI" sz="2400" dirty="0" smtClean="0"/>
              <a:t>[3,-3,103]</a:t>
            </a:r>
          </a:p>
        </p:txBody>
      </p:sp>
      <p:cxnSp>
        <p:nvCxnSpPr>
          <p:cNvPr id="8" name="Raven povezovalnik 7"/>
          <p:cNvCxnSpPr/>
          <p:nvPr/>
        </p:nvCxnSpPr>
        <p:spPr>
          <a:xfrm>
            <a:off x="2272553" y="373828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4522696" y="4455460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/>
          <p:cNvCxnSpPr/>
          <p:nvPr/>
        </p:nvCxnSpPr>
        <p:spPr>
          <a:xfrm>
            <a:off x="2079812" y="412641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/>
          <p:cNvCxnSpPr/>
          <p:nvPr/>
        </p:nvCxnSpPr>
        <p:spPr>
          <a:xfrm>
            <a:off x="3249707" y="411113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4885766" y="373828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/>
          <p:nvPr/>
        </p:nvCxnSpPr>
        <p:spPr>
          <a:xfrm>
            <a:off x="3509683" y="3738284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/>
          <p:nvPr/>
        </p:nvCxnSpPr>
        <p:spPr>
          <a:xfrm>
            <a:off x="2091018" y="4464426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/>
          <p:nvPr/>
        </p:nvCxnSpPr>
        <p:spPr>
          <a:xfrm>
            <a:off x="3424518" y="4464426"/>
            <a:ext cx="3630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98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75761" y="1935859"/>
            <a:ext cx="5004706" cy="275626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2000" b="1" u="sng" dirty="0" smtClean="0"/>
              <a:t>Seznam lokacij:</a:t>
            </a:r>
          </a:p>
          <a:p>
            <a:r>
              <a:rPr lang="sl-SI" sz="2000" dirty="0" smtClean="0"/>
              <a:t>[-3,-3,13]</a:t>
            </a:r>
          </a:p>
          <a:p>
            <a:r>
              <a:rPr lang="sl-SI" sz="2000" dirty="0" smtClean="0"/>
              <a:t>[-2,-2,222]</a:t>
            </a:r>
          </a:p>
          <a:p>
            <a:r>
              <a:rPr lang="sl-SI" sz="2000" dirty="0" smtClean="0"/>
              <a:t>[-1,-1,23], [-1,-3,5], [-1,-3,5], [-1,-3,12]</a:t>
            </a:r>
          </a:p>
          <a:p>
            <a:r>
              <a:rPr lang="sl-SI" sz="2000" dirty="0" smtClean="0"/>
              <a:t>[0,0,28], [0,-2,2], [0,-2,25]</a:t>
            </a:r>
          </a:p>
          <a:p>
            <a:r>
              <a:rPr lang="sl-SI" sz="2000" dirty="0" smtClean="0"/>
              <a:t>[1,-1,43], [1,-3,3], [1,-3,7], [1,-3,66], </a:t>
            </a:r>
          </a:p>
          <a:p>
            <a:r>
              <a:rPr lang="sl-SI" sz="2000" dirty="0" smtClean="0"/>
              <a:t>[2,-2,93]</a:t>
            </a:r>
          </a:p>
          <a:p>
            <a:r>
              <a:rPr lang="sl-SI" sz="2000" dirty="0" smtClean="0"/>
              <a:t>[3,-3,103]</a:t>
            </a:r>
          </a:p>
        </p:txBody>
      </p:sp>
      <p:sp>
        <p:nvSpPr>
          <p:cNvPr id="3" name="Desna puščica 2"/>
          <p:cNvSpPr/>
          <p:nvPr/>
        </p:nvSpPr>
        <p:spPr>
          <a:xfrm>
            <a:off x="5890532" y="2887583"/>
            <a:ext cx="1296897" cy="89736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oljeZBesedilom 3"/>
          <p:cNvSpPr txBox="1"/>
          <p:nvPr/>
        </p:nvSpPr>
        <p:spPr>
          <a:xfrm>
            <a:off x="5833926" y="3823444"/>
            <a:ext cx="1436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/>
              <a:t>V</a:t>
            </a:r>
            <a:r>
              <a:rPr lang="sl-SI" b="1" dirty="0" smtClean="0"/>
              <a:t>rednosti zapišemo v seznam</a:t>
            </a:r>
            <a:endParaRPr lang="sl-SI" b="1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7547473" y="2298329"/>
            <a:ext cx="1886857" cy="2031325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b="1" dirty="0" smtClean="0"/>
              <a:t>[[13], </a:t>
            </a:r>
          </a:p>
          <a:p>
            <a:r>
              <a:rPr lang="sl-SI" b="1" dirty="0" smtClean="0"/>
              <a:t>[222],</a:t>
            </a:r>
          </a:p>
          <a:p>
            <a:r>
              <a:rPr lang="sl-SI" b="1" dirty="0" smtClean="0"/>
              <a:t>[23, 5, 5, 12],</a:t>
            </a:r>
          </a:p>
          <a:p>
            <a:r>
              <a:rPr lang="sl-SI" b="1" dirty="0" smtClean="0"/>
              <a:t> [28,2,25],</a:t>
            </a:r>
          </a:p>
          <a:p>
            <a:r>
              <a:rPr lang="sl-SI" b="1" dirty="0" smtClean="0"/>
              <a:t> [43, 3, 7, 66],</a:t>
            </a:r>
          </a:p>
          <a:p>
            <a:r>
              <a:rPr lang="sl-SI" b="1" dirty="0" smtClean="0"/>
              <a:t> [93],</a:t>
            </a:r>
          </a:p>
          <a:p>
            <a:r>
              <a:rPr lang="sl-SI" b="1" dirty="0" smtClean="0"/>
              <a:t> [103]]</a:t>
            </a:r>
            <a:endParaRPr lang="sl-SI" b="1" dirty="0"/>
          </a:p>
        </p:txBody>
      </p:sp>
      <p:sp>
        <p:nvSpPr>
          <p:cNvPr id="6" name="Pravokotnik 5"/>
          <p:cNvSpPr/>
          <p:nvPr/>
        </p:nvSpPr>
        <p:spPr>
          <a:xfrm>
            <a:off x="6194243" y="2926080"/>
            <a:ext cx="5997757" cy="7758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38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/>
              <a:t>Koda</a:t>
            </a:r>
            <a:endParaRPr lang="sl-SI" b="1" u="sng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42318" y="470264"/>
            <a:ext cx="8249682" cy="5891347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378823" y="2442754"/>
            <a:ext cx="33963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/>
              <a:t>&gt;&gt;&gt; drevo = Drevo(28,levo=Drevo(23,levo=Drevo(222,levo=Drevo(13),desno=Drevo(5)),desno=Drevo(25,levo=Drevo(5),desno=Drevo(66))),desno=Drevo(43,levo=Drevo(2,levo=Drevo(12),desno=Drevo(7)),desno=Drevo(93,levo=Drevo(3),desno=Drevo(103</a:t>
            </a:r>
            <a:r>
              <a:rPr lang="sl-SI" sz="1400" b="1" dirty="0" smtClean="0"/>
              <a:t>))))</a:t>
            </a:r>
          </a:p>
          <a:p>
            <a:endParaRPr lang="sl-SI" sz="1400" b="1" dirty="0"/>
          </a:p>
          <a:p>
            <a:r>
              <a:rPr lang="sl-SI" sz="1400" b="1" dirty="0"/>
              <a:t>&gt;&gt;&gt; </a:t>
            </a:r>
            <a:r>
              <a:rPr lang="sl-SI" sz="1400" b="1" dirty="0" err="1"/>
              <a:t>vertikalni_obhod</a:t>
            </a:r>
            <a:r>
              <a:rPr lang="sl-SI" sz="1400" b="1" dirty="0"/>
              <a:t>(drevo,0,0</a:t>
            </a:r>
            <a:r>
              <a:rPr lang="sl-SI" sz="1400" b="1" dirty="0" smtClean="0"/>
              <a:t>)</a:t>
            </a:r>
          </a:p>
          <a:p>
            <a:endParaRPr lang="sl-SI" sz="1400" b="1" dirty="0"/>
          </a:p>
          <a:p>
            <a:r>
              <a:rPr lang="sl-SI" sz="1400" b="1" dirty="0"/>
              <a:t>&gt;&gt;&gt; izpisi(slovar</a:t>
            </a:r>
            <a:r>
              <a:rPr lang="sl-SI" sz="1400" b="1" dirty="0" smtClean="0"/>
              <a:t>)</a:t>
            </a:r>
          </a:p>
          <a:p>
            <a:endParaRPr lang="sl-SI" sz="1400" b="1" dirty="0" smtClean="0"/>
          </a:p>
          <a:p>
            <a:r>
              <a:rPr lang="sl-SI" sz="1400" b="1" dirty="0"/>
              <a:t>[[13], [222], [23, 5, 5, 12], [28, 2, 25], [43, 3, 7, 66], [93], [103]]</a:t>
            </a:r>
          </a:p>
        </p:txBody>
      </p:sp>
    </p:spTree>
    <p:extLst>
      <p:ext uri="{BB962C8B-B14F-4D97-AF65-F5344CB8AC3E}">
        <p14:creationId xmlns:p14="http://schemas.microsoft.com/office/powerpoint/2010/main" val="51918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/>
              <a:t>Viri</a:t>
            </a:r>
            <a:endParaRPr lang="sl-SI" b="1" u="sng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Geeks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 </a:t>
            </a:r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for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 </a:t>
            </a:r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geeks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. (24.10.2021). Pridobljeno s https</a:t>
            </a:r>
            <a:r>
              <a:rPr lang="sl-SI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://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www.geeksforgeeks.org/print-binary-tree-vertical-order-set-2/</a:t>
            </a:r>
            <a:endParaRPr lang="sl-SI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Educative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. (</a:t>
            </a:r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b.d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.). Pridobljeno s https</a:t>
            </a:r>
            <a:r>
              <a:rPr lang="sl-SI" dirty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://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www.educative.io/edpresso/how-to-use-a-vertical-order-traversal-of-a-binary-tree</a:t>
            </a:r>
            <a:endParaRPr lang="sl-SI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T</a:t>
            </a:r>
            <a:r>
              <a:rPr lang="sl-SI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echiedelight</a:t>
            </a:r>
            <a:r>
              <a:rPr lang="sl-SI" u="sng" dirty="0" smtClean="0">
                <a:solidFill>
                  <a:schemeClr val="bg2">
                    <a:lumMod val="50000"/>
                  </a:schemeClr>
                </a:solidFill>
              </a:rPr>
              <a:t>. (</a:t>
            </a:r>
            <a:r>
              <a:rPr lang="sl-SI" u="sng" dirty="0" err="1" smtClean="0">
                <a:solidFill>
                  <a:schemeClr val="bg2">
                    <a:lumMod val="50000"/>
                  </a:schemeClr>
                </a:solidFill>
              </a:rPr>
              <a:t>b.d</a:t>
            </a:r>
            <a:r>
              <a:rPr lang="sl-SI" u="sng" dirty="0" smtClean="0">
                <a:solidFill>
                  <a:schemeClr val="bg2">
                    <a:lumMod val="50000"/>
                  </a:schemeClr>
                </a:solidFill>
              </a:rPr>
              <a:t>.). Pridobljeno s 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https</a:t>
            </a:r>
            <a:r>
              <a:rPr lang="sl-SI" dirty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://</a:t>
            </a: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www.techiedelight.com/print-nodes-binary-tree-vertical-order/</a:t>
            </a:r>
            <a:endParaRPr lang="sl-SI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a sejna soba">
  <a:themeElements>
    <a:clrScheme name="Naelektrena sejna sob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Naelektrena sejna soba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elektrena sejna sob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901</TotalTime>
  <Words>1017</Words>
  <Application>Microsoft Office PowerPoint</Application>
  <PresentationFormat>Širokozaslonsko</PresentationFormat>
  <Paragraphs>174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Book Antiqua</vt:lpstr>
      <vt:lpstr>Century Gothic</vt:lpstr>
      <vt:lpstr>Wingdings 3</vt:lpstr>
      <vt:lpstr>Naelektrena sejna soba</vt:lpstr>
      <vt:lpstr>VERTIKALNI OBHOD DVOJIŠKEGA DREVESA</vt:lpstr>
      <vt:lpstr>Algoritem: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Koda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hanalukez@gmail.com</dc:creator>
  <cp:lastModifiedBy>hanalukez@gmail.com</cp:lastModifiedBy>
  <cp:revision>30</cp:revision>
  <dcterms:created xsi:type="dcterms:W3CDTF">2021-12-18T13:08:14Z</dcterms:created>
  <dcterms:modified xsi:type="dcterms:W3CDTF">2021-12-21T22:52:23Z</dcterms:modified>
</cp:coreProperties>
</file>