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E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vetel slo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vetel slog 3 – poudarek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ematski slog 2 – poudarek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Srednji slo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9D3DD-32FC-49B3-B106-1089BE3BC1DE}" type="doc">
      <dgm:prSet loTypeId="urn:microsoft.com/office/officeart/2018/layout/CircleProcess" loCatId="simpleprocesssa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9FB2564-5900-4FDE-AA61-990E426D1781}">
      <dgm:prSet/>
      <dgm:spPr/>
      <dgm:t>
        <a:bodyPr/>
        <a:lstStyle/>
        <a:p>
          <a:r>
            <a:rPr lang="sl-SI" b="0" dirty="0"/>
            <a:t>Algoritem, ki po vsaki operaciji vstavi/odstrani, vrne trenutno najmanjše število v skladu</a:t>
          </a:r>
          <a:endParaRPr lang="en-US" dirty="0"/>
        </a:p>
      </dgm:t>
    </dgm:pt>
    <dgm:pt modelId="{23520F05-C943-4FEF-9FEC-FDAE9A992F6E}" type="parTrans" cxnId="{0F52259C-84C5-47FE-8589-6ADFEE9F6D5C}">
      <dgm:prSet/>
      <dgm:spPr/>
      <dgm:t>
        <a:bodyPr/>
        <a:lstStyle/>
        <a:p>
          <a:endParaRPr lang="en-US"/>
        </a:p>
      </dgm:t>
    </dgm:pt>
    <dgm:pt modelId="{C8E63DE8-C387-4A46-B3D6-7536D98C1861}" type="sibTrans" cxnId="{0F52259C-84C5-47FE-8589-6ADFEE9F6D5C}">
      <dgm:prSet/>
      <dgm:spPr/>
      <dgm:t>
        <a:bodyPr/>
        <a:lstStyle/>
        <a:p>
          <a:endParaRPr lang="en-US"/>
        </a:p>
      </dgm:t>
    </dgm:pt>
    <dgm:pt modelId="{F855E8EE-83C5-4D0B-BC39-031B3E5D72F3}">
      <dgm:prSet/>
      <dgm:spPr/>
      <dgm:t>
        <a:bodyPr/>
        <a:lstStyle/>
        <a:p>
          <a:r>
            <a:rPr lang="sl-SI" b="0"/>
            <a:t>Spremenimo obstoječi razred</a:t>
          </a:r>
          <a:endParaRPr lang="en-US"/>
        </a:p>
      </dgm:t>
    </dgm:pt>
    <dgm:pt modelId="{CCA7B074-A630-4000-9BC5-7C0CF92A4E03}" type="parTrans" cxnId="{706516B1-678A-4E0E-9413-98374BCEEAAC}">
      <dgm:prSet/>
      <dgm:spPr/>
      <dgm:t>
        <a:bodyPr/>
        <a:lstStyle/>
        <a:p>
          <a:endParaRPr lang="en-US"/>
        </a:p>
      </dgm:t>
    </dgm:pt>
    <dgm:pt modelId="{73EE5AAF-BCB7-4B80-8110-C4DC19C2784C}" type="sibTrans" cxnId="{706516B1-678A-4E0E-9413-98374BCEEAAC}">
      <dgm:prSet/>
      <dgm:spPr/>
      <dgm:t>
        <a:bodyPr/>
        <a:lstStyle/>
        <a:p>
          <a:endParaRPr lang="en-US"/>
        </a:p>
      </dgm:t>
    </dgm:pt>
    <dgm:pt modelId="{CFBC55B2-FFF9-42CC-834D-92AE85F9BEA7}">
      <dgm:prSet/>
      <dgm:spPr/>
      <dgm:t>
        <a:bodyPr/>
        <a:lstStyle/>
        <a:p>
          <a:r>
            <a:rPr lang="sl-SI"/>
            <a:t>Funkcija min</a:t>
          </a:r>
          <a:endParaRPr lang="en-US"/>
        </a:p>
      </dgm:t>
    </dgm:pt>
    <dgm:pt modelId="{3DAF106B-7F6C-4A12-8708-217E28E1B42A}" type="parTrans" cxnId="{FA0EB439-CC56-444F-80B9-65DEBB5E90D1}">
      <dgm:prSet/>
      <dgm:spPr/>
      <dgm:t>
        <a:bodyPr/>
        <a:lstStyle/>
        <a:p>
          <a:endParaRPr lang="en-US"/>
        </a:p>
      </dgm:t>
    </dgm:pt>
    <dgm:pt modelId="{858E1E2D-D556-45AE-A629-EAEED82C4F42}" type="sibTrans" cxnId="{FA0EB439-CC56-444F-80B9-65DEBB5E90D1}">
      <dgm:prSet/>
      <dgm:spPr/>
      <dgm:t>
        <a:bodyPr/>
        <a:lstStyle/>
        <a:p>
          <a:endParaRPr lang="en-US"/>
        </a:p>
      </dgm:t>
    </dgm:pt>
    <dgm:pt modelId="{C1B761C3-8702-4846-8D40-B4B037970395}" type="pres">
      <dgm:prSet presAssocID="{5629D3DD-32FC-49B3-B106-1089BE3BC1DE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33653392-1CCE-4D1F-836F-D7E4021A4D1B}" type="pres">
      <dgm:prSet presAssocID="{CFBC55B2-FFF9-42CC-834D-92AE85F9BEA7}" presName="Accent3" presStyleCnt="0"/>
      <dgm:spPr/>
    </dgm:pt>
    <dgm:pt modelId="{910452C3-F51B-48FB-BA3F-518E52724873}" type="pres">
      <dgm:prSet presAssocID="{CFBC55B2-FFF9-42CC-834D-92AE85F9BEA7}" presName="Accent" presStyleLbl="node1" presStyleIdx="0" presStyleCnt="6"/>
      <dgm:spPr/>
    </dgm:pt>
    <dgm:pt modelId="{30FF0AAE-748F-48EF-BC8D-D6F3FD835378}" type="pres">
      <dgm:prSet presAssocID="{CFBC55B2-FFF9-42CC-834D-92AE85F9BEA7}" presName="ParentBackground3" presStyleCnt="0"/>
      <dgm:spPr/>
    </dgm:pt>
    <dgm:pt modelId="{78F5EAD0-90AB-423A-BEA7-4082B7B0EFE6}" type="pres">
      <dgm:prSet presAssocID="{CFBC55B2-FFF9-42CC-834D-92AE85F9BEA7}" presName="ParentBackground" presStyleLbl="node1" presStyleIdx="1" presStyleCnt="6"/>
      <dgm:spPr/>
    </dgm:pt>
    <dgm:pt modelId="{2B7B7C06-D219-416D-AD0C-60A9E5B02022}" type="pres">
      <dgm:prSet presAssocID="{CFBC55B2-FFF9-42CC-834D-92AE85F9BEA7}" presName="Parent3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877015E4-1308-426E-8E7B-DF8E8CEA590B}" type="pres">
      <dgm:prSet presAssocID="{F855E8EE-83C5-4D0B-BC39-031B3E5D72F3}" presName="Accent2" presStyleCnt="0"/>
      <dgm:spPr/>
    </dgm:pt>
    <dgm:pt modelId="{C35020EE-4D5B-4B2E-A183-94D9D760BF0B}" type="pres">
      <dgm:prSet presAssocID="{F855E8EE-83C5-4D0B-BC39-031B3E5D72F3}" presName="Accent" presStyleLbl="node1" presStyleIdx="2" presStyleCnt="6"/>
      <dgm:spPr/>
    </dgm:pt>
    <dgm:pt modelId="{5351D8F5-2331-4729-89C1-DF68F1E574C9}" type="pres">
      <dgm:prSet presAssocID="{F855E8EE-83C5-4D0B-BC39-031B3E5D72F3}" presName="ParentBackground2" presStyleCnt="0"/>
      <dgm:spPr/>
    </dgm:pt>
    <dgm:pt modelId="{51532686-02EA-4166-B9C0-1EE9B97055C3}" type="pres">
      <dgm:prSet presAssocID="{F855E8EE-83C5-4D0B-BC39-031B3E5D72F3}" presName="ParentBackground" presStyleLbl="node1" presStyleIdx="3" presStyleCnt="6"/>
      <dgm:spPr/>
    </dgm:pt>
    <dgm:pt modelId="{465872A2-F7F2-49EC-95B8-B058ABD9E597}" type="pres">
      <dgm:prSet presAssocID="{F855E8EE-83C5-4D0B-BC39-031B3E5D72F3}" presName="Parent2" presStyleLbl="fgAcc0" presStyleIdx="0" presStyleCnt="0">
        <dgm:presLayoutVars>
          <dgm:chMax val="1"/>
          <dgm:chPref val="1"/>
          <dgm:bulletEnabled val="1"/>
        </dgm:presLayoutVars>
      </dgm:prSet>
      <dgm:spPr/>
    </dgm:pt>
    <dgm:pt modelId="{25F73DBE-C748-424D-B05A-1F96320A452A}" type="pres">
      <dgm:prSet presAssocID="{A9FB2564-5900-4FDE-AA61-990E426D1781}" presName="Accent1" presStyleCnt="0"/>
      <dgm:spPr/>
    </dgm:pt>
    <dgm:pt modelId="{D7626AFD-F663-4F79-B6CD-E4DD51038EC1}" type="pres">
      <dgm:prSet presAssocID="{A9FB2564-5900-4FDE-AA61-990E426D1781}" presName="Accent" presStyleLbl="node1" presStyleIdx="4" presStyleCnt="6" custLinFactNeighborX="-761" custLinFactNeighborY="253"/>
      <dgm:spPr/>
    </dgm:pt>
    <dgm:pt modelId="{1F2EEC46-4829-4030-8EFA-1C06B457F50D}" type="pres">
      <dgm:prSet presAssocID="{A9FB2564-5900-4FDE-AA61-990E426D1781}" presName="ParentBackground1" presStyleCnt="0"/>
      <dgm:spPr/>
    </dgm:pt>
    <dgm:pt modelId="{0907B5F7-383C-464A-BE25-F09850D3A0E1}" type="pres">
      <dgm:prSet presAssocID="{A9FB2564-5900-4FDE-AA61-990E426D1781}" presName="ParentBackground" presStyleLbl="node1" presStyleIdx="5" presStyleCnt="6"/>
      <dgm:spPr/>
    </dgm:pt>
    <dgm:pt modelId="{3A572601-5830-40F1-B112-E67A54A9F614}" type="pres">
      <dgm:prSet presAssocID="{A9FB2564-5900-4FDE-AA61-990E426D1781}" presName="Parent1" presStyleLbl="fgAcc0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81BF9904-67FA-40F8-9329-43662C3852AB}" type="presOf" srcId="{5629D3DD-32FC-49B3-B106-1089BE3BC1DE}" destId="{C1B761C3-8702-4846-8D40-B4B037970395}" srcOrd="0" destOrd="0" presId="urn:microsoft.com/office/officeart/2018/layout/CircleProcess"/>
    <dgm:cxn modelId="{B318FB25-0184-4AA7-87BB-1881C644B216}" type="presOf" srcId="{F855E8EE-83C5-4D0B-BC39-031B3E5D72F3}" destId="{465872A2-F7F2-49EC-95B8-B058ABD9E597}" srcOrd="1" destOrd="0" presId="urn:microsoft.com/office/officeart/2018/layout/CircleProcess"/>
    <dgm:cxn modelId="{5AAF6D33-9AFD-43FB-B296-A4C8259C1B07}" type="presOf" srcId="{F855E8EE-83C5-4D0B-BC39-031B3E5D72F3}" destId="{51532686-02EA-4166-B9C0-1EE9B97055C3}" srcOrd="0" destOrd="0" presId="urn:microsoft.com/office/officeart/2018/layout/CircleProcess"/>
    <dgm:cxn modelId="{FA0EB439-CC56-444F-80B9-65DEBB5E90D1}" srcId="{5629D3DD-32FC-49B3-B106-1089BE3BC1DE}" destId="{CFBC55B2-FFF9-42CC-834D-92AE85F9BEA7}" srcOrd="2" destOrd="0" parTransId="{3DAF106B-7F6C-4A12-8708-217E28E1B42A}" sibTransId="{858E1E2D-D556-45AE-A629-EAEED82C4F42}"/>
    <dgm:cxn modelId="{FB081D7B-7529-415D-977E-6419CA08531E}" type="presOf" srcId="{CFBC55B2-FFF9-42CC-834D-92AE85F9BEA7}" destId="{78F5EAD0-90AB-423A-BEA7-4082B7B0EFE6}" srcOrd="0" destOrd="0" presId="urn:microsoft.com/office/officeart/2018/layout/CircleProcess"/>
    <dgm:cxn modelId="{0F52259C-84C5-47FE-8589-6ADFEE9F6D5C}" srcId="{5629D3DD-32FC-49B3-B106-1089BE3BC1DE}" destId="{A9FB2564-5900-4FDE-AA61-990E426D1781}" srcOrd="0" destOrd="0" parTransId="{23520F05-C943-4FEF-9FEC-FDAE9A992F6E}" sibTransId="{C8E63DE8-C387-4A46-B3D6-7536D98C1861}"/>
    <dgm:cxn modelId="{706516B1-678A-4E0E-9413-98374BCEEAAC}" srcId="{5629D3DD-32FC-49B3-B106-1089BE3BC1DE}" destId="{F855E8EE-83C5-4D0B-BC39-031B3E5D72F3}" srcOrd="1" destOrd="0" parTransId="{CCA7B074-A630-4000-9BC5-7C0CF92A4E03}" sibTransId="{73EE5AAF-BCB7-4B80-8110-C4DC19C2784C}"/>
    <dgm:cxn modelId="{D14AE5C0-4B0F-4C5A-8688-91981E7DE8E6}" type="presOf" srcId="{A9FB2564-5900-4FDE-AA61-990E426D1781}" destId="{0907B5F7-383C-464A-BE25-F09850D3A0E1}" srcOrd="0" destOrd="0" presId="urn:microsoft.com/office/officeart/2018/layout/CircleProcess"/>
    <dgm:cxn modelId="{AFFE5EC2-D091-4929-BCE5-2FDBCB7361A7}" type="presOf" srcId="{CFBC55B2-FFF9-42CC-834D-92AE85F9BEA7}" destId="{2B7B7C06-D219-416D-AD0C-60A9E5B02022}" srcOrd="1" destOrd="0" presId="urn:microsoft.com/office/officeart/2018/layout/CircleProcess"/>
    <dgm:cxn modelId="{39B3D3DE-3F68-405A-B571-E026109B2A85}" type="presOf" srcId="{A9FB2564-5900-4FDE-AA61-990E426D1781}" destId="{3A572601-5830-40F1-B112-E67A54A9F614}" srcOrd="1" destOrd="0" presId="urn:microsoft.com/office/officeart/2018/layout/CircleProcess"/>
    <dgm:cxn modelId="{06B1F1C7-39C3-490F-8307-2649F014EE7A}" type="presParOf" srcId="{C1B761C3-8702-4846-8D40-B4B037970395}" destId="{33653392-1CCE-4D1F-836F-D7E4021A4D1B}" srcOrd="0" destOrd="0" presId="urn:microsoft.com/office/officeart/2018/layout/CircleProcess"/>
    <dgm:cxn modelId="{A819A84F-64E6-4114-9F8D-364D801FD3AF}" type="presParOf" srcId="{33653392-1CCE-4D1F-836F-D7E4021A4D1B}" destId="{910452C3-F51B-48FB-BA3F-518E52724873}" srcOrd="0" destOrd="0" presId="urn:microsoft.com/office/officeart/2018/layout/CircleProcess"/>
    <dgm:cxn modelId="{2EF1B01D-3E11-430D-85FF-C84A08DBD72D}" type="presParOf" srcId="{C1B761C3-8702-4846-8D40-B4B037970395}" destId="{30FF0AAE-748F-48EF-BC8D-D6F3FD835378}" srcOrd="1" destOrd="0" presId="urn:microsoft.com/office/officeart/2018/layout/CircleProcess"/>
    <dgm:cxn modelId="{0EA3EAE5-28F5-4FA5-A73F-7CEF05D8F571}" type="presParOf" srcId="{30FF0AAE-748F-48EF-BC8D-D6F3FD835378}" destId="{78F5EAD0-90AB-423A-BEA7-4082B7B0EFE6}" srcOrd="0" destOrd="0" presId="urn:microsoft.com/office/officeart/2018/layout/CircleProcess"/>
    <dgm:cxn modelId="{5F6C6571-0C56-4B73-BDB1-446F84A841BE}" type="presParOf" srcId="{C1B761C3-8702-4846-8D40-B4B037970395}" destId="{2B7B7C06-D219-416D-AD0C-60A9E5B02022}" srcOrd="2" destOrd="0" presId="urn:microsoft.com/office/officeart/2018/layout/CircleProcess"/>
    <dgm:cxn modelId="{44C1320C-4982-4523-8082-CB0BB165271C}" type="presParOf" srcId="{C1B761C3-8702-4846-8D40-B4B037970395}" destId="{877015E4-1308-426E-8E7B-DF8E8CEA590B}" srcOrd="3" destOrd="0" presId="urn:microsoft.com/office/officeart/2018/layout/CircleProcess"/>
    <dgm:cxn modelId="{AE365D45-5A1D-41CB-ACFB-37755D583053}" type="presParOf" srcId="{877015E4-1308-426E-8E7B-DF8E8CEA590B}" destId="{C35020EE-4D5B-4B2E-A183-94D9D760BF0B}" srcOrd="0" destOrd="0" presId="urn:microsoft.com/office/officeart/2018/layout/CircleProcess"/>
    <dgm:cxn modelId="{E29343F7-52D2-4585-B2A1-9D9BE68D2055}" type="presParOf" srcId="{C1B761C3-8702-4846-8D40-B4B037970395}" destId="{5351D8F5-2331-4729-89C1-DF68F1E574C9}" srcOrd="4" destOrd="0" presId="urn:microsoft.com/office/officeart/2018/layout/CircleProcess"/>
    <dgm:cxn modelId="{F930267F-8385-4E3D-9751-720AEB6BA5DE}" type="presParOf" srcId="{5351D8F5-2331-4729-89C1-DF68F1E574C9}" destId="{51532686-02EA-4166-B9C0-1EE9B97055C3}" srcOrd="0" destOrd="0" presId="urn:microsoft.com/office/officeart/2018/layout/CircleProcess"/>
    <dgm:cxn modelId="{9380BA53-90D8-4C3F-84F0-FA5CE42BA4EE}" type="presParOf" srcId="{C1B761C3-8702-4846-8D40-B4B037970395}" destId="{465872A2-F7F2-49EC-95B8-B058ABD9E597}" srcOrd="5" destOrd="0" presId="urn:microsoft.com/office/officeart/2018/layout/CircleProcess"/>
    <dgm:cxn modelId="{C487C2E0-6EAF-4A5F-A738-9788DACA68AD}" type="presParOf" srcId="{C1B761C3-8702-4846-8D40-B4B037970395}" destId="{25F73DBE-C748-424D-B05A-1F96320A452A}" srcOrd="6" destOrd="0" presId="urn:microsoft.com/office/officeart/2018/layout/CircleProcess"/>
    <dgm:cxn modelId="{83282FF5-C2FB-4E6A-BF3A-817F18271729}" type="presParOf" srcId="{25F73DBE-C748-424D-B05A-1F96320A452A}" destId="{D7626AFD-F663-4F79-B6CD-E4DD51038EC1}" srcOrd="0" destOrd="0" presId="urn:microsoft.com/office/officeart/2018/layout/CircleProcess"/>
    <dgm:cxn modelId="{F229691A-2990-4433-9492-47B6D89A4AB3}" type="presParOf" srcId="{C1B761C3-8702-4846-8D40-B4B037970395}" destId="{1F2EEC46-4829-4030-8EFA-1C06B457F50D}" srcOrd="7" destOrd="0" presId="urn:microsoft.com/office/officeart/2018/layout/CircleProcess"/>
    <dgm:cxn modelId="{8355131F-7018-4DBA-840E-086099348D04}" type="presParOf" srcId="{1F2EEC46-4829-4030-8EFA-1C06B457F50D}" destId="{0907B5F7-383C-464A-BE25-F09850D3A0E1}" srcOrd="0" destOrd="0" presId="urn:microsoft.com/office/officeart/2018/layout/CircleProcess"/>
    <dgm:cxn modelId="{D5774334-EFE9-45E5-9CB4-836DF7FA5F4E}" type="presParOf" srcId="{C1B761C3-8702-4846-8D40-B4B037970395}" destId="{3A572601-5830-40F1-B112-E67A54A9F614}" srcOrd="8" destOrd="0" presId="urn:microsoft.com/office/officeart/2018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452C3-F51B-48FB-BA3F-518E52724873}">
      <dsp:nvSpPr>
        <dsp:cNvPr id="0" name=""/>
        <dsp:cNvSpPr/>
      </dsp:nvSpPr>
      <dsp:spPr>
        <a:xfrm>
          <a:off x="6835249" y="935972"/>
          <a:ext cx="2479368" cy="247982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5EAD0-90AB-423A-BEA7-4082B7B0EFE6}">
      <dsp:nvSpPr>
        <dsp:cNvPr id="0" name=""/>
        <dsp:cNvSpPr/>
      </dsp:nvSpPr>
      <dsp:spPr>
        <a:xfrm>
          <a:off x="6917572" y="1018648"/>
          <a:ext cx="2314723" cy="2314476"/>
        </a:xfrm>
        <a:prstGeom prst="ellipse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/>
            <a:t>Funkcija min</a:t>
          </a:r>
          <a:endParaRPr lang="en-US" sz="1900" kern="1200"/>
        </a:p>
      </dsp:txBody>
      <dsp:txXfrm>
        <a:off x="7248478" y="1349349"/>
        <a:ext cx="1652912" cy="1653073"/>
      </dsp:txXfrm>
    </dsp:sp>
    <dsp:sp modelId="{C35020EE-4D5B-4B2E-A183-94D9D760BF0B}">
      <dsp:nvSpPr>
        <dsp:cNvPr id="0" name=""/>
        <dsp:cNvSpPr/>
      </dsp:nvSpPr>
      <dsp:spPr>
        <a:xfrm rot="2700000">
          <a:off x="4275737" y="938970"/>
          <a:ext cx="2473396" cy="2473396"/>
        </a:xfrm>
        <a:prstGeom prst="teardrop">
          <a:avLst>
            <a:gd name="adj" fmla="val 100000"/>
          </a:avLst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32686-02EA-4166-B9C0-1EE9B97055C3}">
      <dsp:nvSpPr>
        <dsp:cNvPr id="0" name=""/>
        <dsp:cNvSpPr/>
      </dsp:nvSpPr>
      <dsp:spPr>
        <a:xfrm>
          <a:off x="4355074" y="1018648"/>
          <a:ext cx="2314723" cy="2314476"/>
        </a:xfrm>
        <a:prstGeom prst="ellipse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0" kern="1200"/>
            <a:t>Spremenimo obstoječi razred</a:t>
          </a:r>
          <a:endParaRPr lang="en-US" sz="1900" kern="1200"/>
        </a:p>
      </dsp:txBody>
      <dsp:txXfrm>
        <a:off x="4685979" y="1349349"/>
        <a:ext cx="1652912" cy="1653073"/>
      </dsp:txXfrm>
    </dsp:sp>
    <dsp:sp modelId="{D7626AFD-F663-4F79-B6CD-E4DD51038EC1}">
      <dsp:nvSpPr>
        <dsp:cNvPr id="0" name=""/>
        <dsp:cNvSpPr/>
      </dsp:nvSpPr>
      <dsp:spPr>
        <a:xfrm rot="2700000">
          <a:off x="1686619" y="947843"/>
          <a:ext cx="2473396" cy="2473396"/>
        </a:xfrm>
        <a:prstGeom prst="teardrop">
          <a:avLst>
            <a:gd name="adj" fmla="val 100000"/>
          </a:avLst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7B5F7-383C-464A-BE25-F09850D3A0E1}">
      <dsp:nvSpPr>
        <dsp:cNvPr id="0" name=""/>
        <dsp:cNvSpPr/>
      </dsp:nvSpPr>
      <dsp:spPr>
        <a:xfrm>
          <a:off x="1792575" y="1018648"/>
          <a:ext cx="2314723" cy="2314476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0" kern="1200" dirty="0"/>
            <a:t>Algoritem, ki po vsaki operaciji vstavi/odstrani, vrne trenutno najmanjše število v skladu</a:t>
          </a:r>
          <a:endParaRPr lang="en-US" sz="1900" kern="1200" dirty="0"/>
        </a:p>
      </dsp:txBody>
      <dsp:txXfrm>
        <a:off x="2123480" y="1349349"/>
        <a:ext cx="1652912" cy="1653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node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fgAcc0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200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892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662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532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036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7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980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781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577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65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60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B26B8-CBBB-4E8F-9A53-4AE136AABECB}" type="datetimeFigureOut">
              <a:rPr lang="sl-SI" smtClean="0"/>
              <a:t>14. 11. 2021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B7B86-6579-4865-A3C3-FE507D9E7F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130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a2427@student.uni-lj.s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826B4A43-2A34-4B22-882C-D7552FA9C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606972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233984"/>
            <a:ext cx="606972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429BAE5-B200-4FC0-BBC1-8D7C57D1D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971" y="0"/>
            <a:ext cx="4565104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A2B8368-E333-4D08-949A-8CDC95E49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971" y="880334"/>
            <a:ext cx="4833496" cy="3874509"/>
          </a:xfrm>
        </p:spPr>
        <p:txBody>
          <a:bodyPr>
            <a:noAutofit/>
          </a:bodyPr>
          <a:lstStyle/>
          <a:p>
            <a:pPr algn="l"/>
            <a:r>
              <a:rPr lang="sl-SI" sz="3600" b="1" dirty="0"/>
              <a:t>Kako v skladu, po vsaki operaciji(vstavi/odstrani),</a:t>
            </a:r>
            <a:br>
              <a:rPr lang="sl-SI" sz="3600" b="1" dirty="0"/>
            </a:br>
            <a:r>
              <a:rPr lang="sl-SI" sz="3600" b="1" dirty="0"/>
              <a:t>določiti najmanjše število?</a:t>
            </a:r>
            <a:br>
              <a:rPr lang="sl-SI" sz="2800" dirty="0"/>
            </a:br>
            <a:br>
              <a:rPr lang="sl-SI" sz="2800" dirty="0"/>
            </a:br>
            <a:br>
              <a:rPr lang="sl-SI" sz="2800" dirty="0"/>
            </a:br>
            <a:br>
              <a:rPr lang="sl-SI" sz="2800" dirty="0"/>
            </a:br>
            <a:br>
              <a:rPr lang="sl-SI" sz="2800" dirty="0"/>
            </a:br>
            <a:endParaRPr lang="sl-SI" sz="28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B773D0B-B80E-435C-A502-2688ECDDD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6684" y="4462272"/>
            <a:ext cx="3794760" cy="1272831"/>
          </a:xfrm>
        </p:spPr>
        <p:txBody>
          <a:bodyPr anchor="t">
            <a:normAutofit/>
          </a:bodyPr>
          <a:lstStyle/>
          <a:p>
            <a:pPr algn="l"/>
            <a:r>
              <a:rPr lang="sl-SI" sz="1500" dirty="0"/>
              <a:t>Tit Arnšek</a:t>
            </a:r>
            <a:br>
              <a:rPr lang="sl-SI" sz="1500" dirty="0"/>
            </a:br>
            <a:r>
              <a:rPr lang="sl-SI" sz="1500" dirty="0"/>
              <a:t>Fakulteta za matematiko in fiziko</a:t>
            </a:r>
            <a:br>
              <a:rPr lang="sl-SI" sz="1500" dirty="0"/>
            </a:br>
            <a:r>
              <a:rPr lang="sl-SI" sz="1500" dirty="0"/>
              <a:t>Univerza v Ljubljani</a:t>
            </a:r>
            <a:br>
              <a:rPr lang="sl-SI" sz="1500" dirty="0"/>
            </a:br>
            <a:r>
              <a:rPr lang="sl-SI" sz="1500" dirty="0">
                <a:hlinkClick r:id="rId2"/>
              </a:rPr>
              <a:t>ta2427@student.uni-lj.si</a:t>
            </a:r>
            <a:endParaRPr lang="sl-SI" sz="1500" dirty="0"/>
          </a:p>
          <a:p>
            <a:pPr algn="l"/>
            <a:r>
              <a:rPr lang="sl-SI" sz="1500" dirty="0"/>
              <a:t>3. november 2021 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9644633-5AE1-44D6-8F5F-6376DDA13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720" y="73152"/>
            <a:ext cx="1178966" cy="232963"/>
            <a:chOff x="7763256" y="73152"/>
            <a:chExt cx="1178966" cy="232963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4FA74995-C5A7-4DBF-BFD1-C4831852D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009DC7CE-EC50-455B-AEF3-758096A62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680D0724-2EE2-4A8E-B7FC-994977F2A6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D7DD4A6B-2000-4A3E-BBCE-637ED6CDD2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694A6722-0FE9-4640-B93F-C2BAA8956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6">
              <a:extLst>
                <a:ext uri="{FF2B5EF4-FFF2-40B4-BE49-F238E27FC236}">
                  <a16:creationId xmlns:a16="http://schemas.microsoft.com/office/drawing/2014/main" id="{19F6A010-3765-4FAB-8CCA-7AC18914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2ED876B1-4DDC-4999-864F-EFF32EFF5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2DD9B48A-E7DB-4540-8781-F434856A7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2BEF54FF-8FAE-4B7F-ACE8-52ED70B04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16F687E9-D21B-46CB-8A13-9BFDA780F6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49C0A7C4-BA67-480B-9F9A-E96535756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C27E413-D9C4-45A2-AB5A-A00612798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4">
              <a:extLst>
                <a:ext uri="{FF2B5EF4-FFF2-40B4-BE49-F238E27FC236}">
                  <a16:creationId xmlns:a16="http://schemas.microsoft.com/office/drawing/2014/main" id="{76F8DD1F-1A00-4D5A-B979-33A41277C9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6">
              <a:extLst>
                <a:ext uri="{FF2B5EF4-FFF2-40B4-BE49-F238E27FC236}">
                  <a16:creationId xmlns:a16="http://schemas.microsoft.com/office/drawing/2014/main" id="{D16F8034-114D-4513-A6BD-F05ABF9AF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1DAD48F0-0B0E-40E2-9ED5-E0FBB99C4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A58F217F-BBAB-4ACB-91C0-B119DEFDC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64">
              <a:extLst>
                <a:ext uri="{FF2B5EF4-FFF2-40B4-BE49-F238E27FC236}">
                  <a16:creationId xmlns:a16="http://schemas.microsoft.com/office/drawing/2014/main" id="{17D6638B-4C45-4C73-AFE3-8C41F939A9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66">
              <a:extLst>
                <a:ext uri="{FF2B5EF4-FFF2-40B4-BE49-F238E27FC236}">
                  <a16:creationId xmlns:a16="http://schemas.microsoft.com/office/drawing/2014/main" id="{31A3013F-24A0-486B-A892-92E42BD741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4">
              <a:extLst>
                <a:ext uri="{FF2B5EF4-FFF2-40B4-BE49-F238E27FC236}">
                  <a16:creationId xmlns:a16="http://schemas.microsoft.com/office/drawing/2014/main" id="{F4540C9F-BC47-470D-A9C2-4AB05FB4C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6">
              <a:extLst>
                <a:ext uri="{FF2B5EF4-FFF2-40B4-BE49-F238E27FC236}">
                  <a16:creationId xmlns:a16="http://schemas.microsoft.com/office/drawing/2014/main" id="{A38505B1-1AD2-47B0-8122-2EB533CBA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Picture 4" descr="Computer script on a screen">
            <a:extLst>
              <a:ext uri="{FF2B5EF4-FFF2-40B4-BE49-F238E27FC236}">
                <a16:creationId xmlns:a16="http://schemas.microsoft.com/office/drawing/2014/main" id="{0D228D3D-E7FB-42A9-B156-A9DA1429BA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1589" b="-1"/>
          <a:stretch/>
        </p:blipFill>
        <p:spPr>
          <a:xfrm>
            <a:off x="5619404" y="420130"/>
            <a:ext cx="6192981" cy="604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140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5CE06-21DC-4764-BECC-0195A2D540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/>
              <a:t>Hvala za vašo pozornost!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52245E0-8504-4360-BF24-507995ABD5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598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91154E-FE03-4D31-A0B2-963C34028B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7582"/>
          <a:stretch/>
        </p:blipFill>
        <p:spPr>
          <a:xfrm>
            <a:off x="1222" y="-209540"/>
            <a:ext cx="12191980" cy="6857990"/>
          </a:xfrm>
          <a:prstGeom prst="rect">
            <a:avLst/>
          </a:prstGeom>
        </p:spPr>
      </p:pic>
      <p:graphicFrame>
        <p:nvGraphicFramePr>
          <p:cNvPr id="15" name="Označba mesta vsebine 2">
            <a:extLst>
              <a:ext uri="{FF2B5EF4-FFF2-40B4-BE49-F238E27FC236}">
                <a16:creationId xmlns:a16="http://schemas.microsoft.com/office/drawing/2014/main" id="{88F6A7AC-7AD4-4560-BB13-37622B9D8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225488"/>
              </p:ext>
            </p:extLst>
          </p:nvPr>
        </p:nvGraphicFramePr>
        <p:xfrm>
          <a:off x="429827" y="131959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76092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lue digital binary data on a screen">
            <a:extLst>
              <a:ext uri="{FF2B5EF4-FFF2-40B4-BE49-F238E27FC236}">
                <a16:creationId xmlns:a16="http://schemas.microsoft.com/office/drawing/2014/main" id="{47A9DEF2-36CB-404F-8E30-43579F3D7A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/>
          <a:stretch/>
        </p:blipFill>
        <p:spPr>
          <a:xfrm>
            <a:off x="0" y="68478"/>
            <a:ext cx="12191980" cy="6857990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8B15963-AE58-447D-ADE0-79FD74A88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195" y="240233"/>
            <a:ext cx="10515600" cy="589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solidFill>
                  <a:srgbClr val="FFFFFF"/>
                </a:solidFill>
              </a:rPr>
              <a:t>Želimo, da bo algoritem deloval na sledeči način:</a:t>
            </a:r>
          </a:p>
        </p:txBody>
      </p:sp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B081C69A-E747-4C4A-AAB9-0C0A5AAEC2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947716"/>
              </p:ext>
            </p:extLst>
          </p:nvPr>
        </p:nvGraphicFramePr>
        <p:xfrm>
          <a:off x="897848" y="2232005"/>
          <a:ext cx="5642498" cy="22250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880832">
                  <a:extLst>
                    <a:ext uri="{9D8B030D-6E8A-4147-A177-3AD203B41FA5}">
                      <a16:colId xmlns:a16="http://schemas.microsoft.com/office/drawing/2014/main" val="1991109972"/>
                    </a:ext>
                  </a:extLst>
                </a:gridCol>
                <a:gridCol w="937242">
                  <a:extLst>
                    <a:ext uri="{9D8B030D-6E8A-4147-A177-3AD203B41FA5}">
                      <a16:colId xmlns:a16="http://schemas.microsoft.com/office/drawing/2014/main" val="4169359228"/>
                    </a:ext>
                  </a:extLst>
                </a:gridCol>
                <a:gridCol w="2824424">
                  <a:extLst>
                    <a:ext uri="{9D8B030D-6E8A-4147-A177-3AD203B41FA5}">
                      <a16:colId xmlns:a16="http://schemas.microsoft.com/office/drawing/2014/main" val="3017522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Operacija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Najmanjši element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249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702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63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940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Odstrani(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130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Odstrani(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367437"/>
                  </a:ext>
                </a:extLst>
              </a:tr>
            </a:tbl>
          </a:graphicData>
        </a:graphic>
      </p:graphicFrame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69E5B1B-88CF-4DD4-8F7C-B935A5551486}"/>
              </a:ext>
            </a:extLst>
          </p:cNvPr>
          <p:cNvSpPr txBox="1"/>
          <p:nvPr/>
        </p:nvSpPr>
        <p:spPr>
          <a:xfrm>
            <a:off x="7034999" y="594509"/>
            <a:ext cx="498925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SkladMin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r>
              <a:rPr lang="sl-SI" dirty="0">
                <a:solidFill>
                  <a:srgbClr val="D4D4D4"/>
                </a:solidFill>
                <a:latin typeface="Consolas" panose="020B0609020204030204" pitchFamily="49" charset="0"/>
              </a:rPr>
              <a:t>&gt;&gt;&gt; 5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       </a:t>
            </a:r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r>
              <a:rPr lang="sl-SI" dirty="0">
                <a:solidFill>
                  <a:srgbClr val="D4D4D4"/>
                </a:solidFill>
                <a:latin typeface="Consolas" panose="020B0609020204030204" pitchFamily="49" charset="0"/>
              </a:rPr>
              <a:t>&gt;&gt;&gt; 4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       </a:t>
            </a:r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r>
              <a:rPr lang="sl-SI" dirty="0">
                <a:solidFill>
                  <a:srgbClr val="D4D4D4"/>
                </a:solidFill>
                <a:latin typeface="Consolas" panose="020B0609020204030204" pitchFamily="49" charset="0"/>
              </a:rPr>
              <a:t>&gt;&gt;&gt; 4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       </a:t>
            </a:r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odstrani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r>
              <a:rPr lang="sl-SI" dirty="0">
                <a:solidFill>
                  <a:srgbClr val="D4D4D4"/>
                </a:solidFill>
                <a:latin typeface="Consolas" panose="020B0609020204030204" pitchFamily="49" charset="0"/>
              </a:rPr>
              <a:t>&gt;&gt;&gt; 4</a:t>
            </a: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odstrani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r>
              <a:rPr lang="sl-SI" dirty="0">
                <a:solidFill>
                  <a:srgbClr val="D4D4D4"/>
                </a:solidFill>
                <a:latin typeface="Consolas" panose="020B0609020204030204" pitchFamily="49" charset="0"/>
              </a:rPr>
              <a:t>&gt;&gt;&gt; 5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2636232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Computer script on a screen">
            <a:extLst>
              <a:ext uri="{FF2B5EF4-FFF2-40B4-BE49-F238E27FC236}">
                <a16:creationId xmlns:a16="http://schemas.microsoft.com/office/drawing/2014/main" id="{3F1BC3F8-6716-402B-98FC-21A88161E0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7017" b="87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4283979-93DE-4B68-85ED-14A637C8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Na kakšen način?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5606E3-07AA-4324-B370-FC8CD696B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5359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dirty="0">
                <a:solidFill>
                  <a:srgbClr val="FFFFFF"/>
                </a:solidFill>
              </a:rPr>
              <a:t>S shranjevanjem najmanjšega števila:</a:t>
            </a:r>
          </a:p>
          <a:p>
            <a:pPr marL="0" indent="0">
              <a:buNone/>
            </a:pPr>
            <a:endParaRPr lang="sl-SI" dirty="0">
              <a:solidFill>
                <a:srgbClr val="FFFFFF"/>
              </a:solidFill>
            </a:endParaRP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F8D56A8B-4CB7-4CE5-934A-29E95C5F35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542532"/>
              </p:ext>
            </p:extLst>
          </p:nvPr>
        </p:nvGraphicFramePr>
        <p:xfrm>
          <a:off x="838200" y="2504079"/>
          <a:ext cx="8128000" cy="22250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36416372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839108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378857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3572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Operacija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Najmanjše število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Spremenljivka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46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 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b="1" dirty="0">
                          <a:solidFill>
                            <a:srgbClr val="37E937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3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b="1" dirty="0">
                          <a:solidFill>
                            <a:srgbClr val="37E937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54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Vstavi(6)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b="1" dirty="0">
                          <a:solidFill>
                            <a:srgbClr val="37E937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72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Odstrani(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b="1" dirty="0">
                          <a:solidFill>
                            <a:srgbClr val="37E937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921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Odstrani(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878178"/>
                  </a:ext>
                </a:extLst>
              </a:tr>
            </a:tbl>
          </a:graphicData>
        </a:graphic>
      </p:graphicFrame>
      <p:sp>
        <p:nvSpPr>
          <p:cNvPr id="10" name="Označba mesta vsebine 2">
            <a:extLst>
              <a:ext uri="{FF2B5EF4-FFF2-40B4-BE49-F238E27FC236}">
                <a16:creationId xmlns:a16="http://schemas.microsoft.com/office/drawing/2014/main" id="{3E466A60-32B6-49DD-A8DC-AC02B0F5A6A8}"/>
              </a:ext>
            </a:extLst>
          </p:cNvPr>
          <p:cNvSpPr txBox="1">
            <a:spLocks/>
          </p:cNvSpPr>
          <p:nvPr/>
        </p:nvSpPr>
        <p:spPr>
          <a:xfrm>
            <a:off x="662126" y="4943722"/>
            <a:ext cx="10515600" cy="55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>
                <a:solidFill>
                  <a:srgbClr val="FFFFFF"/>
                </a:solidFill>
              </a:rPr>
              <a:t>Težava, ko odstranimo najmanjši element.</a:t>
            </a:r>
          </a:p>
        </p:txBody>
      </p:sp>
      <p:sp>
        <p:nvSpPr>
          <p:cNvPr id="12" name="Elipsa 11">
            <a:extLst>
              <a:ext uri="{FF2B5EF4-FFF2-40B4-BE49-F238E27FC236}">
                <a16:creationId xmlns:a16="http://schemas.microsoft.com/office/drawing/2014/main" id="{A3FD34C8-A9D6-4F83-A143-92C1192108A8}"/>
              </a:ext>
            </a:extLst>
          </p:cNvPr>
          <p:cNvSpPr/>
          <p:nvPr/>
        </p:nvSpPr>
        <p:spPr>
          <a:xfrm>
            <a:off x="4412202" y="4003829"/>
            <a:ext cx="346230" cy="32847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uščica: desno 13">
            <a:extLst>
              <a:ext uri="{FF2B5EF4-FFF2-40B4-BE49-F238E27FC236}">
                <a16:creationId xmlns:a16="http://schemas.microsoft.com/office/drawing/2014/main" id="{5412DCC3-E587-4E3E-9DC6-DECAC3A0A1A6}"/>
              </a:ext>
            </a:extLst>
          </p:cNvPr>
          <p:cNvSpPr/>
          <p:nvPr/>
        </p:nvSpPr>
        <p:spPr>
          <a:xfrm rot="10800000">
            <a:off x="9277165" y="4438835"/>
            <a:ext cx="2252709" cy="290284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693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Computer script on a screen">
            <a:extLst>
              <a:ext uri="{FF2B5EF4-FFF2-40B4-BE49-F238E27FC236}">
                <a16:creationId xmlns:a16="http://schemas.microsoft.com/office/drawing/2014/main" id="{3F1BC3F8-6716-402B-98FC-21A88161E0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7017" b="87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4283979-93DE-4B68-85ED-14A637C8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Na kakšen način?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5606E3-07AA-4324-B370-FC8CD696B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6"/>
            <a:ext cx="10818181" cy="146799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 startAt="2"/>
            </a:pPr>
            <a:r>
              <a:rPr lang="sl-SI" b="0" i="0" dirty="0">
                <a:effectLst/>
                <a:latin typeface="Arial" panose="020B0604020202020204" pitchFamily="34" charset="0"/>
              </a:rPr>
              <a:t>V vsakem koraku gremo skozi vsa števila v skladu:</a:t>
            </a:r>
          </a:p>
          <a:p>
            <a:pPr marL="0" indent="0">
              <a:buNone/>
            </a:pPr>
            <a:r>
              <a:rPr lang="sl-SI" dirty="0">
                <a:latin typeface="Arial" panose="020B0604020202020204" pitchFamily="34" charset="0"/>
              </a:rPr>
              <a:t>Deluje, ampak… število korakov, spreminjanje sklada…</a:t>
            </a:r>
            <a:br>
              <a:rPr lang="sl-SI" b="0" i="0" dirty="0">
                <a:effectLst/>
                <a:latin typeface="Arial" panose="020B0604020202020204" pitchFamily="34" charset="0"/>
              </a:rPr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3671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Computer script on a screen">
            <a:extLst>
              <a:ext uri="{FF2B5EF4-FFF2-40B4-BE49-F238E27FC236}">
                <a16:creationId xmlns:a16="http://schemas.microsoft.com/office/drawing/2014/main" id="{3F1BC3F8-6716-402B-98FC-21A88161E0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7017" b="8713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4283979-93DE-4B68-85ED-14A637C8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Na kakšen način?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5606E3-07AA-4324-B370-FC8CD696B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818181" cy="4104471"/>
          </a:xfrm>
        </p:spPr>
        <p:txBody>
          <a:bodyPr>
            <a:normAutofit fontScale="92500"/>
          </a:bodyPr>
          <a:lstStyle/>
          <a:p>
            <a:pPr marL="514350" indent="-514350" algn="l">
              <a:buAutoNum type="arabicPeriod" startAt="3"/>
            </a:pPr>
            <a:r>
              <a:rPr lang="sl-SI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 pomožnim skladom</a:t>
            </a:r>
          </a:p>
          <a:p>
            <a:pPr marL="0" indent="0">
              <a:buNone/>
            </a:pPr>
            <a:r>
              <a:rPr lang="sl-SI" i="0" dirty="0">
                <a:effectLst/>
                <a:latin typeface="Arial" panose="020B0604020202020204" pitchFamily="34" charset="0"/>
              </a:rPr>
              <a:t>Ideja</a:t>
            </a:r>
            <a:r>
              <a:rPr lang="sl-SI" dirty="0">
                <a:latin typeface="Arial" panose="020B0604020202020204" pitchFamily="34" charset="0"/>
              </a:rPr>
              <a:t>:  Najmanjše število v skladu bo vedno na vrhu pomožnega sklada!</a:t>
            </a:r>
          </a:p>
          <a:p>
            <a:r>
              <a:rPr lang="sl-SI" dirty="0">
                <a:latin typeface="Arial" panose="020B0604020202020204" pitchFamily="34" charset="0"/>
              </a:rPr>
              <a:t>Če vstavimo število v prazen sklad, ga vstavimo tudi v pomožnega,</a:t>
            </a:r>
          </a:p>
          <a:p>
            <a:r>
              <a:rPr lang="sl-SI" i="0" dirty="0">
                <a:effectLst/>
                <a:latin typeface="Arial" panose="020B0604020202020204" pitchFamily="34" charset="0"/>
              </a:rPr>
              <a:t>Ko pridemo do novega najmanjšega števila ali enako velikega, ga vstavimo v pomožnega</a:t>
            </a:r>
          </a:p>
          <a:p>
            <a:r>
              <a:rPr lang="sl-SI" i="0" dirty="0">
                <a:effectLst/>
                <a:latin typeface="Arial" panose="020B0604020202020204" pitchFamily="34" charset="0"/>
              </a:rPr>
              <a:t>Ko odstranimo najmanjši element iz sklada, ga odstranimo tudi  iz pomožnega sklada,</a:t>
            </a:r>
          </a:p>
          <a:p>
            <a:r>
              <a:rPr lang="sl-SI" dirty="0">
                <a:latin typeface="Arial" panose="020B0604020202020204" pitchFamily="34" charset="0"/>
              </a:rPr>
              <a:t>V drugih primerih ne vstavljamo/odstranimo ničesar.</a:t>
            </a:r>
            <a:endParaRPr lang="sl-SI" i="0" dirty="0"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6160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Computer script on a screen">
            <a:extLst>
              <a:ext uri="{FF2B5EF4-FFF2-40B4-BE49-F238E27FC236}">
                <a16:creationId xmlns:a16="http://schemas.microsoft.com/office/drawing/2014/main" id="{3F1BC3F8-6716-402B-98FC-21A88161E0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7017" b="8713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0F8B317-9A43-426B-827D-4C5EBCD01A29}"/>
              </a:ext>
            </a:extLst>
          </p:cNvPr>
          <p:cNvSpPr txBox="1"/>
          <p:nvPr/>
        </p:nvSpPr>
        <p:spPr>
          <a:xfrm>
            <a:off x="139072" y="474345"/>
            <a:ext cx="24887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SkladMin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vstavi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odstrani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odstrani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graphicFrame>
        <p:nvGraphicFramePr>
          <p:cNvPr id="10" name="Tabela 11">
            <a:extLst>
              <a:ext uri="{FF2B5EF4-FFF2-40B4-BE49-F238E27FC236}">
                <a16:creationId xmlns:a16="http://schemas.microsoft.com/office/drawing/2014/main" id="{50C9F7E5-EDC8-4561-85A6-204CB37A44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049423"/>
              </p:ext>
            </p:extLst>
          </p:nvPr>
        </p:nvGraphicFramePr>
        <p:xfrm>
          <a:off x="2766862" y="474345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15" name="Tabela 11">
            <a:extLst>
              <a:ext uri="{FF2B5EF4-FFF2-40B4-BE49-F238E27FC236}">
                <a16:creationId xmlns:a16="http://schemas.microsoft.com/office/drawing/2014/main" id="{B4812D47-B994-4F89-9B28-6B006156F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35061"/>
              </p:ext>
            </p:extLst>
          </p:nvPr>
        </p:nvGraphicFramePr>
        <p:xfrm>
          <a:off x="2766862" y="1293188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23907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16" name="Tabela 11">
            <a:extLst>
              <a:ext uri="{FF2B5EF4-FFF2-40B4-BE49-F238E27FC236}">
                <a16:creationId xmlns:a16="http://schemas.microsoft.com/office/drawing/2014/main" id="{412F152F-53D0-4CC8-9116-FC9B74345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70633"/>
              </p:ext>
            </p:extLst>
          </p:nvPr>
        </p:nvGraphicFramePr>
        <p:xfrm>
          <a:off x="2766862" y="2195242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18" name="Tabela 11">
            <a:extLst>
              <a:ext uri="{FF2B5EF4-FFF2-40B4-BE49-F238E27FC236}">
                <a16:creationId xmlns:a16="http://schemas.microsoft.com/office/drawing/2014/main" id="{FCC63BF9-D06B-4AB3-BE4A-EB62F6D8C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556576"/>
              </p:ext>
            </p:extLst>
          </p:nvPr>
        </p:nvGraphicFramePr>
        <p:xfrm>
          <a:off x="2766862" y="3072882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5,6,4,5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20" name="Tabela 11">
            <a:extLst>
              <a:ext uri="{FF2B5EF4-FFF2-40B4-BE49-F238E27FC236}">
                <a16:creationId xmlns:a16="http://schemas.microsoft.com/office/drawing/2014/main" id="{4C2C6755-5AD0-4DDD-83B1-357954D4C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609001"/>
              </p:ext>
            </p:extLst>
          </p:nvPr>
        </p:nvGraphicFramePr>
        <p:xfrm>
          <a:off x="2766862" y="3950522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4,5,6,4,5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21" name="Tabela 11">
            <a:extLst>
              <a:ext uri="{FF2B5EF4-FFF2-40B4-BE49-F238E27FC236}">
                <a16:creationId xmlns:a16="http://schemas.microsoft.com/office/drawing/2014/main" id="{496BA834-131F-45EA-AE5C-CEF582FD21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854826"/>
              </p:ext>
            </p:extLst>
          </p:nvPr>
        </p:nvGraphicFramePr>
        <p:xfrm>
          <a:off x="2766862" y="4833292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5,6,4,5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graphicFrame>
        <p:nvGraphicFramePr>
          <p:cNvPr id="22" name="Tabela 11">
            <a:extLst>
              <a:ext uri="{FF2B5EF4-FFF2-40B4-BE49-F238E27FC236}">
                <a16:creationId xmlns:a16="http://schemas.microsoft.com/office/drawing/2014/main" id="{CC33D013-E989-43D7-9280-1C1C8BF62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205542"/>
              </p:ext>
            </p:extLst>
          </p:nvPr>
        </p:nvGraphicFramePr>
        <p:xfrm>
          <a:off x="2766862" y="5652135"/>
          <a:ext cx="434512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563">
                  <a:extLst>
                    <a:ext uri="{9D8B030D-6E8A-4147-A177-3AD203B41FA5}">
                      <a16:colId xmlns:a16="http://schemas.microsoft.com/office/drawing/2014/main" val="3546817861"/>
                    </a:ext>
                  </a:extLst>
                </a:gridCol>
                <a:gridCol w="2172563">
                  <a:extLst>
                    <a:ext uri="{9D8B030D-6E8A-4147-A177-3AD203B41FA5}">
                      <a16:colId xmlns:a16="http://schemas.microsoft.com/office/drawing/2014/main" val="596869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Glavni Sklad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Pomožni Sklad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13466"/>
                  </a:ext>
                </a:extLst>
              </a:tr>
              <a:tr h="206891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6,4,5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87484"/>
                  </a:ext>
                </a:extLst>
              </a:tr>
            </a:tbl>
          </a:graphicData>
        </a:graphic>
      </p:graphicFrame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4D77E7AB-FCD5-4C1A-956E-D41E2FAF9613}"/>
              </a:ext>
            </a:extLst>
          </p:cNvPr>
          <p:cNvSpPr txBox="1"/>
          <p:nvPr/>
        </p:nvSpPr>
        <p:spPr>
          <a:xfrm>
            <a:off x="8540319" y="268367"/>
            <a:ext cx="301840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sklad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5</a:t>
            </a: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</a:t>
            </a:r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</a:t>
            </a: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</a:t>
            </a:r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 </a:t>
            </a: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 </a:t>
            </a:r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&gt;&gt;&gt; 4  </a:t>
            </a:r>
          </a:p>
        </p:txBody>
      </p:sp>
      <p:sp>
        <p:nvSpPr>
          <p:cNvPr id="24" name="Elipsa 23">
            <a:extLst>
              <a:ext uri="{FF2B5EF4-FFF2-40B4-BE49-F238E27FC236}">
                <a16:creationId xmlns:a16="http://schemas.microsoft.com/office/drawing/2014/main" id="{487CE1C2-0523-4676-9EC6-C092A111A1D1}"/>
              </a:ext>
            </a:extLst>
          </p:cNvPr>
          <p:cNvSpPr/>
          <p:nvPr/>
        </p:nvSpPr>
        <p:spPr>
          <a:xfrm>
            <a:off x="6658251" y="1713354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Elipsa 24">
            <a:extLst>
              <a:ext uri="{FF2B5EF4-FFF2-40B4-BE49-F238E27FC236}">
                <a16:creationId xmlns:a16="http://schemas.microsoft.com/office/drawing/2014/main" id="{737FBACD-EF93-4FAD-A212-FBE2C46FD665}"/>
              </a:ext>
            </a:extLst>
          </p:cNvPr>
          <p:cNvSpPr/>
          <p:nvPr/>
        </p:nvSpPr>
        <p:spPr>
          <a:xfrm>
            <a:off x="6691305" y="6106656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Elipsa 25">
            <a:extLst>
              <a:ext uri="{FF2B5EF4-FFF2-40B4-BE49-F238E27FC236}">
                <a16:creationId xmlns:a16="http://schemas.microsoft.com/office/drawing/2014/main" id="{D94B9F5C-6E2C-4F74-97A7-593213E30AE2}"/>
              </a:ext>
            </a:extLst>
          </p:cNvPr>
          <p:cNvSpPr/>
          <p:nvPr/>
        </p:nvSpPr>
        <p:spPr>
          <a:xfrm>
            <a:off x="6673550" y="5267716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Elipsa 26">
            <a:extLst>
              <a:ext uri="{FF2B5EF4-FFF2-40B4-BE49-F238E27FC236}">
                <a16:creationId xmlns:a16="http://schemas.microsoft.com/office/drawing/2014/main" id="{19CD17B9-A3CB-49D9-8B2E-5B02958371FC}"/>
              </a:ext>
            </a:extLst>
          </p:cNvPr>
          <p:cNvSpPr/>
          <p:nvPr/>
        </p:nvSpPr>
        <p:spPr>
          <a:xfrm>
            <a:off x="6530522" y="4373665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EE321D62-CE33-4EFB-B7C6-D73EF081C41B}"/>
              </a:ext>
            </a:extLst>
          </p:cNvPr>
          <p:cNvSpPr/>
          <p:nvPr/>
        </p:nvSpPr>
        <p:spPr>
          <a:xfrm>
            <a:off x="6682921" y="3490284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Elipsa 28">
            <a:extLst>
              <a:ext uri="{FF2B5EF4-FFF2-40B4-BE49-F238E27FC236}">
                <a16:creationId xmlns:a16="http://schemas.microsoft.com/office/drawing/2014/main" id="{40CC7E68-7E10-446A-8574-A621209E29C5}"/>
              </a:ext>
            </a:extLst>
          </p:cNvPr>
          <p:cNvSpPr/>
          <p:nvPr/>
        </p:nvSpPr>
        <p:spPr>
          <a:xfrm>
            <a:off x="6667609" y="2644807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0BAE46ED-BF7C-4599-979C-16607FDDF05B}"/>
              </a:ext>
            </a:extLst>
          </p:cNvPr>
          <p:cNvSpPr/>
          <p:nvPr/>
        </p:nvSpPr>
        <p:spPr>
          <a:xfrm>
            <a:off x="6810650" y="878767"/>
            <a:ext cx="255457" cy="256276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36116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3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lika 6" descr="Slika, ki vsebuje besede besedilo&#10;&#10;Opis je samodejno ustvarjen">
            <a:extLst>
              <a:ext uri="{FF2B5EF4-FFF2-40B4-BE49-F238E27FC236}">
                <a16:creationId xmlns:a16="http://schemas.microsoft.com/office/drawing/2014/main" id="{8EAFCCF2-B8AE-4B17-B6B1-A1EEA05F2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160" y="494384"/>
            <a:ext cx="8107680" cy="586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8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8E25BDE-306C-49AA-B47F-EF10071B2C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b="81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4C4D916-9006-4A9C-A638-DE5BB53AE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659" y="136895"/>
            <a:ext cx="9144000" cy="1098396"/>
          </a:xfrm>
        </p:spPr>
        <p:txBody>
          <a:bodyPr>
            <a:normAutofit/>
          </a:bodyPr>
          <a:lstStyle/>
          <a:p>
            <a:pPr algn="l"/>
            <a:r>
              <a:rPr lang="sl-SI" dirty="0">
                <a:ln w="22225">
                  <a:solidFill>
                    <a:schemeClr val="tx1"/>
                  </a:solidFill>
                  <a:miter lim="800000"/>
                </a:ln>
                <a:solidFill>
                  <a:srgbClr val="FFFFFF"/>
                </a:solidFill>
                <a:latin typeface="+mn-lt"/>
              </a:rPr>
              <a:t>Viri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45EDF7E-6814-43A6-9613-E44112087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759" y="1258192"/>
            <a:ext cx="9144000" cy="109839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Design a stack that returns the minimum element in constant time, </a:t>
            </a:r>
            <a:r>
              <a:rPr lang="sl-SI" sz="1500" b="0" dirty="0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500" u="sng" dirty="0">
                <a:solidFill>
                  <a:srgbClr val="0563C1"/>
                </a:solidFill>
                <a:latin typeface="Consolas" panose="020B0609020204030204" pitchFamily="49" charset="0"/>
              </a:rPr>
              <a:t>https://www.techiedelight.com/design-stack-which-returns-minimum-element-constant-time</a:t>
            </a:r>
            <a:r>
              <a:rPr lang="sl-SI" sz="1500" u="sng" dirty="0">
                <a:solidFill>
                  <a:srgbClr val="0563C1"/>
                </a:solidFill>
                <a:latin typeface="Consolas" panose="020B0609020204030204" pitchFamily="49" charset="0"/>
              </a:rPr>
              <a:t>/</a:t>
            </a:r>
            <a:r>
              <a:rPr lang="sl-SI" sz="1500" dirty="0">
                <a:solidFill>
                  <a:schemeClr val="bg1"/>
                </a:solidFill>
                <a:latin typeface="Consolas" panose="020B0609020204030204" pitchFamily="49" charset="0"/>
              </a:rPr>
              <a:t>, </a:t>
            </a:r>
            <a:r>
              <a:rPr lang="en-US" sz="1500" b="0" dirty="0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(ogled: 25</a:t>
            </a:r>
            <a:r>
              <a:rPr lang="sl-SI" sz="1500" b="0" dirty="0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. </a:t>
            </a:r>
            <a:r>
              <a:rPr lang="en-US" sz="1500" b="0" dirty="0" err="1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oktober</a:t>
            </a:r>
            <a:r>
              <a:rPr lang="en-US" sz="1500" b="0" dirty="0"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2021).</a:t>
            </a:r>
          </a:p>
          <a:p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37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483</Words>
  <Application>Microsoft Office PowerPoint</Application>
  <PresentationFormat>Širokozaslonsko</PresentationFormat>
  <Paragraphs>146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Consolas</vt:lpstr>
      <vt:lpstr>Office Theme</vt:lpstr>
      <vt:lpstr>Kako v skladu, po vsaki operaciji(vstavi/odstrani), določiti najmanjše število?     </vt:lpstr>
      <vt:lpstr>PowerPointova predstavitev</vt:lpstr>
      <vt:lpstr>PowerPointova predstavitev</vt:lpstr>
      <vt:lpstr>Na kakšen način? </vt:lpstr>
      <vt:lpstr>Na kakšen način? </vt:lpstr>
      <vt:lpstr>Na kakšen način? </vt:lpstr>
      <vt:lpstr>PowerPointova predstavitev</vt:lpstr>
      <vt:lpstr>PowerPointova predstavitev</vt:lpstr>
      <vt:lpstr>Viri</vt:lpstr>
      <vt:lpstr>Hvala za vašo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v skladu, po vsaki operaciji(vstavi/odstrani), določiti najmanjše število?     </dc:title>
  <dc:creator>Arnšek, Tit</dc:creator>
  <cp:lastModifiedBy>Arnšek, Tit</cp:lastModifiedBy>
  <cp:revision>12</cp:revision>
  <dcterms:created xsi:type="dcterms:W3CDTF">2021-11-02T09:52:11Z</dcterms:created>
  <dcterms:modified xsi:type="dcterms:W3CDTF">2021-11-14T10:20:57Z</dcterms:modified>
</cp:coreProperties>
</file>