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831" r:id="rId2"/>
    <p:sldId id="832" r:id="rId3"/>
  </p:sldIdLst>
  <p:sldSz cx="11049000" cy="7620000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2"/>
        </a:solidFill>
        <a:latin typeface="Times New Roman CE" charset="-18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2"/>
        </a:solidFill>
        <a:latin typeface="Times New Roman CE" charset="-18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2"/>
        </a:solidFill>
        <a:latin typeface="Times New Roman CE" charset="-18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2"/>
        </a:solidFill>
        <a:latin typeface="Times New Roman CE" charset="-18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2"/>
        </a:solidFill>
        <a:latin typeface="Times New Roman CE" charset="-18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2"/>
        </a:solidFill>
        <a:latin typeface="Times New Roman CE" charset="-18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2"/>
        </a:solidFill>
        <a:latin typeface="Times New Roman CE" charset="-18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2"/>
        </a:solidFill>
        <a:latin typeface="Times New Roman CE" charset="-18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2"/>
        </a:solidFill>
        <a:latin typeface="Times New Roman CE" charset="-18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4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CCFF"/>
    <a:srgbClr val="99CCFF"/>
    <a:srgbClr val="B2B2B2"/>
    <a:srgbClr val="DDDDDD"/>
    <a:srgbClr val="C0C0C0"/>
    <a:srgbClr val="CC0099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44" autoAdjust="0"/>
    <p:restoredTop sz="94660" autoAdjust="0"/>
  </p:normalViewPr>
  <p:slideViewPr>
    <p:cSldViewPr>
      <p:cViewPr varScale="1">
        <p:scale>
          <a:sx n="78" d="100"/>
          <a:sy n="78" d="100"/>
        </p:scale>
        <p:origin x="1326" y="54"/>
      </p:cViewPr>
      <p:guideLst>
        <p:guide orient="horz" pos="2400"/>
        <p:guide pos="34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96"/>
    </p:cViewPr>
  </p:sorterViewPr>
  <p:notesViewPr>
    <p:cSldViewPr>
      <p:cViewPr>
        <p:scale>
          <a:sx n="75" d="100"/>
          <a:sy n="75" d="100"/>
        </p:scale>
        <p:origin x="-72" y="70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100" y="30164"/>
            <a:ext cx="30210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0" tIns="0" rIns="19380" bIns="0" numCol="1" anchor="t" anchorCtr="0" compatLnSpc="1">
            <a:prstTxWarp prst="textNoShape">
              <a:avLst/>
            </a:prstTxWarp>
          </a:bodyPr>
          <a:lstStyle>
            <a:lvl1pPr defTabSz="775465">
              <a:defRPr sz="11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0188" y="30164"/>
            <a:ext cx="30210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0" tIns="0" rIns="19380" bIns="0" numCol="1" anchor="t" anchorCtr="0" compatLnSpc="1">
            <a:prstTxWarp prst="textNoShape">
              <a:avLst/>
            </a:prstTxWarp>
          </a:bodyPr>
          <a:lstStyle>
            <a:lvl1pPr algn="r" defTabSz="775465">
              <a:defRPr sz="11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A0C675E-5D1D-43AB-AE8D-16D558B5C7BC}" type="datetime1">
              <a:rPr lang="en-GB"/>
              <a:pPr>
                <a:defRPr/>
              </a:pPr>
              <a:t>27/02/2022</a:t>
            </a:fld>
            <a:endParaRPr lang="en-GB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755650"/>
            <a:ext cx="5622925" cy="3878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6" y="4878389"/>
            <a:ext cx="5226050" cy="461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1" tIns="46834" rIns="93671" bIns="468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100" y="9726613"/>
            <a:ext cx="30210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0" tIns="0" rIns="19380" bIns="0" numCol="1" anchor="b" anchorCtr="0" compatLnSpc="1">
            <a:prstTxWarp prst="textNoShape">
              <a:avLst/>
            </a:prstTxWarp>
          </a:bodyPr>
          <a:lstStyle>
            <a:lvl1pPr defTabSz="775465">
              <a:defRPr sz="11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M. Košak - Bančništvo 00/01 - P1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0188" y="9726613"/>
            <a:ext cx="30210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0" tIns="0" rIns="19380" bIns="0" numCol="1" anchor="b" anchorCtr="0" compatLnSpc="1">
            <a:prstTxWarp prst="textNoShape">
              <a:avLst/>
            </a:prstTxWarp>
          </a:bodyPr>
          <a:lstStyle>
            <a:lvl1pPr algn="r" defTabSz="775465">
              <a:defRPr sz="110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B584284-3569-4301-B0A8-8C758F8652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marL="187325" indent="-187325" algn="l" defTabSz="762000" rtl="0" eaLnBrk="0" fontAlgn="base" hangingPunct="0">
      <a:spcBef>
        <a:spcPct val="30000"/>
      </a:spcBef>
      <a:spcAft>
        <a:spcPct val="0"/>
      </a:spcAft>
      <a:buFont typeface="Wingdings" pitchFamily="2" charset="2"/>
      <a:buChar char="Ø"/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663575" indent="-206375" algn="l" defTabSz="762000" rtl="0" eaLnBrk="0" fontAlgn="base" hangingPunct="0">
      <a:spcBef>
        <a:spcPct val="30000"/>
      </a:spcBef>
      <a:spcAft>
        <a:spcPct val="0"/>
      </a:spcAft>
      <a:buChar char="–"/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054100" indent="-139700" algn="l" defTabSz="762000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428750" indent="-57150" algn="l" defTabSz="762000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905000" indent="-76200" algn="l" defTabSz="762000" rtl="0" eaLnBrk="0" fontAlgn="base" hangingPunct="0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5" y="2366963"/>
            <a:ext cx="939165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50" y="4318000"/>
            <a:ext cx="77343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074C-8604-49B3-B5A0-A60D574896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7EBC6-1A99-4923-BCD6-7335FC43FA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42275" y="280988"/>
            <a:ext cx="2516188" cy="3152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0538" y="280988"/>
            <a:ext cx="7399337" cy="3152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A1D4B-A65E-4715-B526-ACD77E63A8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6F477-6860-4E0D-84FB-03778958DC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125" y="4895850"/>
            <a:ext cx="939165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125" y="3228975"/>
            <a:ext cx="939165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29E2D-4522-4FBF-84C2-A23DB90F23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1333500"/>
            <a:ext cx="4957762" cy="2100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00700" y="1333500"/>
            <a:ext cx="4957763" cy="2100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55CAE-BE06-4B17-B692-51A96D5192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304800"/>
            <a:ext cx="99441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450" y="1704975"/>
            <a:ext cx="4881563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" y="2416175"/>
            <a:ext cx="4881563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13400" y="1704975"/>
            <a:ext cx="48831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13400" y="2416175"/>
            <a:ext cx="48831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3619A-6E37-4E8C-AD59-F8501670E7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160E5-CE82-40D2-BBEC-23CFB16AD1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CB410-6BDE-42B8-92C3-DE2AD1C7F9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303213"/>
            <a:ext cx="36353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588" y="303213"/>
            <a:ext cx="6176962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2450" y="1593850"/>
            <a:ext cx="36353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B6ACA-4F60-4866-A02B-6DFEA590B7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5350" y="5334000"/>
            <a:ext cx="66294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65350" y="681038"/>
            <a:ext cx="66294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65350" y="5964238"/>
            <a:ext cx="66294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652CA-3FE4-4FF8-9929-7C9A6D93E2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60letnicaZnakPredlog (2)"/>
          <p:cNvPicPr>
            <a:picLocks noChangeAspect="1" noChangeArrowheads="1"/>
          </p:cNvPicPr>
          <p:nvPr userDrawn="1"/>
        </p:nvPicPr>
        <p:blipFill>
          <a:blip r:embed="rId13" cstate="print"/>
          <a:srcRect b="52414"/>
          <a:stretch>
            <a:fillRect/>
          </a:stretch>
        </p:blipFill>
        <p:spPr bwMode="auto">
          <a:xfrm>
            <a:off x="0" y="0"/>
            <a:ext cx="1438275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7963" y="280988"/>
            <a:ext cx="8799512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2535" tIns="51268" rIns="102535" bIns="5126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0538" y="1333500"/>
            <a:ext cx="10067925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2535" tIns="51268" rIns="102535" bIns="5126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8675" y="7256463"/>
            <a:ext cx="11033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2535" tIns="51268" rIns="102535" bIns="51268" numCol="1" anchor="ctr" anchorCtr="0" compatLnSpc="1">
            <a:prstTxWarp prst="textNoShape">
              <a:avLst/>
            </a:prstTxWarp>
            <a:spAutoFit/>
          </a:bodyPr>
          <a:lstStyle>
            <a:lvl1pPr>
              <a:defRPr sz="16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06988" y="7256463"/>
            <a:ext cx="83026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2535" tIns="51268" rIns="102535" bIns="51268" numCol="1" anchor="ctr" anchorCtr="0" compatLnSpc="1">
            <a:prstTxWarp prst="textNoShape">
              <a:avLst/>
            </a:prstTxWarp>
            <a:spAutoFit/>
          </a:bodyPr>
          <a:lstStyle>
            <a:lvl1pPr algn="ctr">
              <a:defRPr sz="16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775825" y="7256463"/>
            <a:ext cx="4445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2535" tIns="51268" rIns="102535" bIns="51268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16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92ED59D-DC98-4BF7-AD29-7D71753001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490538" y="7269163"/>
            <a:ext cx="100679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sl-SI"/>
          </a:p>
        </p:txBody>
      </p:sp>
      <p:sp>
        <p:nvSpPr>
          <p:cNvPr id="1032" name="AutoShape 8">
            <a:hlinkClick r:id="" action="ppaction://hlinkshowjump?jump=firstslide" highlightClick="1"/>
          </p:cNvPr>
          <p:cNvSpPr>
            <a:spLocks noChangeAspect="1" noChangeArrowheads="1"/>
          </p:cNvSpPr>
          <p:nvPr/>
        </p:nvSpPr>
        <p:spPr bwMode="auto">
          <a:xfrm>
            <a:off x="10685463" y="7256463"/>
            <a:ext cx="287337" cy="287337"/>
          </a:xfrm>
          <a:prstGeom prst="actionButtonHome">
            <a:avLst/>
          </a:prstGeom>
          <a:solidFill>
            <a:srgbClr val="EAEAEA">
              <a:alpha val="50000"/>
            </a:srgb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/>
          </a:p>
        </p:txBody>
      </p:sp>
      <p:sp>
        <p:nvSpPr>
          <p:cNvPr id="1033" name="AutoShape 9">
            <a:hlinkClick r:id="" action="ppaction://hlinkshowjump?jump=nextslide" highlightClick="1"/>
          </p:cNvPr>
          <p:cNvSpPr>
            <a:spLocks noChangeAspect="1" noChangeArrowheads="1"/>
          </p:cNvSpPr>
          <p:nvPr/>
        </p:nvSpPr>
        <p:spPr bwMode="auto">
          <a:xfrm>
            <a:off x="10685463" y="76200"/>
            <a:ext cx="287337" cy="287338"/>
          </a:xfrm>
          <a:prstGeom prst="actionButtonForwardNext">
            <a:avLst/>
          </a:prstGeom>
          <a:solidFill>
            <a:srgbClr val="EAEAEA">
              <a:alpha val="50000"/>
            </a:srgb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/>
          </a:p>
        </p:txBody>
      </p:sp>
      <p:sp>
        <p:nvSpPr>
          <p:cNvPr id="1034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6200" y="76200"/>
            <a:ext cx="287338" cy="287338"/>
          </a:xfrm>
          <a:prstGeom prst="actionButtonBackPrevious">
            <a:avLst/>
          </a:prstGeom>
          <a:solidFill>
            <a:srgbClr val="EAEAEA">
              <a:alpha val="50000"/>
            </a:srgb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762000">
              <a:defRPr/>
            </a:pPr>
            <a:endParaRPr lang="en-US"/>
          </a:p>
        </p:txBody>
      </p:sp>
      <p:sp>
        <p:nvSpPr>
          <p:cNvPr id="1035" name="AutoShape 11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9296400" y="7256463"/>
            <a:ext cx="287338" cy="287337"/>
          </a:xfrm>
          <a:prstGeom prst="actionButtonReturn">
            <a:avLst/>
          </a:prstGeom>
          <a:solidFill>
            <a:srgbClr val="EAEAEA">
              <a:alpha val="50000"/>
            </a:srgb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l-SI"/>
          </a:p>
        </p:txBody>
      </p:sp>
      <p:pic>
        <p:nvPicPr>
          <p:cNvPr id="1037" name="Picture 14" descr="EFMD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348913" y="409575"/>
            <a:ext cx="6381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0" name="Line 16"/>
          <p:cNvSpPr>
            <a:spLocks noChangeShapeType="1"/>
          </p:cNvSpPr>
          <p:nvPr userDrawn="1"/>
        </p:nvSpPr>
        <p:spPr bwMode="auto">
          <a:xfrm>
            <a:off x="1492250" y="930275"/>
            <a:ext cx="8856663" cy="0"/>
          </a:xfrm>
          <a:prstGeom prst="line">
            <a:avLst/>
          </a:prstGeom>
          <a:noFill/>
          <a:ln w="50800">
            <a:solidFill>
              <a:srgbClr val="B2B2B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8493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8493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18" charset="0"/>
        </a:defRPr>
      </a:lvl2pPr>
      <a:lvl3pPr algn="ctr" defTabSz="8493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18" charset="0"/>
        </a:defRPr>
      </a:lvl3pPr>
      <a:lvl4pPr algn="ctr" defTabSz="8493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18" charset="0"/>
        </a:defRPr>
      </a:lvl4pPr>
      <a:lvl5pPr algn="ctr" defTabSz="8493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18" charset="0"/>
        </a:defRPr>
      </a:lvl5pPr>
      <a:lvl6pPr marL="457200" algn="ctr" defTabSz="8493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18" charset="0"/>
        </a:defRPr>
      </a:lvl6pPr>
      <a:lvl7pPr marL="914400" algn="ctr" defTabSz="8493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18" charset="0"/>
        </a:defRPr>
      </a:lvl7pPr>
      <a:lvl8pPr marL="1371600" algn="ctr" defTabSz="8493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18" charset="0"/>
        </a:defRPr>
      </a:lvl8pPr>
      <a:lvl9pPr marL="1828800" algn="ctr" defTabSz="8493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imes New Roman" pitchFamily="18" charset="0"/>
        </a:defRPr>
      </a:lvl9pPr>
    </p:titleStyle>
    <p:bodyStyle>
      <a:lvl1pPr marL="382588" indent="-382588" algn="l" defTabSz="849313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849313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</a:defRPr>
      </a:lvl2pPr>
      <a:lvl3pPr marL="1273175" indent="-255588" algn="l" defTabSz="849313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782763" indent="-255588" algn="l" defTabSz="84931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90763" indent="-254000" algn="l" defTabSz="849313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747963" indent="-254000" algn="l" defTabSz="849313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3205163" indent="-254000" algn="l" defTabSz="849313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662363" indent="-254000" algn="l" defTabSz="849313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4119563" indent="-254000" algn="l" defTabSz="849313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sma.europa.eu/" TargetMode="External"/><Relationship Id="rId3" Type="http://schemas.openxmlformats.org/officeDocument/2006/relationships/hyperlink" Target="https://www.bankingsupervision.europa.eu/home/html/index.en.html" TargetMode="External"/><Relationship Id="rId7" Type="http://schemas.openxmlformats.org/officeDocument/2006/relationships/hyperlink" Target="https://eiopa.europa.eu/" TargetMode="External"/><Relationship Id="rId2" Type="http://schemas.openxmlformats.org/officeDocument/2006/relationships/hyperlink" Target="https://ec.europa.eu/info/business-economy-euro/banking-and-finance/banking-union_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ba.europa.eu/regulation-and-policy/single-rulebook" TargetMode="External"/><Relationship Id="rId5" Type="http://schemas.openxmlformats.org/officeDocument/2006/relationships/hyperlink" Target="https://ec.europa.eu/info/business-economy-euro/banking-and-finance/banking-union/european-deposit-insurance-scheme_en" TargetMode="External"/><Relationship Id="rId4" Type="http://schemas.openxmlformats.org/officeDocument/2006/relationships/hyperlink" Target="https://srb.europa.eu/en/content/single-resolution-mechanism-sr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s.org/speeches/sp181018a.htm" TargetMode="External"/><Relationship Id="rId2" Type="http://schemas.openxmlformats.org/officeDocument/2006/relationships/hyperlink" Target="https://www.economist.com/finance-and-economics/2019/11/21/what-next-for-europes-banking-un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t.com/content/5f55f7d8-1777-11ea-9ee4-11f26041538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1477962" y="277787"/>
            <a:ext cx="9159105" cy="565202"/>
          </a:xfrm>
        </p:spPr>
        <p:txBody>
          <a:bodyPr>
            <a:spAutoFit/>
          </a:bodyPr>
          <a:lstStyle/>
          <a:p>
            <a:r>
              <a:rPr lang="en-GB" altLang="en-US" dirty="0" err="1" smtClean="0"/>
              <a:t>Bančna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unija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ter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regulatorno</a:t>
            </a:r>
            <a:r>
              <a:rPr lang="en-GB" altLang="en-US" dirty="0" smtClean="0"/>
              <a:t>/</a:t>
            </a:r>
            <a:r>
              <a:rPr lang="en-GB" altLang="en-US" dirty="0" err="1" smtClean="0"/>
              <a:t>nadzorne</a:t>
            </a:r>
            <a:r>
              <a:rPr lang="en-GB" altLang="en-US" dirty="0" smtClean="0"/>
              <a:t> EU </a:t>
            </a:r>
            <a:r>
              <a:rPr lang="en-GB" altLang="en-US" dirty="0" err="1" smtClean="0"/>
              <a:t>institucije</a:t>
            </a:r>
            <a:endParaRPr lang="en-US" altLang="en-US" dirty="0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952500" y="1409348"/>
            <a:ext cx="9144000" cy="5911602"/>
          </a:xfrm>
        </p:spPr>
        <p:txBody>
          <a:bodyPr/>
          <a:lstStyle/>
          <a:p>
            <a:r>
              <a:rPr lang="en-GB" altLang="en-US" dirty="0" smtClean="0"/>
              <a:t>EC, </a:t>
            </a:r>
            <a:r>
              <a:rPr lang="en-GB" altLang="en-US" dirty="0"/>
              <a:t>Banking union: </a:t>
            </a:r>
            <a:r>
              <a:rPr lang="en-GB" altLang="en-US" sz="2000" dirty="0">
                <a:hlinkClick r:id="rId2"/>
              </a:rPr>
              <a:t>https</a:t>
            </a:r>
            <a:r>
              <a:rPr lang="en-GB" altLang="en-US" sz="2000">
                <a:hlinkClick r:id="rId2"/>
              </a:rPr>
              <a:t>://</a:t>
            </a:r>
            <a:r>
              <a:rPr lang="en-GB" altLang="en-US" sz="2000" smtClean="0">
                <a:hlinkClick r:id="rId2"/>
              </a:rPr>
              <a:t>ec.europa.eu/info/business-economy-euro/banking-and-finance/banking-union_en</a:t>
            </a:r>
            <a:r>
              <a:rPr lang="en-GB" altLang="en-US" sz="2000" smtClean="0"/>
              <a:t> </a:t>
            </a:r>
            <a:endParaRPr lang="en-GB" altLang="en-US" sz="2000" dirty="0"/>
          </a:p>
          <a:p>
            <a:r>
              <a:rPr lang="sl-SI" altLang="en-US" dirty="0" smtClean="0"/>
              <a:t>Banking </a:t>
            </a:r>
            <a:r>
              <a:rPr lang="sl-SI" altLang="en-US" dirty="0" err="1" smtClean="0"/>
              <a:t>union</a:t>
            </a:r>
            <a:r>
              <a:rPr lang="sl-SI" altLang="en-US" dirty="0" smtClean="0"/>
              <a:t>:</a:t>
            </a:r>
          </a:p>
          <a:p>
            <a:pPr lvl="1"/>
            <a:r>
              <a:rPr lang="sl-SI" altLang="en-US" sz="2222" dirty="0"/>
              <a:t>SSM (</a:t>
            </a:r>
            <a:r>
              <a:rPr lang="sl-SI" altLang="en-US" sz="1778" dirty="0">
                <a:hlinkClick r:id="rId3"/>
              </a:rPr>
              <a:t>https://www.bankingsupervision.europa.eu/home/html/index.en.html</a:t>
            </a:r>
            <a:r>
              <a:rPr lang="sl-SI" altLang="en-US" sz="1778" dirty="0"/>
              <a:t> </a:t>
            </a:r>
            <a:r>
              <a:rPr lang="sl-SI" altLang="en-US" sz="2222" dirty="0"/>
              <a:t>)</a:t>
            </a:r>
          </a:p>
          <a:p>
            <a:pPr lvl="1"/>
            <a:r>
              <a:rPr lang="sl-SI" altLang="en-US" sz="2222" dirty="0"/>
              <a:t>SRB (</a:t>
            </a:r>
            <a:r>
              <a:rPr lang="sl-SI" altLang="en-US" sz="1778" dirty="0">
                <a:hlinkClick r:id="rId4"/>
              </a:rPr>
              <a:t>https://srb.europa.eu/en/content/single-resolution-mechanism-srm</a:t>
            </a:r>
            <a:r>
              <a:rPr lang="sl-SI" altLang="en-US" sz="1778" dirty="0"/>
              <a:t> </a:t>
            </a:r>
            <a:r>
              <a:rPr lang="sl-SI" altLang="en-US" sz="2222" dirty="0"/>
              <a:t>)</a:t>
            </a:r>
          </a:p>
          <a:p>
            <a:pPr lvl="1"/>
            <a:r>
              <a:rPr lang="sl-SI" altLang="en-US" sz="2222" dirty="0"/>
              <a:t>EDIS (</a:t>
            </a:r>
            <a:r>
              <a:rPr lang="sl-SI" altLang="en-US" sz="1778" dirty="0">
                <a:hlinkClick r:id="rId5"/>
              </a:rPr>
              <a:t>https://ec.europa.eu/info/business-economy-euro/banking-and-finance/banking-union/european-deposit-insurance-scheme_en</a:t>
            </a:r>
            <a:r>
              <a:rPr lang="sl-SI" altLang="en-US" sz="1778" dirty="0"/>
              <a:t> </a:t>
            </a:r>
            <a:r>
              <a:rPr lang="sl-SI" altLang="en-US" sz="2222" dirty="0"/>
              <a:t>)</a:t>
            </a:r>
          </a:p>
          <a:p>
            <a:r>
              <a:rPr lang="sl-SI" altLang="en-US" dirty="0" err="1" smtClean="0"/>
              <a:t>Regulatory</a:t>
            </a:r>
            <a:r>
              <a:rPr lang="sl-SI" altLang="en-US" dirty="0" smtClean="0"/>
              <a:t> </a:t>
            </a:r>
            <a:r>
              <a:rPr lang="sl-SI" altLang="en-US" dirty="0" err="1" smtClean="0"/>
              <a:t>authorities</a:t>
            </a:r>
            <a:r>
              <a:rPr lang="sl-SI" altLang="en-US" dirty="0" smtClean="0"/>
              <a:t>:</a:t>
            </a:r>
          </a:p>
          <a:p>
            <a:pPr lvl="1"/>
            <a:r>
              <a:rPr lang="sl-SI" altLang="en-US" sz="2222" dirty="0"/>
              <a:t>EBA, </a:t>
            </a:r>
            <a:r>
              <a:rPr lang="sl-SI" altLang="en-US" sz="2222" dirty="0" err="1"/>
              <a:t>European</a:t>
            </a:r>
            <a:r>
              <a:rPr lang="sl-SI" altLang="en-US" sz="2222" dirty="0"/>
              <a:t> Banking </a:t>
            </a:r>
            <a:r>
              <a:rPr lang="sl-SI" altLang="en-US" sz="2222" dirty="0" err="1"/>
              <a:t>Authority</a:t>
            </a:r>
            <a:endParaRPr lang="sl-SI" altLang="en-US" sz="2222" dirty="0"/>
          </a:p>
          <a:p>
            <a:pPr lvl="2"/>
            <a:r>
              <a:rPr lang="sl-SI" altLang="en-US" sz="2000" dirty="0" err="1"/>
              <a:t>Single</a:t>
            </a:r>
            <a:r>
              <a:rPr lang="sl-SI" altLang="en-US" sz="2000" dirty="0"/>
              <a:t> rule </a:t>
            </a:r>
            <a:r>
              <a:rPr lang="sl-SI" altLang="en-US" sz="2000" dirty="0" err="1"/>
              <a:t>book</a:t>
            </a:r>
            <a:r>
              <a:rPr lang="sl-SI" altLang="en-US" sz="2000" dirty="0"/>
              <a:t>: </a:t>
            </a:r>
            <a:r>
              <a:rPr lang="sl-SI" altLang="en-US" sz="1556" dirty="0">
                <a:hlinkClick r:id="rId6"/>
              </a:rPr>
              <a:t>https://eba.europa.eu/regulation-and-policy/single-rulebook</a:t>
            </a:r>
            <a:r>
              <a:rPr lang="sl-SI" altLang="en-US" sz="2000" dirty="0"/>
              <a:t>  </a:t>
            </a:r>
          </a:p>
          <a:p>
            <a:pPr lvl="1"/>
            <a:r>
              <a:rPr lang="sl-SI" altLang="en-US" sz="2222" dirty="0"/>
              <a:t>EIOPA, </a:t>
            </a:r>
            <a:r>
              <a:rPr lang="sl-SI" altLang="en-US" sz="2222" dirty="0" err="1"/>
              <a:t>European</a:t>
            </a:r>
            <a:r>
              <a:rPr lang="sl-SI" altLang="en-US" sz="2222" dirty="0"/>
              <a:t> </a:t>
            </a:r>
            <a:r>
              <a:rPr lang="sl-SI" altLang="en-US" sz="2222" dirty="0" err="1"/>
              <a:t>Insurance</a:t>
            </a:r>
            <a:r>
              <a:rPr lang="sl-SI" altLang="en-US" sz="2222" dirty="0"/>
              <a:t> and </a:t>
            </a:r>
            <a:r>
              <a:rPr lang="sl-SI" altLang="en-US" sz="2222" dirty="0" err="1"/>
              <a:t>Occupational</a:t>
            </a:r>
            <a:r>
              <a:rPr lang="sl-SI" altLang="en-US" sz="2222" dirty="0"/>
              <a:t> </a:t>
            </a:r>
            <a:r>
              <a:rPr lang="sl-SI" altLang="en-US" sz="2222" dirty="0" err="1"/>
              <a:t>Pensions</a:t>
            </a:r>
            <a:r>
              <a:rPr lang="sl-SI" altLang="en-US" sz="2222" dirty="0"/>
              <a:t> </a:t>
            </a:r>
            <a:r>
              <a:rPr lang="sl-SI" altLang="en-US" sz="2222" dirty="0" err="1"/>
              <a:t>Authority</a:t>
            </a:r>
            <a:endParaRPr lang="sl-SI" altLang="en-US" sz="2222" dirty="0"/>
          </a:p>
          <a:p>
            <a:pPr lvl="2"/>
            <a:r>
              <a:rPr lang="sl-SI" altLang="en-US" sz="2000" dirty="0">
                <a:hlinkClick r:id="rId7"/>
              </a:rPr>
              <a:t>https://eiopa.europa.eu/</a:t>
            </a:r>
            <a:r>
              <a:rPr lang="sl-SI" altLang="en-US" sz="2000" dirty="0"/>
              <a:t> </a:t>
            </a:r>
          </a:p>
          <a:p>
            <a:pPr lvl="1"/>
            <a:r>
              <a:rPr lang="sl-SI" altLang="en-US" sz="2222" dirty="0"/>
              <a:t>ESMA, </a:t>
            </a:r>
            <a:r>
              <a:rPr lang="sl-SI" altLang="en-US" sz="2222" dirty="0" err="1"/>
              <a:t>European</a:t>
            </a:r>
            <a:r>
              <a:rPr lang="sl-SI" altLang="en-US" sz="2222" dirty="0"/>
              <a:t> </a:t>
            </a:r>
            <a:r>
              <a:rPr lang="sl-SI" altLang="en-US" sz="2222" dirty="0" err="1"/>
              <a:t>Securities</a:t>
            </a:r>
            <a:r>
              <a:rPr lang="sl-SI" altLang="en-US" sz="2222" dirty="0"/>
              <a:t> and </a:t>
            </a:r>
            <a:r>
              <a:rPr lang="sl-SI" altLang="en-US" sz="2222" dirty="0" err="1"/>
              <a:t>Markets</a:t>
            </a:r>
            <a:r>
              <a:rPr lang="sl-SI" altLang="en-US" sz="2222" dirty="0"/>
              <a:t> </a:t>
            </a:r>
            <a:r>
              <a:rPr lang="sl-SI" altLang="en-US" sz="2222" dirty="0" err="1"/>
              <a:t>Authority</a:t>
            </a:r>
            <a:endParaRPr lang="sl-SI" altLang="en-US" sz="2222" dirty="0"/>
          </a:p>
          <a:p>
            <a:pPr lvl="2"/>
            <a:r>
              <a:rPr lang="en-US" altLang="en-US" sz="2000" dirty="0">
                <a:hlinkClick r:id="rId8"/>
              </a:rPr>
              <a:t>https://www.esma.europa.eu/</a:t>
            </a:r>
            <a:r>
              <a:rPr lang="sl-SI" altLang="en-US" sz="2000" dirty="0"/>
              <a:t> </a:t>
            </a:r>
            <a:endParaRPr lang="en-US" altLang="en-US" sz="2000" dirty="0"/>
          </a:p>
        </p:txBody>
      </p:sp>
      <p:sp>
        <p:nvSpPr>
          <p:cNvPr id="3686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365251" y="8100670"/>
            <a:ext cx="585381" cy="30865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667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25492" indent="-317497">
              <a:spcBef>
                <a:spcPct val="20000"/>
              </a:spcBef>
              <a:buChar char="–"/>
              <a:defRPr sz="2444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69987" indent="-253997">
              <a:spcBef>
                <a:spcPct val="20000"/>
              </a:spcBef>
              <a:buChar char="•"/>
              <a:defRPr sz="2222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77982" indent="-253997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5977" indent="-253997">
              <a:spcBef>
                <a:spcPct val="20000"/>
              </a:spcBef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93972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01967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09962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317957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333"/>
              <a:t>2020</a:t>
            </a:r>
            <a:endParaRPr lang="en-GB" altLang="en-US" sz="1333"/>
          </a:p>
        </p:txBody>
      </p:sp>
      <p:sp>
        <p:nvSpPr>
          <p:cNvPr id="3686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25032" y="8100670"/>
            <a:ext cx="1510314" cy="30865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667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25492" indent="-317497">
              <a:spcBef>
                <a:spcPct val="20000"/>
              </a:spcBef>
              <a:buChar char="–"/>
              <a:defRPr sz="2444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69987" indent="-253997">
              <a:spcBef>
                <a:spcPct val="20000"/>
              </a:spcBef>
              <a:buChar char="•"/>
              <a:defRPr sz="2222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77982" indent="-253997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5977" indent="-253997">
              <a:spcBef>
                <a:spcPct val="20000"/>
              </a:spcBef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93972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01967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09962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317957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333"/>
              <a:t>M. Košak - FIM 2</a:t>
            </a:r>
          </a:p>
        </p:txBody>
      </p:sp>
      <p:sp>
        <p:nvSpPr>
          <p:cNvPr id="3687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95790" y="8083519"/>
            <a:ext cx="449127" cy="342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667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25492" indent="-317497">
              <a:spcBef>
                <a:spcPct val="20000"/>
              </a:spcBef>
              <a:buChar char="–"/>
              <a:defRPr sz="2444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69987" indent="-253997">
              <a:spcBef>
                <a:spcPct val="20000"/>
              </a:spcBef>
              <a:buChar char="•"/>
              <a:defRPr sz="2222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77982" indent="-253997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5977" indent="-253997">
              <a:spcBef>
                <a:spcPct val="20000"/>
              </a:spcBef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93972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301967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09962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317957" indent="-253997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1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0683006-A264-43C2-B6B2-1178130C013A}" type="slidenum">
              <a:rPr lang="en-GB" altLang="en-US" sz="1556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556"/>
          </a:p>
        </p:txBody>
      </p:sp>
    </p:spTree>
    <p:extLst>
      <p:ext uri="{BB962C8B-B14F-4D97-AF65-F5344CB8AC3E}">
        <p14:creationId xmlns:p14="http://schemas.microsoft.com/office/powerpoint/2010/main" val="311766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963" y="277787"/>
            <a:ext cx="8799512" cy="565202"/>
          </a:xfrm>
        </p:spPr>
        <p:txBody>
          <a:bodyPr/>
          <a:lstStyle/>
          <a:p>
            <a:r>
              <a:rPr lang="en-GB" dirty="0" err="1" smtClean="0"/>
              <a:t>Povezave</a:t>
            </a:r>
            <a:r>
              <a:rPr lang="en-GB" dirty="0" smtClean="0"/>
              <a:t> do </a:t>
            </a:r>
            <a:r>
              <a:rPr lang="en-GB" dirty="0" err="1" smtClean="0"/>
              <a:t>nekaterih</a:t>
            </a:r>
            <a:r>
              <a:rPr lang="en-GB" dirty="0" smtClean="0"/>
              <a:t> </a:t>
            </a:r>
            <a:r>
              <a:rPr lang="en-GB" dirty="0" err="1" smtClean="0"/>
              <a:t>člankov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8" y="1333500"/>
            <a:ext cx="10067925" cy="5101829"/>
          </a:xfrm>
        </p:spPr>
        <p:txBody>
          <a:bodyPr/>
          <a:lstStyle/>
          <a:p>
            <a:r>
              <a:rPr lang="en-GB" dirty="0" smtClean="0"/>
              <a:t>The Economist (21. </a:t>
            </a:r>
            <a:r>
              <a:rPr lang="en-GB" dirty="0" err="1" smtClean="0"/>
              <a:t>nov</a:t>
            </a:r>
            <a:r>
              <a:rPr lang="en-GB" dirty="0" smtClean="0"/>
              <a:t> </a:t>
            </a:r>
            <a:r>
              <a:rPr lang="en-GB" dirty="0"/>
              <a:t>2019): What next for Europe’s banking union?</a:t>
            </a:r>
            <a:endParaRPr lang="en-GB" dirty="0" smtClean="0"/>
          </a:p>
          <a:p>
            <a:pPr lvl="1"/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www.economist.com/finance-and-economics/2019/11/21/what-next-for-europes-banking-union</a:t>
            </a:r>
            <a:r>
              <a:rPr lang="en-GB" dirty="0" smtClean="0"/>
              <a:t> </a:t>
            </a:r>
          </a:p>
          <a:p>
            <a:r>
              <a:rPr lang="en-GB" dirty="0" smtClean="0"/>
              <a:t>BIS, 16. </a:t>
            </a:r>
            <a:r>
              <a:rPr lang="en-GB" dirty="0" err="1" smtClean="0"/>
              <a:t>okt</a:t>
            </a:r>
            <a:r>
              <a:rPr lang="en-GB" dirty="0"/>
              <a:t> 2018: The European banking union: what are the missing pieces</a:t>
            </a:r>
            <a:r>
              <a:rPr lang="en-GB" dirty="0" smtClean="0"/>
              <a:t>?</a:t>
            </a:r>
          </a:p>
          <a:p>
            <a:pPr lvl="1"/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www.bis.org/speeches/sp181018a.htm</a:t>
            </a:r>
            <a:r>
              <a:rPr lang="en-GB" dirty="0" smtClean="0"/>
              <a:t> </a:t>
            </a:r>
          </a:p>
          <a:p>
            <a:r>
              <a:rPr lang="en-GB" dirty="0" smtClean="0"/>
              <a:t>FT, 5. </a:t>
            </a:r>
            <a:r>
              <a:rPr lang="en-GB" dirty="0" err="1" smtClean="0"/>
              <a:t>dec</a:t>
            </a:r>
            <a:r>
              <a:rPr lang="en-GB" dirty="0"/>
              <a:t> 2019: Eurozone ministers divided over banking union </a:t>
            </a:r>
            <a:r>
              <a:rPr lang="en-GB" dirty="0" smtClean="0"/>
              <a:t>negotiations</a:t>
            </a:r>
          </a:p>
          <a:p>
            <a:pPr lvl="1"/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www.ft.com/content/5f55f7d8-1777-11ea-9ee4-11f260415385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© M. Košak - FTI-FMF - P24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F6F477-6860-4E0D-84FB-03778958DC98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54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 CE" charset="-1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 CE" charset="-1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15765</TotalTime>
  <Words>150</Words>
  <Application>Microsoft Office PowerPoint</Application>
  <PresentationFormat>Custom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Times New Roman</vt:lpstr>
      <vt:lpstr>Times New Roman CE</vt:lpstr>
      <vt:lpstr>Wingdings</vt:lpstr>
      <vt:lpstr>Default Design</vt:lpstr>
      <vt:lpstr>Bančna unija ter regulatorno/nadzorne EU institucije</vt:lpstr>
      <vt:lpstr>Povezave do nekaterih člankov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Marko Kosak</dc:creator>
  <cp:lastModifiedBy>Košak, Marko</cp:lastModifiedBy>
  <cp:revision>1123</cp:revision>
  <cp:lastPrinted>2020-10-14T05:37:05Z</cp:lastPrinted>
  <dcterms:created xsi:type="dcterms:W3CDTF">1997-02-15T13:36:08Z</dcterms:created>
  <dcterms:modified xsi:type="dcterms:W3CDTF">2022-02-27T16:12:32Z</dcterms:modified>
</cp:coreProperties>
</file>