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8" r:id="rId9"/>
    <p:sldId id="266" r:id="rId10"/>
    <p:sldId id="261" r:id="rId11"/>
    <p:sldId id="265" r:id="rId12"/>
    <p:sldId id="264" r:id="rId13"/>
    <p:sldId id="269" r:id="rId14"/>
    <p:sldId id="267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gradFill>
          <a:gsLst>
            <a:gs pos="0">
              <a:srgbClr val="E2DBCA"/>
            </a:gs>
            <a:gs pos="100000">
              <a:srgbClr val="CAC3B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>
            <a:extLst>
              <a:ext uri="{FF2B5EF4-FFF2-40B4-BE49-F238E27FC236}">
                <a16:creationId xmlns:a16="http://schemas.microsoft.com/office/drawing/2014/main" id="{C5449D01-790E-4591-BE1F-5C31CB0054B0}"/>
              </a:ext>
            </a:extLst>
          </p:cNvPr>
          <p:cNvSpPr/>
          <p:nvPr/>
        </p:nvSpPr>
        <p:spPr>
          <a:xfrm>
            <a:off x="0" y="0"/>
            <a:ext cx="12191996" cy="6858000"/>
          </a:xfrm>
          <a:prstGeom prst="rect">
            <a:avLst/>
          </a:prstGeom>
          <a:blipFill>
            <a:blip r:embed="rId2">
              <a:alphaModFix amt="45000"/>
            </a:blip>
            <a:tile sx="85518" sy="85518" algn="tl"/>
          </a:blip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EF8F4C3D-362F-47D1-99ED-A2D442D3D754}"/>
              </a:ext>
            </a:extLst>
          </p:cNvPr>
          <p:cNvSpPr/>
          <p:nvPr/>
        </p:nvSpPr>
        <p:spPr>
          <a:xfrm>
            <a:off x="1307866" y="1267733"/>
            <a:ext cx="9576264" cy="4307948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  <a:effectLst>
            <a:outerShdw dir="16200000" algn="tl">
              <a:srgbClr val="000000">
                <a:alpha val="66000"/>
              </a:srgbClr>
            </a:outerShdw>
          </a:effec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86576225-149C-47CD-BF65-9EE85977E543}"/>
              </a:ext>
            </a:extLst>
          </p:cNvPr>
          <p:cNvSpPr/>
          <p:nvPr/>
        </p:nvSpPr>
        <p:spPr>
          <a:xfrm>
            <a:off x="1447796" y="1411614"/>
            <a:ext cx="9296403" cy="4034771"/>
          </a:xfrm>
          <a:prstGeom prst="rect">
            <a:avLst/>
          </a:prstGeom>
          <a:noFill/>
          <a:ln w="6345" cap="sq">
            <a:solidFill>
              <a:srgbClr val="404040"/>
            </a:solidFill>
            <a:prstDash val="solid"/>
            <a:miter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6E947E2-4FAD-40C1-B03F-9E494D95E6E1}"/>
              </a:ext>
            </a:extLst>
          </p:cNvPr>
          <p:cNvSpPr/>
          <p:nvPr/>
        </p:nvSpPr>
        <p:spPr>
          <a:xfrm>
            <a:off x="5135883" y="1267733"/>
            <a:ext cx="1920240" cy="731520"/>
          </a:xfrm>
          <a:prstGeom prst="rect">
            <a:avLst/>
          </a:prstGeom>
          <a:solidFill>
            <a:srgbClr val="E3DED1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072FCA74-EB05-4CE8-8295-E9A8015208E8}"/>
              </a:ext>
            </a:extLst>
          </p:cNvPr>
          <p:cNvGrpSpPr/>
          <p:nvPr/>
        </p:nvGrpSpPr>
        <p:grpSpPr>
          <a:xfrm>
            <a:off x="5250183" y="1267733"/>
            <a:ext cx="1691640" cy="645292"/>
            <a:chOff x="5250183" y="1267733"/>
            <a:chExt cx="1691640" cy="645292"/>
          </a:xfrm>
        </p:grpSpPr>
        <p:cxnSp>
          <p:nvCxnSpPr>
            <p:cNvPr id="7" name="Straight Connector 16">
              <a:extLst>
                <a:ext uri="{FF2B5EF4-FFF2-40B4-BE49-F238E27FC236}">
                  <a16:creationId xmlns:a16="http://schemas.microsoft.com/office/drawing/2014/main" id="{E6FAF52B-55C7-48DA-A387-EEA26797F967}"/>
                </a:ext>
              </a:extLst>
            </p:cNvPr>
            <p:cNvCxnSpPr/>
            <p:nvPr/>
          </p:nvCxnSpPr>
          <p:spPr>
            <a:xfrm>
              <a:off x="5250183" y="1267733"/>
              <a:ext cx="0" cy="640080"/>
            </a:xfrm>
            <a:prstGeom prst="straightConnector1">
              <a:avLst/>
            </a:prstGeom>
            <a:noFill/>
            <a:ln w="6345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8" name="Straight Connector 17">
              <a:extLst>
                <a:ext uri="{FF2B5EF4-FFF2-40B4-BE49-F238E27FC236}">
                  <a16:creationId xmlns:a16="http://schemas.microsoft.com/office/drawing/2014/main" id="{236DF823-46C8-4520-9182-CAC58B250A90}"/>
                </a:ext>
              </a:extLst>
            </p:cNvPr>
            <p:cNvCxnSpPr/>
            <p:nvPr/>
          </p:nvCxnSpPr>
          <p:spPr>
            <a:xfrm>
              <a:off x="6941823" y="1267733"/>
              <a:ext cx="0" cy="640080"/>
            </a:xfrm>
            <a:prstGeom prst="straightConnector1">
              <a:avLst/>
            </a:prstGeom>
            <a:noFill/>
            <a:ln w="6345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9" name="Straight Connector 18">
              <a:extLst>
                <a:ext uri="{FF2B5EF4-FFF2-40B4-BE49-F238E27FC236}">
                  <a16:creationId xmlns:a16="http://schemas.microsoft.com/office/drawing/2014/main" id="{1C980FCD-B2E6-463B-B23F-4758CA9F93D7}"/>
                </a:ext>
              </a:extLst>
            </p:cNvPr>
            <p:cNvCxnSpPr/>
            <p:nvPr/>
          </p:nvCxnSpPr>
          <p:spPr>
            <a:xfrm>
              <a:off x="5250183" y="1913025"/>
              <a:ext cx="1691640" cy="0"/>
            </a:xfrm>
            <a:prstGeom prst="straightConnector1">
              <a:avLst/>
            </a:prstGeom>
            <a:noFill/>
            <a:ln w="6345" cap="flat">
              <a:solidFill>
                <a:srgbClr val="000000"/>
              </a:solidFill>
              <a:prstDash val="solid"/>
              <a:miter/>
            </a:ln>
          </p:spPr>
        </p:cxn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97495E2A-E286-4619-B010-13EC4584DAB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61703" y="2091260"/>
            <a:ext cx="9068589" cy="2590796"/>
          </a:xfrm>
        </p:spPr>
        <p:txBody>
          <a:bodyPr anchorCtr="1">
            <a:noAutofit/>
          </a:bodyPr>
          <a:lstStyle>
            <a:lvl1pPr algn="ctr">
              <a:lnSpc>
                <a:spcPct val="83000"/>
              </a:lnSpc>
              <a:defRPr sz="7200" cap="all" spc="-100"/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B54C26AA-29A6-46E4-828B-2593D391D5A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62096" y="4682066"/>
            <a:ext cx="9070848" cy="457200"/>
          </a:xfrm>
        </p:spPr>
        <p:txBody>
          <a:bodyPr anchorCtr="1"/>
          <a:lstStyle>
            <a:lvl1pPr marL="0" indent="0" algn="ctr">
              <a:spcBef>
                <a:spcPts val="0"/>
              </a:spcBef>
              <a:buNone/>
              <a:defRPr sz="1600" spc="80"/>
            </a:lvl1pPr>
          </a:lstStyle>
          <a:p>
            <a:pPr lvl="0"/>
            <a:r>
              <a:rPr lang="sl-SI"/>
              <a:t>Kliknite, če želite urediti slog podnaslova matrice</a:t>
            </a:r>
            <a:endParaRPr lang="en-US"/>
          </a:p>
        </p:txBody>
      </p:sp>
      <p:sp>
        <p:nvSpPr>
          <p:cNvPr id="12" name="Date Placeholder 19">
            <a:extLst>
              <a:ext uri="{FF2B5EF4-FFF2-40B4-BE49-F238E27FC236}">
                <a16:creationId xmlns:a16="http://schemas.microsoft.com/office/drawing/2014/main" id="{261A4699-000F-49EC-8110-87638B96BDB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318763" y="1341251"/>
            <a:ext cx="1554480" cy="527215"/>
          </a:xfrm>
        </p:spPr>
        <p:txBody>
          <a:bodyPr anchorCtr="1"/>
          <a:lstStyle>
            <a:lvl1pPr algn="ctr">
              <a:defRPr sz="1300">
                <a:solidFill>
                  <a:srgbClr val="000000"/>
                </a:solidFill>
              </a:defRPr>
            </a:lvl1pPr>
          </a:lstStyle>
          <a:p>
            <a:pPr lvl="0"/>
            <a:fld id="{50300660-0585-4C67-B8E1-B2C6AC8BFB7B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13" name="Footer Placeholder 20">
            <a:extLst>
              <a:ext uri="{FF2B5EF4-FFF2-40B4-BE49-F238E27FC236}">
                <a16:creationId xmlns:a16="http://schemas.microsoft.com/office/drawing/2014/main" id="{D502EC1F-FCFE-4B29-8FE4-DE2E667714E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1453896" y="5211055"/>
            <a:ext cx="5905496" cy="228600"/>
          </a:xfrm>
        </p:spPr>
        <p:txBody>
          <a:bodyPr anchorCtr="0"/>
          <a:lstStyle>
            <a:lvl1pPr algn="l">
              <a:defRPr/>
            </a:lvl1pPr>
          </a:lstStyle>
          <a:p>
            <a:pPr lvl="0"/>
            <a:endParaRPr lang="de-DE"/>
          </a:p>
        </p:txBody>
      </p:sp>
      <p:sp>
        <p:nvSpPr>
          <p:cNvPr id="14" name="Slide Number Placeholder 21">
            <a:extLst>
              <a:ext uri="{FF2B5EF4-FFF2-40B4-BE49-F238E27FC236}">
                <a16:creationId xmlns:a16="http://schemas.microsoft.com/office/drawing/2014/main" id="{33BDE511-9A61-4CF1-90DD-378A589BF5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606918" y="5212080"/>
            <a:ext cx="2111879" cy="228600"/>
          </a:xfrm>
        </p:spPr>
        <p:txBody>
          <a:bodyPr/>
          <a:lstStyle>
            <a:lvl1pPr>
              <a:defRPr/>
            </a:lvl1pPr>
          </a:lstStyle>
          <a:p>
            <a:pPr lvl="0"/>
            <a:fld id="{96F2479A-9500-4DC7-B82A-4C251C0FEF76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85208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65CAC-847C-48A9-A033-ED18E59E85B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C5DA7D-EE06-4F6A-8F44-42EA8BE601C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1DBB8-54C4-4DDA-9CE8-29C96210F78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232F33-805B-4DBF-A5F6-562FF031B3C0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9CCE1-4F0C-418C-816A-BC71F9F9268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38229-4523-41C2-BBBF-9DD50AC9C1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B490B1-0C2F-46E9-85F3-4EE105A624F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25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9B51EA-F066-4F82-BFB2-1F5B38CA4C4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991596" y="761996"/>
            <a:ext cx="2362196" cy="52578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FEE4D4-E24D-41C1-A009-C5BF3C18987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761996"/>
            <a:ext cx="8077196" cy="525780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61F3A-12A1-4B40-B30C-1ACF9176A12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8BA19-2E30-4C4D-915A-08BFBD444B6B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B23EB-9F61-42C9-B525-DFAF915E0F9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DC4B0-8E49-4637-BF0E-CF6E920B34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E888DF-804F-46AE-86B0-325CEC6E2B6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37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9666-D40D-44FE-83CF-AEEDAAD5AF5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CB3BE-0137-4232-9E50-7E5483D2074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991E8D1D-F64E-4EED-A861-42001FC9ED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079DC0-1DED-46A5-A4CC-EACBE196CF25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011896D0-7BF8-4FC8-8107-C664FC89D10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228AA527-A98C-48AA-B5EC-A8648D3E49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52C32E-ADAB-4E24-8B35-CA5DF2DB2434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0711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gradFill>
          <a:gsLst>
            <a:gs pos="0">
              <a:srgbClr val="E2DBCA"/>
            </a:gs>
            <a:gs pos="100000">
              <a:srgbClr val="CAC3B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DBA0C5F4-EDD2-4407-8381-543D7AD8F6B1}"/>
              </a:ext>
            </a:extLst>
          </p:cNvPr>
          <p:cNvSpPr/>
          <p:nvPr/>
        </p:nvSpPr>
        <p:spPr>
          <a:xfrm>
            <a:off x="0" y="0"/>
            <a:ext cx="12191996" cy="6858000"/>
          </a:xfrm>
          <a:prstGeom prst="rect">
            <a:avLst/>
          </a:prstGeom>
          <a:blipFill>
            <a:blip r:embed="rId2">
              <a:alphaModFix amt="45000"/>
            </a:blip>
            <a:tile sx="85518" sy="85518" algn="tl"/>
          </a:blip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3" name="Rectangle 22">
            <a:extLst>
              <a:ext uri="{FF2B5EF4-FFF2-40B4-BE49-F238E27FC236}">
                <a16:creationId xmlns:a16="http://schemas.microsoft.com/office/drawing/2014/main" id="{B516333B-1A03-4607-A98C-0495D3225BEF}"/>
              </a:ext>
            </a:extLst>
          </p:cNvPr>
          <p:cNvSpPr/>
          <p:nvPr/>
        </p:nvSpPr>
        <p:spPr>
          <a:xfrm>
            <a:off x="1307866" y="1267733"/>
            <a:ext cx="9576264" cy="4307948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  <a:effectLst>
            <a:outerShdw dir="16200000" algn="tl">
              <a:srgbClr val="000000">
                <a:alpha val="66000"/>
              </a:srgbClr>
            </a:outerShdw>
          </a:effec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D75EBB06-EE59-4740-8C8B-51A5595ECF19}"/>
              </a:ext>
            </a:extLst>
          </p:cNvPr>
          <p:cNvSpPr/>
          <p:nvPr/>
        </p:nvSpPr>
        <p:spPr>
          <a:xfrm>
            <a:off x="1447796" y="1411614"/>
            <a:ext cx="9296403" cy="4034771"/>
          </a:xfrm>
          <a:prstGeom prst="rect">
            <a:avLst/>
          </a:prstGeom>
          <a:noFill/>
          <a:ln w="6345" cap="sq">
            <a:solidFill>
              <a:srgbClr val="404040"/>
            </a:solidFill>
            <a:prstDash val="solid"/>
            <a:miter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5" name="Rectangle 29">
            <a:extLst>
              <a:ext uri="{FF2B5EF4-FFF2-40B4-BE49-F238E27FC236}">
                <a16:creationId xmlns:a16="http://schemas.microsoft.com/office/drawing/2014/main" id="{37B96820-6781-4611-93A4-F6CDEB53E7E4}"/>
              </a:ext>
            </a:extLst>
          </p:cNvPr>
          <p:cNvSpPr/>
          <p:nvPr/>
        </p:nvSpPr>
        <p:spPr>
          <a:xfrm>
            <a:off x="5135883" y="1267733"/>
            <a:ext cx="1920240" cy="731520"/>
          </a:xfrm>
          <a:prstGeom prst="rect">
            <a:avLst/>
          </a:prstGeom>
          <a:solidFill>
            <a:srgbClr val="E3DED1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6" name="Group 30">
            <a:extLst>
              <a:ext uri="{FF2B5EF4-FFF2-40B4-BE49-F238E27FC236}">
                <a16:creationId xmlns:a16="http://schemas.microsoft.com/office/drawing/2014/main" id="{0E0EB554-A8F3-4C4F-9162-EBCEF249D53F}"/>
              </a:ext>
            </a:extLst>
          </p:cNvPr>
          <p:cNvGrpSpPr/>
          <p:nvPr/>
        </p:nvGrpSpPr>
        <p:grpSpPr>
          <a:xfrm>
            <a:off x="5250183" y="1267733"/>
            <a:ext cx="1691640" cy="645292"/>
            <a:chOff x="5250183" y="1267733"/>
            <a:chExt cx="1691640" cy="645292"/>
          </a:xfrm>
        </p:grpSpPr>
        <p:cxnSp>
          <p:nvCxnSpPr>
            <p:cNvPr id="7" name="Straight Connector 31">
              <a:extLst>
                <a:ext uri="{FF2B5EF4-FFF2-40B4-BE49-F238E27FC236}">
                  <a16:creationId xmlns:a16="http://schemas.microsoft.com/office/drawing/2014/main" id="{E4800A54-4021-4082-B2B9-016A3E6CB771}"/>
                </a:ext>
              </a:extLst>
            </p:cNvPr>
            <p:cNvCxnSpPr/>
            <p:nvPr/>
          </p:nvCxnSpPr>
          <p:spPr>
            <a:xfrm>
              <a:off x="5250183" y="1267733"/>
              <a:ext cx="0" cy="640080"/>
            </a:xfrm>
            <a:prstGeom prst="straightConnector1">
              <a:avLst/>
            </a:prstGeom>
            <a:noFill/>
            <a:ln w="6345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8" name="Straight Connector 32">
              <a:extLst>
                <a:ext uri="{FF2B5EF4-FFF2-40B4-BE49-F238E27FC236}">
                  <a16:creationId xmlns:a16="http://schemas.microsoft.com/office/drawing/2014/main" id="{7B5AFA28-CCFA-4906-85DA-B3A50338EB9F}"/>
                </a:ext>
              </a:extLst>
            </p:cNvPr>
            <p:cNvCxnSpPr/>
            <p:nvPr/>
          </p:nvCxnSpPr>
          <p:spPr>
            <a:xfrm>
              <a:off x="6941823" y="1267733"/>
              <a:ext cx="0" cy="640080"/>
            </a:xfrm>
            <a:prstGeom prst="straightConnector1">
              <a:avLst/>
            </a:prstGeom>
            <a:noFill/>
            <a:ln w="6345" cap="flat">
              <a:solidFill>
                <a:srgbClr val="000000"/>
              </a:solidFill>
              <a:prstDash val="solid"/>
              <a:miter/>
            </a:ln>
          </p:spPr>
        </p:cxnSp>
        <p:cxnSp>
          <p:nvCxnSpPr>
            <p:cNvPr id="9" name="Straight Connector 33">
              <a:extLst>
                <a:ext uri="{FF2B5EF4-FFF2-40B4-BE49-F238E27FC236}">
                  <a16:creationId xmlns:a16="http://schemas.microsoft.com/office/drawing/2014/main" id="{9A7F1E77-C42B-4D25-B1BA-8795779E737C}"/>
                </a:ext>
              </a:extLst>
            </p:cNvPr>
            <p:cNvCxnSpPr/>
            <p:nvPr/>
          </p:nvCxnSpPr>
          <p:spPr>
            <a:xfrm>
              <a:off x="5250183" y="1913025"/>
              <a:ext cx="1691640" cy="0"/>
            </a:xfrm>
            <a:prstGeom prst="straightConnector1">
              <a:avLst/>
            </a:prstGeom>
            <a:noFill/>
            <a:ln w="6345" cap="flat">
              <a:solidFill>
                <a:srgbClr val="000000"/>
              </a:solidFill>
              <a:prstDash val="solid"/>
              <a:miter/>
            </a:ln>
          </p:spPr>
        </p:cxn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5146C9DB-BBD0-4239-9C2C-127BF80CAF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63624" y="2094305"/>
            <a:ext cx="9070848" cy="2587751"/>
          </a:xfrm>
        </p:spPr>
        <p:txBody>
          <a:bodyPr anchorCtr="1">
            <a:noAutofit/>
          </a:bodyPr>
          <a:lstStyle>
            <a:lvl1pPr algn="ctr">
              <a:lnSpc>
                <a:spcPct val="83000"/>
              </a:lnSpc>
              <a:defRPr sz="7200" cap="all" spc="-100"/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4A74E92-1020-46AD-B94E-3C29A3306C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63624" y="4682066"/>
            <a:ext cx="9070848" cy="457200"/>
          </a:xfrm>
        </p:spPr>
        <p:txBody>
          <a:bodyPr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8D9798AB-244F-495A-ADB4-25970FBD256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321807" y="1344506"/>
            <a:ext cx="1554480" cy="530352"/>
          </a:xfrm>
        </p:spPr>
        <p:txBody>
          <a:bodyPr anchorCtr="1"/>
          <a:lstStyle>
            <a:lvl1pPr algn="ctr">
              <a:defRPr sz="1300">
                <a:solidFill>
                  <a:srgbClr val="000000"/>
                </a:solidFill>
              </a:defRPr>
            </a:lvl1pPr>
          </a:lstStyle>
          <a:p>
            <a:pPr lvl="0"/>
            <a:fld id="{AD7C3D65-0572-40A8-81A0-EA253BE28455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78B99B1-25CD-4982-BF46-C0C6A17E310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1453548" y="5211055"/>
            <a:ext cx="5907024" cy="228600"/>
          </a:xfrm>
        </p:spPr>
        <p:txBody>
          <a:bodyPr anchorCtr="0"/>
          <a:lstStyle>
            <a:lvl1pPr algn="l">
              <a:defRPr/>
            </a:lvl1pPr>
          </a:lstStyle>
          <a:p>
            <a:pPr lvl="0"/>
            <a:endParaRPr lang="de-DE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82308C1D-6F32-499F-8735-7DD3D23B9A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604504" y="5211055"/>
            <a:ext cx="2112263" cy="228600"/>
          </a:xfrm>
        </p:spPr>
        <p:txBody>
          <a:bodyPr/>
          <a:lstStyle>
            <a:lvl1pPr>
              <a:defRPr/>
            </a:lvl1pPr>
          </a:lstStyle>
          <a:p>
            <a:pPr lvl="0"/>
            <a:fld id="{5AFAA086-C235-4A28-B3DB-3AF1A567663C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783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A5EA84CB-E27B-48E7-B3F9-856ED6198DF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C905F-950B-450D-9043-5D664E9C177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3" y="2103120"/>
            <a:ext cx="4754880" cy="374903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A3B8F5-335B-4D94-A8B1-9F5A1EEB349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70323" y="2103120"/>
            <a:ext cx="4754880" cy="374903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C52D64-D423-43C2-813D-3BC7FDBA4D3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2C86D4-725D-473C-BFD1-42FA7594FB04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7CB3E-D170-47F3-8888-173B12A8A5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23F71E-EBFB-4988-8BBF-630594EF2E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40EA4-15C7-403E-AF36-B9DB382CECDA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01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81BC1-EE21-4D8D-8C49-A916427F559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EC2BA8-E38F-4243-9475-1EDDD9D291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 anchorCtr="1"/>
          <a:lstStyle>
            <a:lvl1pPr marL="0" indent="0" algn="ctr">
              <a:spcBef>
                <a:spcPts val="0"/>
              </a:spcBef>
              <a:buNone/>
              <a:defRPr sz="1900">
                <a:solidFill>
                  <a:srgbClr val="1485A4"/>
                </a:solidFill>
              </a:defRPr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9B33F1-C67B-4A8A-9DEA-FC7608BD875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069848" y="2755901"/>
            <a:ext cx="4754880" cy="32004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5CE84F-D75B-4B1F-8FA6-5083AA66AFA3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73368" y="2074334"/>
            <a:ext cx="4754880" cy="640080"/>
          </a:xfrm>
        </p:spPr>
        <p:txBody>
          <a:bodyPr anchor="ctr" anchorCtr="1"/>
          <a:lstStyle>
            <a:lvl1pPr marL="0" indent="0" algn="ctr">
              <a:spcBef>
                <a:spcPts val="0"/>
              </a:spcBef>
              <a:buNone/>
              <a:defRPr sz="1900">
                <a:solidFill>
                  <a:srgbClr val="1485A4"/>
                </a:solidFill>
              </a:defRPr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E3B75C-336B-4DFB-99D8-7B7B7D44623A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73368" y="2756577"/>
            <a:ext cx="4754880" cy="32004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552647-CF08-4D54-B9F4-337C00D3445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0E478E-D6CD-4167-9F99-34B9E05E808D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EE9CDC-F754-4AB4-96CD-2732915803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560A-E22D-47B7-9E4B-6A92E4B62E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EC7FA6-B3B4-4B83-B675-C32B1F706DFA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435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E76A7-6CF2-4CF6-9472-65D348D8043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9D4D20-1A81-4BB6-B91A-A822C9369DE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01E7F5-C1C2-4A14-AF2B-678A8D6BADDA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ADDF4B-BE45-4F21-AC70-4E9F2289437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4F163-B4A0-4EF6-8182-48678A6D9C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D3E8D1-0F3A-4596-83C7-E5064D22A646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95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80A357-B61C-470B-8DBC-4EE8FF17886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910C5D-4308-4B56-AF10-4FE05D3B448F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BE5A7C-C831-484A-80BE-22FD3EF7F72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FC839-700A-4A14-9C2D-762B9CE18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66CD75-8DB4-40E5-97FD-93DFEFFCFBC6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30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>
            <a:extLst>
              <a:ext uri="{FF2B5EF4-FFF2-40B4-BE49-F238E27FC236}">
                <a16:creationId xmlns:a16="http://schemas.microsoft.com/office/drawing/2014/main" id="{E8208245-0C3A-4C72-953B-2D4C996E5DCB}"/>
              </a:ext>
            </a:extLst>
          </p:cNvPr>
          <p:cNvSpPr/>
          <p:nvPr/>
        </p:nvSpPr>
        <p:spPr>
          <a:xfrm>
            <a:off x="245525" y="237744"/>
            <a:ext cx="8531352" cy="6382512"/>
          </a:xfrm>
          <a:prstGeom prst="rect">
            <a:avLst/>
          </a:prstGeom>
          <a:solidFill>
            <a:srgbClr val="E3DED1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6C98B102-47C8-465B-B5E9-BA89DDB9C3BC}"/>
              </a:ext>
            </a:extLst>
          </p:cNvPr>
          <p:cNvSpPr/>
          <p:nvPr/>
        </p:nvSpPr>
        <p:spPr>
          <a:xfrm>
            <a:off x="9020382" y="237744"/>
            <a:ext cx="2926080" cy="6382512"/>
          </a:xfrm>
          <a:prstGeom prst="rect">
            <a:avLst/>
          </a:prstGeom>
          <a:solidFill>
            <a:srgbClr val="1CADE4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BA5158-123C-4F18-8AA0-966D8D0F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296403" y="607390"/>
            <a:ext cx="2430776" cy="1645920"/>
          </a:xfrm>
        </p:spPr>
        <p:txBody>
          <a:bodyPr anchor="b"/>
          <a:lstStyle>
            <a:lvl1pPr>
              <a:defRPr sz="2800">
                <a:solidFill>
                  <a:srgbClr val="FFFFFF"/>
                </a:solidFill>
              </a:defRPr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885624A-6D0A-4C72-A0E4-15CD6426544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85800" y="609603"/>
            <a:ext cx="7772400" cy="533399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6A89596-A390-44C7-AB7A-224737D8848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9296403" y="2286000"/>
            <a:ext cx="2430776" cy="3505196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29370BCC-C309-477C-805D-D1AAA5DE21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6A91E8-6DBD-43EF-A5AB-0914316E45A1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6B282069-E030-4FAC-A36E-5F16B0B087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 anchorCtr="0"/>
          <a:lstStyle>
            <a:lvl1pPr algn="r"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10">
            <a:extLst>
              <a:ext uri="{FF2B5EF4-FFF2-40B4-BE49-F238E27FC236}">
                <a16:creationId xmlns:a16="http://schemas.microsoft.com/office/drawing/2014/main" id="{8BAFB252-A0E5-438E-823B-437C1696DC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393673" y="622300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67F62C7C-10AA-4D0F-8639-D29D5622664A}" type="slidenum">
              <a:t>‹#›</a:t>
            </a:fld>
            <a:endParaRPr lang="de-DE"/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FE312587-4134-4B50-9C6E-79B149722641}"/>
              </a:ext>
            </a:extLst>
          </p:cNvPr>
          <p:cNvSpPr/>
          <p:nvPr/>
        </p:nvSpPr>
        <p:spPr>
          <a:xfrm>
            <a:off x="9157542" y="374904"/>
            <a:ext cx="2651760" cy="6108192"/>
          </a:xfrm>
          <a:prstGeom prst="rect">
            <a:avLst/>
          </a:prstGeom>
          <a:noFill/>
          <a:ln w="6345" cap="sq">
            <a:solidFill>
              <a:srgbClr val="FFFFFF"/>
            </a:solidFill>
            <a:prstDash val="solid"/>
            <a:miter/>
          </a:ln>
        </p:spPr>
        <p:txBody>
          <a:bodyPr lIns="0" tIns="0" rIns="0" bIns="0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9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1526EF03-5CE9-4A3D-960B-81FED31CFBAD}"/>
              </a:ext>
            </a:extLst>
          </p:cNvPr>
          <p:cNvSpPr/>
          <p:nvPr/>
        </p:nvSpPr>
        <p:spPr>
          <a:xfrm>
            <a:off x="9020382" y="237744"/>
            <a:ext cx="2926080" cy="6382512"/>
          </a:xfrm>
          <a:prstGeom prst="rect">
            <a:avLst/>
          </a:prstGeom>
          <a:solidFill>
            <a:srgbClr val="1CADE4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5F0E18-4E4C-464C-B74A-319AE1D67B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296403" y="603504"/>
            <a:ext cx="2432304" cy="1645920"/>
          </a:xfrm>
        </p:spPr>
        <p:txBody>
          <a:bodyPr anchor="b">
            <a:noAutofit/>
          </a:bodyPr>
          <a:lstStyle>
            <a:lvl1pPr>
              <a:defRPr sz="2800">
                <a:solidFill>
                  <a:srgbClr val="FFFFFF"/>
                </a:solidFill>
              </a:defRPr>
            </a:lvl1pPr>
          </a:lstStyle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F6DDAB84-A0DF-461A-B4A4-301B0F50CC7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228600" y="237744"/>
            <a:ext cx="8531352" cy="6382512"/>
          </a:xfrm>
          <a:solidFill>
            <a:srgbClr val="77CEEF"/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sl-SI"/>
              <a:t>Kliknite ikono, če želite dodati sliko</a:t>
            </a: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AB6A542-EC02-42EB-B8AF-E5990E6E52E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9296403" y="2286000"/>
            <a:ext cx="2432304" cy="3502151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39D39CA-C667-4473-B81D-6966284E1C2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dist="6348" dir="2700000">
                    <a:srgbClr val="000000"/>
                  </a:outerShdw>
                </a:effectLst>
              </a:defRPr>
            </a:lvl1pPr>
          </a:lstStyle>
          <a:p>
            <a:pPr lvl="0"/>
            <a:fld id="{86F23C87-BFDA-4EBB-B205-718028AA47C0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71EDA4D-C76C-4B0C-BC7A-77B387E02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 anchorCtr="0"/>
          <a:lstStyle>
            <a:lvl1pPr algn="r" defTabSz="914400">
              <a:defRPr>
                <a:solidFill>
                  <a:srgbClr val="FFFFFF"/>
                </a:solidFill>
                <a:effectLst>
                  <a:outerShdw dist="6348" dir="2700000">
                    <a:srgbClr val="000000"/>
                  </a:outerShdw>
                </a:effectLst>
              </a:defRPr>
            </a:lvl1pPr>
          </a:lstStyle>
          <a:p>
            <a:pPr lvl="0"/>
            <a:endParaRPr lang="de-DE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CBB2A8B-C23F-4347-8619-14A208F655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72F68394-CDC5-41B5-AF93-D7CF78504357}" type="slidenum">
              <a:t>‹#›</a:t>
            </a:fld>
            <a:endParaRPr lang="de-DE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DC4C9182-16A2-4D09-9AD5-B7CCECE6E911}"/>
              </a:ext>
            </a:extLst>
          </p:cNvPr>
          <p:cNvSpPr/>
          <p:nvPr/>
        </p:nvSpPr>
        <p:spPr>
          <a:xfrm>
            <a:off x="9157542" y="374904"/>
            <a:ext cx="2651760" cy="6108192"/>
          </a:xfrm>
          <a:prstGeom prst="rect">
            <a:avLst/>
          </a:prstGeom>
          <a:noFill/>
          <a:ln w="6345" cap="sq">
            <a:solidFill>
              <a:srgbClr val="FFFFFF"/>
            </a:solidFill>
            <a:prstDash val="solid"/>
            <a:miter/>
          </a:ln>
        </p:spPr>
        <p:txBody>
          <a:bodyPr lIns="0" tIns="0" rIns="0" bIns="0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836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60B5F2FE-2D58-47F0-9CA6-9E941C70992B}"/>
              </a:ext>
            </a:extLst>
          </p:cNvPr>
          <p:cNvSpPr/>
          <p:nvPr/>
        </p:nvSpPr>
        <p:spPr>
          <a:xfrm>
            <a:off x="234699" y="237744"/>
            <a:ext cx="11722608" cy="6382512"/>
          </a:xfrm>
          <a:prstGeom prst="rect">
            <a:avLst/>
          </a:prstGeom>
          <a:solidFill>
            <a:srgbClr val="E3DED1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76CFEF13-C049-453B-BD64-CAF616AB2E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6803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l-SI"/>
              <a:t>Kliknite, če želite urediti slog naslova matrice</a:t>
            </a:r>
            <a:endParaRPr lang="en-US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08789A0-2225-46F3-BC46-559BA54DF7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66803" y="2103120"/>
            <a:ext cx="10058400" cy="39319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664877-AD07-4826-8072-FECC862DFF4B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274320" y="6307668"/>
            <a:ext cx="2743200" cy="2743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000" b="0" i="0" u="none" strike="noStrike" kern="1200" cap="none" spc="0" baseline="0">
                <a:solidFill>
                  <a:srgbClr val="404040"/>
                </a:solidFill>
                <a:uFillTx/>
                <a:latin typeface="Century Gothic"/>
              </a:defRPr>
            </a:lvl1pPr>
          </a:lstStyle>
          <a:p>
            <a:pPr lvl="0"/>
            <a:fld id="{03718DA5-FAB0-47CC-88CB-CDCBC28521F2}" type="datetime1">
              <a:rPr lang="de-DE"/>
              <a:pPr lvl="0"/>
              <a:t>03.04.2022</a:t>
            </a:fld>
            <a:endParaRPr 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2610AE-CB1C-4EA5-ACBD-C5295CDADA7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89963" y="6307668"/>
            <a:ext cx="5212080" cy="2743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000" b="0" i="0" u="none" strike="noStrike" kern="1200" cap="none" spc="0" baseline="0">
                <a:solidFill>
                  <a:srgbClr val="404040"/>
                </a:solidFill>
                <a:uFillTx/>
                <a:latin typeface="Century Gothic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B938649-EEF3-4532-9D2C-F2C5B6B6E05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469880" y="6307668"/>
            <a:ext cx="1463040" cy="2743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000" b="0" i="0" u="none" strike="noStrike" kern="1200" cap="none" spc="0" baseline="0">
                <a:solidFill>
                  <a:srgbClr val="404040"/>
                </a:solidFill>
                <a:uFillTx/>
                <a:latin typeface="Century Gothic"/>
              </a:defRPr>
            </a:lvl1pPr>
          </a:lstStyle>
          <a:p>
            <a:pPr lvl="0"/>
            <a:fld id="{E74B5728-3AC4-4C04-86CE-4E1E817F22EA}" type="slidenum"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eaLnBrk="1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l-SI" sz="4800" b="0" i="0" u="none" strike="noStrike" kern="1200" cap="none" spc="0" baseline="0">
          <a:solidFill>
            <a:srgbClr val="262626"/>
          </a:solidFill>
          <a:uFillTx/>
          <a:latin typeface="Century Gothic"/>
        </a:defRPr>
      </a:lvl1pPr>
    </p:titleStyle>
    <p:bodyStyle>
      <a:lvl1pPr marL="182880" marR="0" lvl="0" indent="-182880" algn="l" defTabSz="914400" rtl="0" eaLnBrk="1" fontAlgn="auto" hangingPunct="1">
        <a:lnSpc>
          <a:spcPct val="100000"/>
        </a:lnSpc>
        <a:spcBef>
          <a:spcPts val="900"/>
        </a:spcBef>
        <a:spcAft>
          <a:spcPts val="0"/>
        </a:spcAft>
        <a:buClr>
          <a:srgbClr val="262626"/>
        </a:buClr>
        <a:buSzPct val="100000"/>
        <a:buFont typeface="Garamond" pitchFamily="18"/>
        <a:buChar char="◦"/>
        <a:tabLst/>
        <a:defRPr lang="sl-SI" sz="1800" b="0" i="0" u="none" strike="noStrike" kern="1200" cap="none" spc="0" baseline="0">
          <a:solidFill>
            <a:srgbClr val="000000"/>
          </a:solidFill>
          <a:uFillTx/>
          <a:latin typeface="Century Gothic"/>
        </a:defRPr>
      </a:lvl1pPr>
      <a:lvl2pPr marL="457200" marR="0" lvl="1" indent="-18288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262626"/>
        </a:buClr>
        <a:buSzPct val="100000"/>
        <a:buFont typeface="Garamond" pitchFamily="18"/>
        <a:buChar char="◦"/>
        <a:tabLst/>
        <a:defRPr lang="sl-SI" sz="1600" b="0" i="0" u="none" strike="noStrike" kern="1200" cap="none" spc="0" baseline="0">
          <a:solidFill>
            <a:srgbClr val="000000"/>
          </a:solidFill>
          <a:uFillTx/>
          <a:latin typeface="Century Gothic"/>
        </a:defRPr>
      </a:lvl2pPr>
      <a:lvl3pPr marL="731520" marR="0" lvl="2" indent="-18288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262626"/>
        </a:buClr>
        <a:buSzPct val="100000"/>
        <a:buFont typeface="Garamond" pitchFamily="18"/>
        <a:buChar char="◦"/>
        <a:tabLst/>
        <a:defRPr lang="sl-SI" sz="1400" b="0" i="0" u="none" strike="noStrike" kern="1200" cap="none" spc="0" baseline="0">
          <a:solidFill>
            <a:srgbClr val="000000"/>
          </a:solidFill>
          <a:uFillTx/>
          <a:latin typeface="Century Gothic"/>
        </a:defRPr>
      </a:lvl3pPr>
      <a:lvl4pPr marL="1005840" marR="0" lvl="3" indent="-18288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262626"/>
        </a:buClr>
        <a:buSzPct val="100000"/>
        <a:buFont typeface="Garamond" pitchFamily="18"/>
        <a:buChar char="◦"/>
        <a:tabLst/>
        <a:defRPr lang="sl-SI" sz="1400" b="0" i="0" u="none" strike="noStrike" kern="1200" cap="none" spc="0" baseline="0">
          <a:solidFill>
            <a:srgbClr val="000000"/>
          </a:solidFill>
          <a:uFillTx/>
          <a:latin typeface="Century Gothic"/>
        </a:defRPr>
      </a:lvl4pPr>
      <a:lvl5pPr marL="1280160" marR="0" lvl="4" indent="-18288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262626"/>
        </a:buClr>
        <a:buSzPct val="100000"/>
        <a:buFont typeface="Garamond" pitchFamily="18"/>
        <a:buChar char="◦"/>
        <a:tabLst/>
        <a:defRPr lang="sl-SI" sz="1400" b="0" i="0" u="none" strike="noStrike" kern="1200" cap="none" spc="0" baseline="0">
          <a:solidFill>
            <a:srgbClr val="000000"/>
          </a:solidFill>
          <a:uFillTx/>
          <a:latin typeface="Century Gothic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gradFill>
          <a:gsLst>
            <a:gs pos="0">
              <a:srgbClr val="E2DBCA"/>
            </a:gs>
            <a:gs pos="100000">
              <a:srgbClr val="CAC3B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1A4A6D2-04DA-4848-A042-4763FC92591D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gradFill>
            <a:gsLst>
              <a:gs pos="0">
                <a:srgbClr val="E2DBCA"/>
              </a:gs>
              <a:gs pos="100000">
                <a:srgbClr val="CAC3B1"/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009C38B0-67AF-416D-B22B-93AA00F71192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blipFill>
            <a:blip r:embed="rId2">
              <a:alphaModFix amt="45000"/>
            </a:blip>
            <a:tile sx="85518" sy="85518" algn="tl"/>
          </a:blipFill>
          <a:ln cap="flat">
            <a:noFill/>
            <a:prstDash val="solid"/>
          </a:ln>
        </p:spPr>
        <p:txBody>
          <a:bodyPr lIns="0" tIns="0" rIns="0" bIns="0">
            <a:noAutofit/>
          </a:bodyPr>
          <a:lstStyle/>
          <a:p>
            <a:endParaRPr lang="de-DE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07EC3AF6-9E7A-4CF4-8E34-91574391728E}"/>
              </a:ext>
            </a:extLst>
          </p:cNvPr>
          <p:cNvSpPr>
            <a:spLocks noMove="1" noResize="1"/>
          </p:cNvSpPr>
          <p:nvPr/>
        </p:nvSpPr>
        <p:spPr>
          <a:xfrm>
            <a:off x="632106" y="610956"/>
            <a:ext cx="10927784" cy="5636087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  <a:effectLst>
            <a:outerShdw dir="16200000" algn="tl">
              <a:srgbClr val="000000">
                <a:alpha val="66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endParaRPr lang="de-DE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E6DBF4C-E117-4F35-A720-4BAFE9FC24D3}"/>
              </a:ext>
            </a:extLst>
          </p:cNvPr>
          <p:cNvSpPr>
            <a:spLocks noMove="1" noResize="1"/>
          </p:cNvSpPr>
          <p:nvPr/>
        </p:nvSpPr>
        <p:spPr>
          <a:xfrm>
            <a:off x="797055" y="777240"/>
            <a:ext cx="10597896" cy="5303520"/>
          </a:xfrm>
          <a:prstGeom prst="rect">
            <a:avLst/>
          </a:prstGeom>
          <a:solidFill>
            <a:srgbClr val="FFFFFF"/>
          </a:solidFill>
          <a:ln w="6345" cap="sq">
            <a:solidFill>
              <a:srgbClr val="404040"/>
            </a:solidFill>
            <a:prstDash val="solid"/>
            <a:miter/>
          </a:ln>
        </p:spPr>
        <p:txBody>
          <a:bodyPr lIns="0" tIns="0" rIns="0" bIns="0">
            <a:noAutofit/>
          </a:bodyPr>
          <a:lstStyle/>
          <a:p>
            <a:endParaRPr lang="de-DE"/>
          </a:p>
        </p:txBody>
      </p:sp>
      <p:sp>
        <p:nvSpPr>
          <p:cNvPr id="6" name="Naslov 1">
            <a:extLst>
              <a:ext uri="{FF2B5EF4-FFF2-40B4-BE49-F238E27FC236}">
                <a16:creationId xmlns:a16="http://schemas.microsoft.com/office/drawing/2014/main" id="{555FB2C1-A729-436C-9CE8-7970EB1D1A6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207" y="1887797"/>
            <a:ext cx="9673309" cy="2733105"/>
          </a:xfrm>
        </p:spPr>
        <p:txBody>
          <a:bodyPr>
            <a:normAutofit/>
          </a:bodyPr>
          <a:lstStyle/>
          <a:p>
            <a:pPr lvl="0"/>
            <a:r>
              <a:rPr lang="sl-SI"/>
              <a:t>Risanje v C#</a:t>
            </a:r>
            <a:endParaRPr lang="de-DE"/>
          </a:p>
        </p:txBody>
      </p:sp>
      <p:sp>
        <p:nvSpPr>
          <p:cNvPr id="7" name="Podnaslov 2">
            <a:extLst>
              <a:ext uri="{FF2B5EF4-FFF2-40B4-BE49-F238E27FC236}">
                <a16:creationId xmlns:a16="http://schemas.microsoft.com/office/drawing/2014/main" id="{DBE2D753-C88C-4154-B020-72B6BBF76F9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207" y="4718989"/>
            <a:ext cx="9673309" cy="913321"/>
          </a:xfrm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sl-SI" sz="2000"/>
              <a:t>Martina Spasić</a:t>
            </a:r>
            <a:endParaRPr lang="de-DE" sz="200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0B417E86-8BED-434F-BF2F-F43C03FA66FF}"/>
              </a:ext>
            </a:extLst>
          </p:cNvPr>
          <p:cNvSpPr>
            <a:spLocks noMove="1" noResize="1"/>
          </p:cNvSpPr>
          <p:nvPr/>
        </p:nvSpPr>
        <p:spPr>
          <a:xfrm>
            <a:off x="5135883" y="610956"/>
            <a:ext cx="1920240" cy="731520"/>
          </a:xfrm>
          <a:prstGeom prst="rect">
            <a:avLst/>
          </a:prstGeom>
          <a:solidFill>
            <a:srgbClr val="E3DED1"/>
          </a:solidFill>
          <a:ln cap="flat">
            <a:noFill/>
            <a:prstDash val="solid"/>
          </a:ln>
        </p:spPr>
        <p:txBody>
          <a:bodyPr lIns="0" tIns="0" rIns="0" bIns="0">
            <a:noAutofit/>
          </a:bodyPr>
          <a:lstStyle/>
          <a:p>
            <a:endParaRPr lang="de-DE"/>
          </a:p>
        </p:txBody>
      </p:sp>
      <p:cxnSp>
        <p:nvCxnSpPr>
          <p:cNvPr id="9" name="Straight Connector 17">
            <a:extLst>
              <a:ext uri="{FF2B5EF4-FFF2-40B4-BE49-F238E27FC236}">
                <a16:creationId xmlns:a16="http://schemas.microsoft.com/office/drawing/2014/main" id="{72AC3311-C227-47A0-86BF-026ED6C4202F}"/>
              </a:ext>
            </a:extLst>
          </p:cNvPr>
          <p:cNvCxnSpPr>
            <a:cxnSpLocks noMove="1" noResize="1"/>
          </p:cNvCxnSpPr>
          <p:nvPr/>
        </p:nvCxnSpPr>
        <p:spPr>
          <a:xfrm>
            <a:off x="5250183" y="611440"/>
            <a:ext cx="0" cy="640080"/>
          </a:xfrm>
          <a:prstGeom prst="straightConnector1">
            <a:avLst/>
          </a:prstGeom>
          <a:noFill/>
          <a:ln w="6345" cap="flat">
            <a:solidFill>
              <a:srgbClr val="404040"/>
            </a:solidFill>
            <a:prstDash val="solid"/>
            <a:miter/>
          </a:ln>
        </p:spPr>
      </p:cxnSp>
      <p:cxnSp>
        <p:nvCxnSpPr>
          <p:cNvPr id="10" name="Straight Connector 19">
            <a:extLst>
              <a:ext uri="{FF2B5EF4-FFF2-40B4-BE49-F238E27FC236}">
                <a16:creationId xmlns:a16="http://schemas.microsoft.com/office/drawing/2014/main" id="{1E87BFF8-65E0-4E86-8609-B2E66EB39198}"/>
              </a:ext>
            </a:extLst>
          </p:cNvPr>
          <p:cNvCxnSpPr>
            <a:cxnSpLocks noMove="1" noResize="1"/>
          </p:cNvCxnSpPr>
          <p:nvPr/>
        </p:nvCxnSpPr>
        <p:spPr>
          <a:xfrm>
            <a:off x="6941823" y="611440"/>
            <a:ext cx="0" cy="640080"/>
          </a:xfrm>
          <a:prstGeom prst="straightConnector1">
            <a:avLst/>
          </a:prstGeom>
          <a:noFill/>
          <a:ln w="6345" cap="flat">
            <a:solidFill>
              <a:srgbClr val="404040"/>
            </a:solidFill>
            <a:prstDash val="solid"/>
            <a:miter/>
          </a:ln>
        </p:spPr>
      </p:cxnSp>
      <p:cxnSp>
        <p:nvCxnSpPr>
          <p:cNvPr id="11" name="Straight Connector 21">
            <a:extLst>
              <a:ext uri="{FF2B5EF4-FFF2-40B4-BE49-F238E27FC236}">
                <a16:creationId xmlns:a16="http://schemas.microsoft.com/office/drawing/2014/main" id="{713713A0-94A0-4F48-AEED-DD7E9194CF50}"/>
              </a:ext>
            </a:extLst>
          </p:cNvPr>
          <p:cNvCxnSpPr>
            <a:cxnSpLocks noMove="1" noResize="1"/>
          </p:cNvCxnSpPr>
          <p:nvPr/>
        </p:nvCxnSpPr>
        <p:spPr>
          <a:xfrm>
            <a:off x="5250183" y="1244379"/>
            <a:ext cx="1691640" cy="0"/>
          </a:xfrm>
          <a:prstGeom prst="straightConnector1">
            <a:avLst/>
          </a:prstGeom>
          <a:noFill/>
          <a:ln w="6345" cap="flat">
            <a:solidFill>
              <a:srgbClr val="404040"/>
            </a:solidFill>
            <a:prstDash val="solid"/>
            <a:miter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2EB4B6-AB67-4E28-B6C4-AAAA75D8426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/>
              <a:t>Barvanje</a:t>
            </a:r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F677BFC-B123-4318-9B98-92D575A07F6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Vse like lahko tudi pobarvamo z ukazom </a:t>
            </a:r>
            <a:r>
              <a:rPr lang="sl-SI" dirty="0" err="1"/>
              <a:t>Fill</a:t>
            </a:r>
            <a:endParaRPr lang="sl-SI" dirty="0"/>
          </a:p>
          <a:p>
            <a:pPr lvl="0"/>
            <a:r>
              <a:rPr lang="sl-SI" dirty="0"/>
              <a:t>Primer:</a:t>
            </a:r>
          </a:p>
          <a:p>
            <a:pPr lvl="0"/>
            <a:r>
              <a:rPr lang="sl-SI" dirty="0" err="1"/>
              <a:t>Rectangle</a:t>
            </a:r>
            <a:r>
              <a:rPr lang="sl-SI" dirty="0"/>
              <a:t> elipsa = </a:t>
            </a:r>
            <a:r>
              <a:rPr lang="sl-SI" dirty="0" err="1"/>
              <a:t>new</a:t>
            </a:r>
            <a:r>
              <a:rPr lang="sl-SI" dirty="0"/>
              <a:t> </a:t>
            </a:r>
            <a:r>
              <a:rPr lang="sl-SI" dirty="0" err="1"/>
              <a:t>Rectangle</a:t>
            </a:r>
            <a:r>
              <a:rPr lang="sl-SI" dirty="0"/>
              <a:t>(20, 50, 200, 160);</a:t>
            </a:r>
          </a:p>
          <a:p>
            <a:pPr lvl="0"/>
            <a:r>
              <a:rPr lang="sl-SI" dirty="0" err="1"/>
              <a:t>Brush</a:t>
            </a:r>
            <a:r>
              <a:rPr lang="sl-SI" dirty="0"/>
              <a:t> barva = </a:t>
            </a:r>
            <a:r>
              <a:rPr lang="sl-SI" dirty="0" err="1"/>
              <a:t>new</a:t>
            </a:r>
            <a:r>
              <a:rPr lang="sl-SI" dirty="0"/>
              <a:t> </a:t>
            </a:r>
            <a:r>
              <a:rPr lang="sl-SI" dirty="0" err="1"/>
              <a:t>SolidBrush</a:t>
            </a:r>
            <a:r>
              <a:rPr lang="sl-SI" dirty="0"/>
              <a:t>(</a:t>
            </a:r>
            <a:r>
              <a:rPr lang="sl-SI" dirty="0" err="1"/>
              <a:t>Color.Red</a:t>
            </a:r>
            <a:r>
              <a:rPr lang="sl-SI" dirty="0"/>
              <a:t>);</a:t>
            </a:r>
          </a:p>
          <a:p>
            <a:pPr lvl="0"/>
            <a:r>
              <a:rPr lang="sl-SI" dirty="0" err="1"/>
              <a:t>platno.FillEllipse</a:t>
            </a:r>
            <a:r>
              <a:rPr lang="sl-SI" dirty="0"/>
              <a:t>(barva, elipsa);</a:t>
            </a:r>
            <a:endParaRPr lang="de-DE" dirty="0"/>
          </a:p>
        </p:txBody>
      </p:sp>
      <p:pic>
        <p:nvPicPr>
          <p:cNvPr id="5" name="Slika 4" descr="Slika, ki vsebuje besede izrezek&#10;&#10;Opis je samodejno ustvarjen">
            <a:extLst>
              <a:ext uri="{FF2B5EF4-FFF2-40B4-BE49-F238E27FC236}">
                <a16:creationId xmlns:a16="http://schemas.microsoft.com/office/drawing/2014/main" id="{A9AF3027-BEB0-4458-AF17-CAAE4B36A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544" y="3586506"/>
            <a:ext cx="3686175" cy="26289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F3C99E-2953-4444-B695-26886DE46E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/>
              <a:t>Risanje več črt, pravokotnikov …</a:t>
            </a:r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CA1A2BA-03F2-4EB8-9FA9-49092AD38D1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 err="1"/>
              <a:t>DrawLines</a:t>
            </a:r>
            <a:endParaRPr lang="sl-SI" dirty="0"/>
          </a:p>
          <a:p>
            <a:pPr lvl="0"/>
            <a:r>
              <a:rPr lang="sl-SI" dirty="0" err="1"/>
              <a:t>DrawRectangles</a:t>
            </a:r>
            <a:endParaRPr lang="sl-SI" dirty="0"/>
          </a:p>
          <a:p>
            <a:pPr lvl="0"/>
            <a:r>
              <a:rPr lang="sl-SI" dirty="0" err="1"/>
              <a:t>DrawBeziers</a:t>
            </a:r>
            <a:endParaRPr lang="sl-SI" dirty="0"/>
          </a:p>
          <a:p>
            <a:pPr lvl="0"/>
            <a:endParaRPr lang="de-D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E9B047-7C38-441D-8CA6-28BCA19BDDF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/>
              <a:t>Besedilo</a:t>
            </a:r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1025843-328F-4FC7-8221-0F9CB192C2B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Moramo določiti vrsto pisave z ukazom</a:t>
            </a:r>
          </a:p>
          <a:p>
            <a:pPr lvl="0"/>
            <a:r>
              <a:rPr lang="sl-SI" dirty="0"/>
              <a:t>Font pisava = </a:t>
            </a:r>
            <a:r>
              <a:rPr lang="sl-SI" dirty="0" err="1"/>
              <a:t>new</a:t>
            </a:r>
            <a:r>
              <a:rPr lang="sl-SI" dirty="0"/>
              <a:t> Font(pisava, velikost);</a:t>
            </a:r>
          </a:p>
          <a:p>
            <a:pPr lvl="0"/>
            <a:r>
              <a:rPr lang="sl-SI" dirty="0"/>
              <a:t>POZOR: način pisave zapisujemo v narekovajih! („</a:t>
            </a:r>
            <a:r>
              <a:rPr lang="sl-SI" dirty="0" err="1"/>
              <a:t>Calibri</a:t>
            </a:r>
            <a:r>
              <a:rPr lang="sl-SI" dirty="0"/>
              <a:t>“, „Ariel“ ..)</a:t>
            </a:r>
          </a:p>
          <a:p>
            <a:pPr lvl="0"/>
            <a:r>
              <a:rPr lang="sl-SI" dirty="0"/>
              <a:t>Ter barvo pisave </a:t>
            </a:r>
            <a:r>
              <a:rPr lang="sl-SI" dirty="0" err="1"/>
              <a:t>SolidBrush</a:t>
            </a:r>
            <a:r>
              <a:rPr lang="sl-SI" dirty="0"/>
              <a:t> barva = </a:t>
            </a:r>
            <a:r>
              <a:rPr lang="sl-SI" dirty="0" err="1"/>
              <a:t>new</a:t>
            </a:r>
            <a:r>
              <a:rPr lang="sl-SI" dirty="0"/>
              <a:t> </a:t>
            </a:r>
            <a:r>
              <a:rPr lang="sl-SI" dirty="0" err="1"/>
              <a:t>SolidBrush</a:t>
            </a:r>
            <a:r>
              <a:rPr lang="sl-SI" dirty="0"/>
              <a:t>(</a:t>
            </a:r>
            <a:r>
              <a:rPr lang="sl-SI" dirty="0" err="1"/>
              <a:t>Color.Black</a:t>
            </a:r>
            <a:r>
              <a:rPr lang="sl-SI" dirty="0"/>
              <a:t>);</a:t>
            </a:r>
          </a:p>
          <a:p>
            <a:pPr lvl="0"/>
            <a:r>
              <a:rPr lang="sl-SI" dirty="0" err="1"/>
              <a:t>String</a:t>
            </a:r>
            <a:r>
              <a:rPr lang="sl-SI" dirty="0"/>
              <a:t> besedilo = „Risanje v C#“</a:t>
            </a:r>
          </a:p>
          <a:p>
            <a:pPr lvl="0"/>
            <a:r>
              <a:rPr lang="sl-SI" dirty="0" err="1"/>
              <a:t>platno.DrawString</a:t>
            </a:r>
            <a:r>
              <a:rPr lang="sl-SI" dirty="0"/>
              <a:t>(besedilo, pisava, barva, x1, y1)</a:t>
            </a:r>
          </a:p>
          <a:p>
            <a:pPr lvl="0"/>
            <a:endParaRPr lang="de-DE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ECF3AF24-1894-4B7A-9F13-D9F1CDE527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4172" y="4530090"/>
            <a:ext cx="4391025" cy="15049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893EC8-7FCC-4D97-B84E-082386B35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Risanje slik</a:t>
            </a:r>
            <a:endParaRPr lang="de-DE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F25E6E8-8735-4E25-8A71-D9BA234D0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Image slika = </a:t>
            </a:r>
            <a:r>
              <a:rPr lang="sl-SI" dirty="0" err="1"/>
              <a:t>Image.FromFile</a:t>
            </a:r>
            <a:r>
              <a:rPr lang="sl-SI" dirty="0"/>
              <a:t>(„slika.jpg“);</a:t>
            </a:r>
          </a:p>
          <a:p>
            <a:r>
              <a:rPr lang="sl-SI" dirty="0" err="1"/>
              <a:t>float</a:t>
            </a:r>
            <a:r>
              <a:rPr lang="sl-SI" dirty="0"/>
              <a:t> x = 100.0F;</a:t>
            </a:r>
          </a:p>
          <a:p>
            <a:r>
              <a:rPr lang="sl-SI" dirty="0" err="1"/>
              <a:t>float</a:t>
            </a:r>
            <a:r>
              <a:rPr lang="sl-SI" dirty="0"/>
              <a:t> y = 100.0F;</a:t>
            </a:r>
          </a:p>
          <a:p>
            <a:r>
              <a:rPr lang="sl-SI" dirty="0" err="1"/>
              <a:t>Rectangle</a:t>
            </a:r>
            <a:r>
              <a:rPr lang="sl-SI" dirty="0"/>
              <a:t> pravokotnik = </a:t>
            </a:r>
            <a:r>
              <a:rPr lang="sl-SI" dirty="0" err="1"/>
              <a:t>new</a:t>
            </a:r>
            <a:r>
              <a:rPr lang="sl-SI" dirty="0"/>
              <a:t> </a:t>
            </a:r>
            <a:r>
              <a:rPr lang="sl-SI" dirty="0" err="1"/>
              <a:t>Rectangle</a:t>
            </a:r>
            <a:r>
              <a:rPr lang="sl-SI" dirty="0"/>
              <a:t>(</a:t>
            </a:r>
            <a:r>
              <a:rPr lang="de-DE" b="0" i="0" dirty="0">
                <a:solidFill>
                  <a:srgbClr val="171717"/>
                </a:solidFill>
                <a:effectLst/>
                <a:latin typeface="SFMono-Regular"/>
              </a:rPr>
              <a:t>50.0F, 50.0F, 150.0F, 150.0F</a:t>
            </a:r>
            <a:r>
              <a:rPr lang="sl-SI" dirty="0"/>
              <a:t>);</a:t>
            </a:r>
          </a:p>
          <a:p>
            <a:r>
              <a:rPr lang="sl-SI" dirty="0" err="1"/>
              <a:t>Graphics</a:t>
            </a:r>
            <a:r>
              <a:rPr lang="sl-SI" dirty="0"/>
              <a:t> </a:t>
            </a:r>
            <a:r>
              <a:rPr lang="sl-SI" dirty="0" err="1"/>
              <a:t>units</a:t>
            </a:r>
            <a:r>
              <a:rPr lang="sl-SI" dirty="0"/>
              <a:t> = </a:t>
            </a:r>
            <a:r>
              <a:rPr lang="sl-SI" dirty="0" err="1"/>
              <a:t>GraphicsUnit.Pixel</a:t>
            </a:r>
            <a:r>
              <a:rPr lang="sl-SI" dirty="0"/>
              <a:t>;</a:t>
            </a:r>
          </a:p>
          <a:p>
            <a:r>
              <a:rPr lang="sl-SI" dirty="0" err="1"/>
              <a:t>platno.DrawImage</a:t>
            </a:r>
            <a:r>
              <a:rPr lang="sl-SI" dirty="0"/>
              <a:t>(slika, x, y, pravokotnik, </a:t>
            </a:r>
            <a:r>
              <a:rPr lang="sl-SI" dirty="0" err="1"/>
              <a:t>units</a:t>
            </a:r>
            <a:r>
              <a:rPr lang="sl-SI" dirty="0"/>
              <a:t>);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3808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3358A4-5975-4D59-92BB-C32BCE99D7B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96063FA-15E6-48DA-A040-62AE8F74641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0" lvl="0" indent="0" algn="ctr">
              <a:buNone/>
            </a:pPr>
            <a:endParaRPr lang="sl-SI" sz="5400"/>
          </a:p>
          <a:p>
            <a:pPr marL="0" lvl="0" indent="0" algn="ctr">
              <a:buNone/>
            </a:pPr>
            <a:r>
              <a:rPr lang="sl-SI" sz="5400"/>
              <a:t>Hvala za pozornost!</a:t>
            </a:r>
            <a:endParaRPr lang="de-DE" sz="5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11FB14-BBB7-4340-AA53-FC7055594FA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/>
              <a:t>Okolje</a:t>
            </a:r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2832FDF-3622-48FC-898E-BE6AAE2E07D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3" y="1761929"/>
            <a:ext cx="10058400" cy="3931920"/>
          </a:xfrm>
        </p:spPr>
        <p:txBody>
          <a:bodyPr>
            <a:noAutofit/>
          </a:bodyPr>
          <a:lstStyle/>
          <a:p>
            <a:pPr lvl="0"/>
            <a:r>
              <a:rPr lang="sl-SI" sz="1400" dirty="0"/>
              <a:t>New Project</a:t>
            </a:r>
          </a:p>
          <a:p>
            <a:pPr lvl="0"/>
            <a:r>
              <a:rPr lang="sl-SI" sz="1400" dirty="0"/>
              <a:t>Windows </a:t>
            </a:r>
            <a:r>
              <a:rPr lang="sl-SI" sz="1400" dirty="0" err="1"/>
              <a:t>Forms</a:t>
            </a:r>
            <a:r>
              <a:rPr lang="sl-SI" sz="1400" dirty="0"/>
              <a:t> </a:t>
            </a:r>
            <a:r>
              <a:rPr lang="sl-SI" sz="1400" dirty="0" err="1"/>
              <a:t>App</a:t>
            </a:r>
            <a:r>
              <a:rPr lang="sl-SI" sz="1400" dirty="0"/>
              <a:t> (.NET </a:t>
            </a:r>
            <a:r>
              <a:rPr lang="sl-SI" sz="1400" dirty="0" err="1"/>
              <a:t>Framework</a:t>
            </a:r>
            <a:r>
              <a:rPr lang="sl-SI" sz="1400" dirty="0"/>
              <a:t>)</a:t>
            </a:r>
          </a:p>
          <a:p>
            <a:pPr lvl="0"/>
            <a:r>
              <a:rPr lang="sl-SI" sz="1400" dirty="0"/>
              <a:t>Definiramo platno: </a:t>
            </a:r>
          </a:p>
          <a:p>
            <a:pPr marL="0" lvl="0" indent="0" algn="ctr">
              <a:buNone/>
            </a:pPr>
            <a:r>
              <a:rPr lang="sl-SI" sz="1400" dirty="0" err="1">
                <a:latin typeface="Consolas" pitchFamily="49"/>
              </a:rPr>
              <a:t>Graphics</a:t>
            </a:r>
            <a:r>
              <a:rPr lang="sl-SI" sz="1400" dirty="0">
                <a:latin typeface="Consolas" pitchFamily="49"/>
              </a:rPr>
              <a:t> platno;</a:t>
            </a:r>
          </a:p>
          <a:p>
            <a:pPr marL="0" lvl="0" indent="0" algn="ctr">
              <a:buNone/>
            </a:pPr>
            <a:r>
              <a:rPr lang="sl-SI" sz="1400" dirty="0">
                <a:latin typeface="Consolas" pitchFamily="49"/>
              </a:rPr>
              <a:t>platno = </a:t>
            </a:r>
            <a:r>
              <a:rPr lang="sl-SI" sz="1400" dirty="0" err="1">
                <a:latin typeface="Consolas" pitchFamily="49"/>
              </a:rPr>
              <a:t>this.CreateGraphics</a:t>
            </a:r>
            <a:r>
              <a:rPr lang="sl-SI" sz="1400" dirty="0">
                <a:latin typeface="Consolas" pitchFamily="49"/>
              </a:rPr>
              <a:t>();</a:t>
            </a:r>
            <a:endParaRPr lang="en-US" sz="1400" dirty="0">
              <a:latin typeface="Consolas" pitchFamily="49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6B997A-E037-421A-80C0-5FCEFB53665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/>
              <a:t>Svinčnik</a:t>
            </a:r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86A9C5A-2C54-4EA1-8929-C8386EC99EA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6803" y="1953926"/>
            <a:ext cx="10058400" cy="3931920"/>
          </a:xfrm>
        </p:spPr>
        <p:txBody>
          <a:bodyPr/>
          <a:lstStyle/>
          <a:p>
            <a:pPr lvl="0"/>
            <a:r>
              <a:rPr lang="sl-SI" dirty="0"/>
              <a:t>Pen </a:t>
            </a:r>
            <a:r>
              <a:rPr lang="sl-SI" dirty="0" err="1"/>
              <a:t>svincnik</a:t>
            </a:r>
            <a:r>
              <a:rPr lang="sl-SI" dirty="0"/>
              <a:t> = </a:t>
            </a:r>
            <a:r>
              <a:rPr lang="sl-SI" dirty="0" err="1"/>
              <a:t>new</a:t>
            </a:r>
            <a:r>
              <a:rPr lang="sl-SI" dirty="0"/>
              <a:t> Pen(</a:t>
            </a:r>
            <a:r>
              <a:rPr lang="sl-SI" dirty="0" err="1"/>
              <a:t>Color.barva</a:t>
            </a:r>
            <a:r>
              <a:rPr lang="sl-SI" dirty="0"/>
              <a:t>, debelina)</a:t>
            </a:r>
          </a:p>
          <a:p>
            <a:pPr lvl="0"/>
            <a:endParaRPr lang="sl-SI" dirty="0"/>
          </a:p>
          <a:p>
            <a:pPr lvl="0"/>
            <a:r>
              <a:rPr lang="sl-SI" dirty="0"/>
              <a:t>Primer:</a:t>
            </a:r>
          </a:p>
          <a:p>
            <a:pPr marL="0" lvl="0" indent="0">
              <a:buNone/>
            </a:pPr>
            <a:r>
              <a:rPr lang="sl-SI" dirty="0"/>
              <a:t>      Pen </a:t>
            </a:r>
            <a:r>
              <a:rPr lang="sl-SI" dirty="0" err="1"/>
              <a:t>svincnik</a:t>
            </a:r>
            <a:r>
              <a:rPr lang="sl-SI" dirty="0"/>
              <a:t> = </a:t>
            </a:r>
            <a:r>
              <a:rPr lang="sl-SI" dirty="0" err="1"/>
              <a:t>new</a:t>
            </a:r>
            <a:r>
              <a:rPr lang="sl-SI" dirty="0"/>
              <a:t> Pen(</a:t>
            </a:r>
            <a:r>
              <a:rPr lang="sl-SI" dirty="0" err="1"/>
              <a:t>Color.Red</a:t>
            </a:r>
            <a:r>
              <a:rPr lang="sl-SI" dirty="0"/>
              <a:t>, 5);</a:t>
            </a:r>
          </a:p>
          <a:p>
            <a:pPr lvl="0"/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0772B3-ADFE-41D6-9130-D4C1BBA183E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/>
              <a:t>Risanje črte</a:t>
            </a:r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D87A84A-C2BE-47C1-8757-7CD5B92C5BA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Pen </a:t>
            </a:r>
            <a:r>
              <a:rPr lang="sl-SI" dirty="0" err="1"/>
              <a:t>svincnik</a:t>
            </a:r>
            <a:r>
              <a:rPr lang="sl-SI" dirty="0"/>
              <a:t> = </a:t>
            </a:r>
            <a:r>
              <a:rPr lang="sl-SI" dirty="0" err="1"/>
              <a:t>new</a:t>
            </a:r>
            <a:r>
              <a:rPr lang="sl-SI" dirty="0"/>
              <a:t> Pen(</a:t>
            </a:r>
            <a:r>
              <a:rPr lang="sl-SI" dirty="0" err="1"/>
              <a:t>Color.Red</a:t>
            </a:r>
            <a:r>
              <a:rPr lang="sl-SI" dirty="0"/>
              <a:t>, 5);</a:t>
            </a:r>
          </a:p>
          <a:p>
            <a:pPr lvl="0"/>
            <a:r>
              <a:rPr lang="sl-SI" dirty="0" err="1"/>
              <a:t>platno.DrawLine</a:t>
            </a:r>
            <a:r>
              <a:rPr lang="sl-SI" dirty="0"/>
              <a:t>(</a:t>
            </a:r>
            <a:r>
              <a:rPr lang="sl-SI" dirty="0" err="1"/>
              <a:t>svincnik</a:t>
            </a:r>
            <a:r>
              <a:rPr lang="sl-SI" dirty="0"/>
              <a:t>, x1, y1, x2, y2);</a:t>
            </a:r>
          </a:p>
          <a:p>
            <a:pPr lvl="0"/>
            <a:endParaRPr lang="sl-SI" dirty="0"/>
          </a:p>
          <a:p>
            <a:pPr lvl="0"/>
            <a:r>
              <a:rPr lang="sl-SI" dirty="0" err="1"/>
              <a:t>PointF</a:t>
            </a:r>
            <a:r>
              <a:rPr lang="sl-SI" dirty="0"/>
              <a:t> tocka1 = </a:t>
            </a:r>
            <a:r>
              <a:rPr lang="sl-SI" dirty="0" err="1"/>
              <a:t>new</a:t>
            </a:r>
            <a:r>
              <a:rPr lang="sl-SI" dirty="0"/>
              <a:t> </a:t>
            </a:r>
            <a:r>
              <a:rPr lang="sl-SI" dirty="0" err="1"/>
              <a:t>PointF</a:t>
            </a:r>
            <a:r>
              <a:rPr lang="sl-SI" dirty="0"/>
              <a:t>(100.0F, 100.0F);</a:t>
            </a:r>
          </a:p>
          <a:p>
            <a:pPr lvl="0"/>
            <a:r>
              <a:rPr lang="sl-SI" dirty="0" err="1"/>
              <a:t>PointF</a:t>
            </a:r>
            <a:r>
              <a:rPr lang="sl-SI" dirty="0"/>
              <a:t> tocka2 = </a:t>
            </a:r>
            <a:r>
              <a:rPr lang="sl-SI" dirty="0" err="1"/>
              <a:t>new</a:t>
            </a:r>
            <a:r>
              <a:rPr lang="sl-SI" dirty="0"/>
              <a:t> </a:t>
            </a:r>
            <a:r>
              <a:rPr lang="sl-SI" dirty="0" err="1"/>
              <a:t>PointF</a:t>
            </a:r>
            <a:r>
              <a:rPr lang="sl-SI" dirty="0"/>
              <a:t>(500.0F, 100.0F);</a:t>
            </a:r>
          </a:p>
          <a:p>
            <a:pPr lvl="0"/>
            <a:r>
              <a:rPr lang="sl-SI" dirty="0" err="1"/>
              <a:t>platno.DrawLine</a:t>
            </a:r>
            <a:r>
              <a:rPr lang="sl-SI" dirty="0"/>
              <a:t>(</a:t>
            </a:r>
            <a:r>
              <a:rPr lang="sl-SI" dirty="0" err="1"/>
              <a:t>svincnik</a:t>
            </a:r>
            <a:r>
              <a:rPr lang="sl-SI" dirty="0"/>
              <a:t>, tocka1, tocka2);</a:t>
            </a:r>
          </a:p>
          <a:p>
            <a:pPr lvl="0"/>
            <a:endParaRPr lang="de-DE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712D55C-D6A9-49FD-945C-E57CBA50E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2903" y="2875935"/>
            <a:ext cx="2869329" cy="315910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BD2F7F-BB26-4D1A-8146-EF9B3B0926D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dirty="0"/>
              <a:t>Risanje pravokotnika</a:t>
            </a:r>
            <a:endParaRPr lang="de-DE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1D1CA02-3C83-431E-B3C1-55563F1AC19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 err="1"/>
              <a:t>Rectangle</a:t>
            </a:r>
            <a:r>
              <a:rPr lang="sl-SI" dirty="0"/>
              <a:t> pravokotnik = </a:t>
            </a:r>
            <a:r>
              <a:rPr lang="sl-SI" dirty="0" err="1"/>
              <a:t>new</a:t>
            </a:r>
            <a:r>
              <a:rPr lang="sl-SI" dirty="0"/>
              <a:t> </a:t>
            </a:r>
            <a:r>
              <a:rPr lang="sl-SI" dirty="0" err="1"/>
              <a:t>Rectangle</a:t>
            </a:r>
            <a:r>
              <a:rPr lang="sl-SI" dirty="0"/>
              <a:t>(x1, y1, x2, y2);</a:t>
            </a:r>
          </a:p>
          <a:p>
            <a:pPr lvl="0"/>
            <a:r>
              <a:rPr lang="sl-SI" dirty="0"/>
              <a:t>Štiri argumente, ki ponazarjajo 2 točki, ki ležita na diagonali pravokotnika</a:t>
            </a:r>
          </a:p>
          <a:p>
            <a:pPr lvl="0"/>
            <a:r>
              <a:rPr lang="sl-SI" dirty="0"/>
              <a:t>Prva točka v zgornjem levem kotu, druga v spodnjem desnem</a:t>
            </a:r>
          </a:p>
          <a:p>
            <a:pPr lvl="0"/>
            <a:endParaRPr lang="sl-SI" dirty="0"/>
          </a:p>
          <a:p>
            <a:pPr lvl="0"/>
            <a:r>
              <a:rPr lang="sl-SI" dirty="0" err="1"/>
              <a:t>platno.DrawRectangle</a:t>
            </a:r>
            <a:r>
              <a:rPr lang="sl-SI" dirty="0"/>
              <a:t>(</a:t>
            </a:r>
            <a:r>
              <a:rPr lang="sl-SI" dirty="0" err="1"/>
              <a:t>svincnik</a:t>
            </a:r>
            <a:r>
              <a:rPr lang="sl-SI" dirty="0"/>
              <a:t>, pravokotnik);</a:t>
            </a:r>
          </a:p>
          <a:p>
            <a:pPr lvl="0"/>
            <a:r>
              <a:rPr lang="sl-SI" dirty="0" err="1"/>
              <a:t>int</a:t>
            </a:r>
            <a:r>
              <a:rPr lang="sl-SI" dirty="0"/>
              <a:t> x= 0, </a:t>
            </a:r>
            <a:r>
              <a:rPr lang="sl-SI" dirty="0" err="1"/>
              <a:t>int</a:t>
            </a:r>
            <a:r>
              <a:rPr lang="sl-SI" dirty="0"/>
              <a:t> y=0; </a:t>
            </a:r>
            <a:r>
              <a:rPr lang="sl-SI" dirty="0" err="1"/>
              <a:t>int</a:t>
            </a:r>
            <a:r>
              <a:rPr lang="sl-SI" dirty="0"/>
              <a:t> </a:t>
            </a:r>
            <a:r>
              <a:rPr lang="sl-SI" dirty="0" err="1"/>
              <a:t>sirina</a:t>
            </a:r>
            <a:r>
              <a:rPr lang="sl-SI" dirty="0"/>
              <a:t> = 200; </a:t>
            </a:r>
            <a:r>
              <a:rPr lang="sl-SI" dirty="0" err="1"/>
              <a:t>int</a:t>
            </a:r>
            <a:r>
              <a:rPr lang="sl-SI" dirty="0"/>
              <a:t> </a:t>
            </a:r>
            <a:r>
              <a:rPr lang="sl-SI" dirty="0" err="1"/>
              <a:t>visina</a:t>
            </a:r>
            <a:r>
              <a:rPr lang="sl-SI" dirty="0"/>
              <a:t> = 200;</a:t>
            </a:r>
          </a:p>
          <a:p>
            <a:pPr lvl="0"/>
            <a:r>
              <a:rPr lang="sl-SI" dirty="0" err="1"/>
              <a:t>platno.DrawRectangle</a:t>
            </a:r>
            <a:r>
              <a:rPr lang="sl-SI" dirty="0"/>
              <a:t>(</a:t>
            </a:r>
            <a:r>
              <a:rPr lang="sl-SI" dirty="0" err="1"/>
              <a:t>svincnik</a:t>
            </a:r>
            <a:r>
              <a:rPr lang="sl-SI" dirty="0"/>
              <a:t>, x, y, </a:t>
            </a:r>
            <a:r>
              <a:rPr lang="sl-SI" dirty="0" err="1"/>
              <a:t>sirina</a:t>
            </a:r>
            <a:r>
              <a:rPr lang="sl-SI" dirty="0"/>
              <a:t>, </a:t>
            </a:r>
            <a:r>
              <a:rPr lang="sl-SI" dirty="0" err="1"/>
              <a:t>visina</a:t>
            </a:r>
            <a:r>
              <a:rPr lang="sl-SI" dirty="0"/>
              <a:t>);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3260EA9-F9E9-4CD3-A754-6932BC5CB6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609" y="3495368"/>
            <a:ext cx="3838575" cy="27908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F53898-1C64-4853-9A66-64C6A51B5B5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/>
              <a:t>Risanje elipse</a:t>
            </a:r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FCC3F62-C159-4607-A79E-FBCA824C70A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 err="1"/>
              <a:t>Rectangle</a:t>
            </a:r>
            <a:r>
              <a:rPr lang="sl-SI" dirty="0"/>
              <a:t> elipsa = </a:t>
            </a:r>
            <a:r>
              <a:rPr lang="sl-SI" dirty="0" err="1"/>
              <a:t>new</a:t>
            </a:r>
            <a:r>
              <a:rPr lang="sl-SI" dirty="0"/>
              <a:t> </a:t>
            </a:r>
            <a:r>
              <a:rPr lang="sl-SI" dirty="0" err="1"/>
              <a:t>Rectangle</a:t>
            </a:r>
            <a:r>
              <a:rPr lang="sl-SI" dirty="0"/>
              <a:t>(x1, y1, x2, y2);</a:t>
            </a:r>
          </a:p>
          <a:p>
            <a:pPr lvl="0"/>
            <a:r>
              <a:rPr lang="sl-SI" dirty="0" err="1"/>
              <a:t>platno.DrawEllipse</a:t>
            </a:r>
            <a:r>
              <a:rPr lang="sl-SI" dirty="0"/>
              <a:t>(</a:t>
            </a:r>
            <a:r>
              <a:rPr lang="sl-SI" dirty="0" err="1"/>
              <a:t>svincnik</a:t>
            </a:r>
            <a:r>
              <a:rPr lang="sl-SI" dirty="0"/>
              <a:t>, elipsa);</a:t>
            </a:r>
          </a:p>
          <a:p>
            <a:pPr lvl="0"/>
            <a:endParaRPr lang="de-DE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7D5D6AF-EE64-416A-A6D5-83BECDAA0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2" y="3429000"/>
            <a:ext cx="3838575" cy="23717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64BF70-7AB0-4F3F-BD0C-7797F7226A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/>
              <a:t>Risanje večkotnikov</a:t>
            </a:r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C11AF1D-5A01-4AC3-A4A7-AEAE2F518F2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Za definiranje območja večkotnika najprej definiramo točke s pomočjo ukaza </a:t>
            </a:r>
            <a:r>
              <a:rPr lang="sl-SI" dirty="0" err="1"/>
              <a:t>Point</a:t>
            </a:r>
            <a:endParaRPr lang="sl-SI" dirty="0"/>
          </a:p>
          <a:p>
            <a:pPr lvl="0"/>
            <a:r>
              <a:rPr lang="sl-SI" dirty="0"/>
              <a:t>Primer:</a:t>
            </a:r>
          </a:p>
          <a:p>
            <a:pPr lvl="0"/>
            <a:r>
              <a:rPr lang="de-DE" dirty="0">
                <a:solidFill>
                  <a:srgbClr val="222222"/>
                </a:solidFill>
                <a:latin typeface="Courier New" pitchFamily="49"/>
              </a:rPr>
              <a:t>Point[] </a:t>
            </a:r>
            <a:r>
              <a:rPr lang="sl-SI" dirty="0" err="1">
                <a:solidFill>
                  <a:srgbClr val="222222"/>
                </a:solidFill>
                <a:latin typeface="Courier New" pitchFamily="49"/>
              </a:rPr>
              <a:t>tocke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 = </a:t>
            </a:r>
            <a:r>
              <a:rPr lang="de-DE" dirty="0" err="1">
                <a:solidFill>
                  <a:srgbClr val="222222"/>
                </a:solidFill>
                <a:latin typeface="Courier New" pitchFamily="49"/>
              </a:rPr>
              <a:t>new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 Point[4];</a:t>
            </a:r>
            <a:br>
              <a:rPr lang="de-DE" dirty="0"/>
            </a:br>
            <a:r>
              <a:rPr lang="sl-SI" dirty="0" err="1">
                <a:solidFill>
                  <a:srgbClr val="222222"/>
                </a:solidFill>
                <a:latin typeface="Courier New" pitchFamily="49"/>
              </a:rPr>
              <a:t>tocke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[0] = </a:t>
            </a:r>
            <a:r>
              <a:rPr lang="de-DE" dirty="0" err="1">
                <a:solidFill>
                  <a:srgbClr val="222222"/>
                </a:solidFill>
                <a:latin typeface="Courier New" pitchFamily="49"/>
              </a:rPr>
              <a:t>new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 Point(40, 10);</a:t>
            </a:r>
            <a:br>
              <a:rPr lang="de-DE" dirty="0"/>
            </a:br>
            <a:r>
              <a:rPr lang="sl-SI" dirty="0" err="1">
                <a:solidFill>
                  <a:srgbClr val="222222"/>
                </a:solidFill>
                <a:latin typeface="Courier New" pitchFamily="49"/>
              </a:rPr>
              <a:t>tocke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[1] = </a:t>
            </a:r>
            <a:r>
              <a:rPr lang="de-DE" dirty="0" err="1">
                <a:solidFill>
                  <a:srgbClr val="222222"/>
                </a:solidFill>
                <a:latin typeface="Courier New" pitchFamily="49"/>
              </a:rPr>
              <a:t>new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 Point(70, 150);</a:t>
            </a:r>
            <a:br>
              <a:rPr lang="de-DE" dirty="0"/>
            </a:br>
            <a:r>
              <a:rPr lang="sl-SI" dirty="0" err="1">
                <a:solidFill>
                  <a:srgbClr val="222222"/>
                </a:solidFill>
                <a:latin typeface="Courier New" pitchFamily="49"/>
              </a:rPr>
              <a:t>tocke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[2] = </a:t>
            </a:r>
            <a:r>
              <a:rPr lang="de-DE" dirty="0" err="1">
                <a:solidFill>
                  <a:srgbClr val="222222"/>
                </a:solidFill>
                <a:latin typeface="Courier New" pitchFamily="49"/>
              </a:rPr>
              <a:t>new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 Point(150, 50);</a:t>
            </a:r>
            <a:br>
              <a:rPr lang="de-DE" dirty="0"/>
            </a:br>
            <a:r>
              <a:rPr lang="sl-SI" dirty="0" err="1">
                <a:solidFill>
                  <a:srgbClr val="222222"/>
                </a:solidFill>
                <a:latin typeface="Courier New" pitchFamily="49"/>
              </a:rPr>
              <a:t>tocke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[3] = </a:t>
            </a:r>
            <a:r>
              <a:rPr lang="de-DE" dirty="0" err="1">
                <a:solidFill>
                  <a:srgbClr val="222222"/>
                </a:solidFill>
                <a:latin typeface="Courier New" pitchFamily="49"/>
              </a:rPr>
              <a:t>new</a:t>
            </a:r>
            <a:r>
              <a:rPr lang="de-DE" dirty="0">
                <a:solidFill>
                  <a:srgbClr val="222222"/>
                </a:solidFill>
                <a:latin typeface="Courier New" pitchFamily="49"/>
              </a:rPr>
              <a:t> Point(170, 150);</a:t>
            </a:r>
            <a:endParaRPr lang="sl-SI" dirty="0">
              <a:solidFill>
                <a:srgbClr val="222222"/>
              </a:solidFill>
              <a:latin typeface="Courier New" pitchFamily="49"/>
            </a:endParaRPr>
          </a:p>
          <a:p>
            <a:pPr lvl="0"/>
            <a:r>
              <a:rPr lang="sl-SI" dirty="0" err="1">
                <a:solidFill>
                  <a:srgbClr val="222222"/>
                </a:solidFill>
                <a:latin typeface="Courier New" pitchFamily="49"/>
              </a:rPr>
              <a:t>platno.DrawPolygon</a:t>
            </a:r>
            <a:r>
              <a:rPr lang="sl-SI" dirty="0">
                <a:solidFill>
                  <a:srgbClr val="222222"/>
                </a:solidFill>
                <a:latin typeface="Courier New" pitchFamily="49"/>
              </a:rPr>
              <a:t>(</a:t>
            </a:r>
            <a:r>
              <a:rPr lang="sl-SI" dirty="0" err="1">
                <a:solidFill>
                  <a:srgbClr val="222222"/>
                </a:solidFill>
                <a:latin typeface="Courier New" pitchFamily="49"/>
              </a:rPr>
              <a:t>svincnik</a:t>
            </a:r>
            <a:r>
              <a:rPr lang="sl-SI" dirty="0">
                <a:solidFill>
                  <a:srgbClr val="222222"/>
                </a:solidFill>
                <a:latin typeface="Courier New" pitchFamily="49"/>
              </a:rPr>
              <a:t>, </a:t>
            </a:r>
            <a:r>
              <a:rPr lang="sl-SI" dirty="0" err="1">
                <a:solidFill>
                  <a:srgbClr val="222222"/>
                </a:solidFill>
                <a:latin typeface="Courier New" pitchFamily="49"/>
              </a:rPr>
              <a:t>tocke</a:t>
            </a:r>
            <a:r>
              <a:rPr lang="sl-SI" dirty="0">
                <a:solidFill>
                  <a:srgbClr val="222222"/>
                </a:solidFill>
                <a:latin typeface="Courier New" pitchFamily="49"/>
              </a:rPr>
              <a:t>);</a:t>
            </a:r>
          </a:p>
          <a:p>
            <a:pPr lvl="0"/>
            <a:endParaRPr lang="de-DE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066337F-4A10-40BE-8C45-CF5B30E6FA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122" y="3326258"/>
            <a:ext cx="2505075" cy="28670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2EC7C8-207F-4D39-AEE2-28EF0A52A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Risanje krivulj</a:t>
            </a:r>
            <a:endParaRPr lang="de-DE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150996F-B8B2-431E-80F1-C944840BB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Definiramo območje krivulje z ukazom </a:t>
            </a:r>
            <a:r>
              <a:rPr lang="sl-SI" dirty="0" err="1"/>
              <a:t>Point</a:t>
            </a:r>
            <a:endParaRPr lang="sl-SI" dirty="0"/>
          </a:p>
          <a:p>
            <a:r>
              <a:rPr lang="sl-SI" dirty="0" err="1"/>
              <a:t>platno.DrawCurve</a:t>
            </a:r>
            <a:r>
              <a:rPr lang="sl-SI" dirty="0"/>
              <a:t>(</a:t>
            </a:r>
            <a:r>
              <a:rPr lang="sl-SI" dirty="0" err="1"/>
              <a:t>svincnik</a:t>
            </a:r>
            <a:r>
              <a:rPr lang="sl-SI" dirty="0"/>
              <a:t>, </a:t>
            </a:r>
            <a:r>
              <a:rPr lang="sl-SI" dirty="0" err="1"/>
              <a:t>tocke</a:t>
            </a:r>
            <a:r>
              <a:rPr lang="sl-SI" dirty="0"/>
              <a:t>);</a:t>
            </a:r>
          </a:p>
          <a:p>
            <a:endParaRPr lang="sl-SI" dirty="0"/>
          </a:p>
          <a:p>
            <a:endParaRPr lang="de-DE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F04DE91-F31C-4D2B-811A-AFFBD6204A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697" y="3319806"/>
            <a:ext cx="36195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592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00DAED-784F-473C-97AB-53830FACBA4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/>
              <a:t>Bezierjeva krivulja</a:t>
            </a:r>
            <a:endParaRPr lang="de-DE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D0D46AB-BD6B-488F-83D1-96738760AECE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Definiramo območje z ukazom </a:t>
            </a:r>
            <a:r>
              <a:rPr lang="sl-SI" dirty="0" err="1"/>
              <a:t>Point</a:t>
            </a:r>
            <a:endParaRPr lang="sl-SI" dirty="0"/>
          </a:p>
          <a:p>
            <a:r>
              <a:rPr lang="sl-SI" dirty="0" err="1"/>
              <a:t>platno.DrawBezier</a:t>
            </a:r>
            <a:r>
              <a:rPr lang="sl-SI" dirty="0"/>
              <a:t>(</a:t>
            </a:r>
            <a:r>
              <a:rPr lang="sl-SI" dirty="0" err="1"/>
              <a:t>svincnik</a:t>
            </a:r>
            <a:r>
              <a:rPr lang="sl-SI" dirty="0"/>
              <a:t>, </a:t>
            </a:r>
            <a:r>
              <a:rPr lang="sl-SI" dirty="0" err="1"/>
              <a:t>zacetek</a:t>
            </a:r>
            <a:r>
              <a:rPr lang="sl-SI" dirty="0"/>
              <a:t>, kontrolna_tocka1, kontrolna_tocka2, konec);</a:t>
            </a:r>
          </a:p>
          <a:p>
            <a:endParaRPr lang="de-DE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481160D-9E04-4971-B1C2-77DFD644C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497" y="3710331"/>
            <a:ext cx="4457700" cy="25050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ilo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isanje v C#" id="{EB4ECF13-A6F7-4F5A-8125-A61D32335E85}" vid="{8EBFB21E-1C94-45C3-8265-A4CD11DEF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Risanje v C#</Template>
  <TotalTime>0</TotalTime>
  <Words>526</Words>
  <Application>Microsoft Office PowerPoint</Application>
  <PresentationFormat>Širokozaslonsko</PresentationFormat>
  <Paragraphs>68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Gothic</vt:lpstr>
      <vt:lpstr>Consolas</vt:lpstr>
      <vt:lpstr>Courier New</vt:lpstr>
      <vt:lpstr>Garamond</vt:lpstr>
      <vt:lpstr>SFMono-Regular</vt:lpstr>
      <vt:lpstr>Milo</vt:lpstr>
      <vt:lpstr>Risanje v C#</vt:lpstr>
      <vt:lpstr>Okolje</vt:lpstr>
      <vt:lpstr>Svinčnik</vt:lpstr>
      <vt:lpstr>Risanje črte</vt:lpstr>
      <vt:lpstr>Risanje pravokotnika</vt:lpstr>
      <vt:lpstr>Risanje elipse</vt:lpstr>
      <vt:lpstr>Risanje večkotnikov</vt:lpstr>
      <vt:lpstr>Risanje krivulj</vt:lpstr>
      <vt:lpstr>Bezierjeva krivulja</vt:lpstr>
      <vt:lpstr>Barvanje</vt:lpstr>
      <vt:lpstr>Risanje več črt, pravokotnikov …</vt:lpstr>
      <vt:lpstr>Besedilo</vt:lpstr>
      <vt:lpstr>Risanje slik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Risanje v C#</dc:title>
  <dc:creator>Miloje Vacić</dc:creator>
  <cp:lastModifiedBy>Miloje Vacić</cp:lastModifiedBy>
  <cp:revision>1</cp:revision>
  <dcterms:created xsi:type="dcterms:W3CDTF">2022-04-03T17:48:22Z</dcterms:created>
  <dcterms:modified xsi:type="dcterms:W3CDTF">2022-04-03T18:04:04Z</dcterms:modified>
</cp:coreProperties>
</file>