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5.xml" ContentType="application/vnd.openxmlformats-officedocument.drawingml.diagramData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sldIdLst>
    <p:sldId id="256" r:id="rId2"/>
    <p:sldId id="257" r:id="rId3"/>
    <p:sldId id="259" r:id="rId4"/>
    <p:sldId id="260" r:id="rId5"/>
    <p:sldId id="258" r:id="rId6"/>
    <p:sldId id="263" r:id="rId7"/>
    <p:sldId id="262" r:id="rId8"/>
    <p:sldId id="264" r:id="rId9"/>
    <p:sldId id="265" r:id="rId10"/>
    <p:sldId id="267" r:id="rId11"/>
    <p:sldId id="268" r:id="rId12"/>
    <p:sldId id="271" r:id="rId13"/>
    <p:sldId id="272" r:id="rId14"/>
    <p:sldId id="269" r:id="rId15"/>
    <p:sldId id="270" r:id="rId16"/>
    <p:sldId id="266" r:id="rId1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0C272A-891A-418B-B416-DA9CF1005760}" type="doc">
      <dgm:prSet loTypeId="urn:microsoft.com/office/officeart/2005/8/layout/process1" loCatId="process" qsTypeId="urn:microsoft.com/office/officeart/2005/8/quickstyle/3d2" qsCatId="3D" csTypeId="urn:microsoft.com/office/officeart/2005/8/colors/colorful2" csCatId="colorful" phldr="1"/>
      <dgm:spPr/>
    </dgm:pt>
    <dgm:pt modelId="{02EDC75A-189F-482B-8CE0-1D977B8D08BC}">
      <dgm:prSet phldrT="[besedilo]"/>
      <dgm:spPr/>
      <dgm:t>
        <a:bodyPr/>
        <a:lstStyle/>
        <a:p>
          <a:r>
            <a:rPr lang="sl-SI" dirty="0"/>
            <a:t>Tabela naravnih števil(kovanci)</a:t>
          </a:r>
        </a:p>
      </dgm:t>
    </dgm:pt>
    <dgm:pt modelId="{24343010-D1D7-48C5-8DA1-CF43B2B3640F}" type="parTrans" cxnId="{B0FDF850-2641-4559-A73E-7604FB9EF9B7}">
      <dgm:prSet/>
      <dgm:spPr/>
      <dgm:t>
        <a:bodyPr/>
        <a:lstStyle/>
        <a:p>
          <a:endParaRPr lang="sl-SI"/>
        </a:p>
      </dgm:t>
    </dgm:pt>
    <dgm:pt modelId="{63B1A73B-D196-4E49-97DC-8B755CC5DF37}" type="sibTrans" cxnId="{B0FDF850-2641-4559-A73E-7604FB9EF9B7}">
      <dgm:prSet/>
      <dgm:spPr/>
      <dgm:t>
        <a:bodyPr/>
        <a:lstStyle/>
        <a:p>
          <a:endParaRPr lang="sl-SI"/>
        </a:p>
      </dgm:t>
    </dgm:pt>
    <dgm:pt modelId="{46993667-1BC8-4394-8FA7-30FF54967738}">
      <dgm:prSet phldrT="[besedil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sl-SI" dirty="0"/>
            <a:t>Naravno število k</a:t>
          </a:r>
        </a:p>
      </dgm:t>
    </dgm:pt>
    <dgm:pt modelId="{4B84F380-2DCA-40F8-948E-923D114BDCA3}" type="parTrans" cxnId="{24770296-280C-41DE-8838-8F84B849DB2D}">
      <dgm:prSet/>
      <dgm:spPr/>
      <dgm:t>
        <a:bodyPr/>
        <a:lstStyle/>
        <a:p>
          <a:endParaRPr lang="sl-SI"/>
        </a:p>
      </dgm:t>
    </dgm:pt>
    <dgm:pt modelId="{DB518B49-E355-4E5F-9A42-0ED1C7C21306}" type="sibTrans" cxnId="{24770296-280C-41DE-8838-8F84B849DB2D}">
      <dgm:prSet/>
      <dgm:spPr/>
      <dgm:t>
        <a:bodyPr/>
        <a:lstStyle/>
        <a:p>
          <a:endParaRPr lang="sl-SI"/>
        </a:p>
      </dgm:t>
    </dgm:pt>
    <dgm:pt modelId="{137881B7-C55F-409E-94DB-742FF9F3F71E}">
      <dgm:prSet phldrT="[besedil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sl-SI" dirty="0"/>
            <a:t>Iščemo najmanjše število kovancev</a:t>
          </a:r>
        </a:p>
      </dgm:t>
    </dgm:pt>
    <dgm:pt modelId="{63541382-C606-4956-8F10-E704ABFCE9C1}" type="parTrans" cxnId="{B9F1FCC7-983A-4445-8CBD-2AFFE9D74B59}">
      <dgm:prSet/>
      <dgm:spPr/>
      <dgm:t>
        <a:bodyPr/>
        <a:lstStyle/>
        <a:p>
          <a:endParaRPr lang="sl-SI"/>
        </a:p>
      </dgm:t>
    </dgm:pt>
    <dgm:pt modelId="{9F48BC99-87C1-42F3-81A4-E5F65C272874}" type="sibTrans" cxnId="{B9F1FCC7-983A-4445-8CBD-2AFFE9D74B59}">
      <dgm:prSet/>
      <dgm:spPr/>
      <dgm:t>
        <a:bodyPr/>
        <a:lstStyle/>
        <a:p>
          <a:endParaRPr lang="sl-SI"/>
        </a:p>
      </dgm:t>
    </dgm:pt>
    <dgm:pt modelId="{8BC17067-19CE-49D9-84F4-EF59AE5AC427}" type="pres">
      <dgm:prSet presAssocID="{830C272A-891A-418B-B416-DA9CF1005760}" presName="Name0" presStyleCnt="0">
        <dgm:presLayoutVars>
          <dgm:dir/>
          <dgm:resizeHandles val="exact"/>
        </dgm:presLayoutVars>
      </dgm:prSet>
      <dgm:spPr/>
    </dgm:pt>
    <dgm:pt modelId="{BC0A429C-5F03-4618-841A-EA03B504D600}" type="pres">
      <dgm:prSet presAssocID="{02EDC75A-189F-482B-8CE0-1D977B8D08BC}" presName="node" presStyleLbl="node1" presStyleIdx="0" presStyleCnt="3">
        <dgm:presLayoutVars>
          <dgm:bulletEnabled val="1"/>
        </dgm:presLayoutVars>
      </dgm:prSet>
      <dgm:spPr/>
    </dgm:pt>
    <dgm:pt modelId="{44CBE2F4-FD97-4737-97A7-6F2E4E30EC05}" type="pres">
      <dgm:prSet presAssocID="{63B1A73B-D196-4E49-97DC-8B755CC5DF37}" presName="sibTrans" presStyleLbl="sibTrans2D1" presStyleIdx="0" presStyleCnt="2"/>
      <dgm:spPr/>
    </dgm:pt>
    <dgm:pt modelId="{BC87F957-BB23-427E-A389-31B084072E6F}" type="pres">
      <dgm:prSet presAssocID="{63B1A73B-D196-4E49-97DC-8B755CC5DF37}" presName="connectorText" presStyleLbl="sibTrans2D1" presStyleIdx="0" presStyleCnt="2"/>
      <dgm:spPr/>
    </dgm:pt>
    <dgm:pt modelId="{43ED4675-6CE0-4479-B9B4-F3F9315BBF87}" type="pres">
      <dgm:prSet presAssocID="{46993667-1BC8-4394-8FA7-30FF54967738}" presName="node" presStyleLbl="node1" presStyleIdx="1" presStyleCnt="3" custLinFactNeighborY="3323">
        <dgm:presLayoutVars>
          <dgm:bulletEnabled val="1"/>
        </dgm:presLayoutVars>
      </dgm:prSet>
      <dgm:spPr/>
    </dgm:pt>
    <dgm:pt modelId="{B184C1D8-CC2B-4AE4-A0E0-EEB9F8C891AA}" type="pres">
      <dgm:prSet presAssocID="{DB518B49-E355-4E5F-9A42-0ED1C7C21306}" presName="sibTrans" presStyleLbl="sibTrans2D1" presStyleIdx="1" presStyleCnt="2"/>
      <dgm:spPr/>
    </dgm:pt>
    <dgm:pt modelId="{2E7EFDEA-482A-4332-8957-DA48C22084BD}" type="pres">
      <dgm:prSet presAssocID="{DB518B49-E355-4E5F-9A42-0ED1C7C21306}" presName="connectorText" presStyleLbl="sibTrans2D1" presStyleIdx="1" presStyleCnt="2"/>
      <dgm:spPr/>
    </dgm:pt>
    <dgm:pt modelId="{9E716825-6651-4515-97AF-FB7B82691842}" type="pres">
      <dgm:prSet presAssocID="{137881B7-C55F-409E-94DB-742FF9F3F71E}" presName="node" presStyleLbl="node1" presStyleIdx="2" presStyleCnt="3">
        <dgm:presLayoutVars>
          <dgm:bulletEnabled val="1"/>
        </dgm:presLayoutVars>
      </dgm:prSet>
      <dgm:spPr/>
    </dgm:pt>
  </dgm:ptLst>
  <dgm:cxnLst>
    <dgm:cxn modelId="{D9E0D403-D21B-46DC-8AD1-17284D72CF7A}" type="presOf" srcId="{830C272A-891A-418B-B416-DA9CF1005760}" destId="{8BC17067-19CE-49D9-84F4-EF59AE5AC427}" srcOrd="0" destOrd="0" presId="urn:microsoft.com/office/officeart/2005/8/layout/process1"/>
    <dgm:cxn modelId="{E1DA9B3B-0DCC-450C-B6B4-28805D732744}" type="presOf" srcId="{63B1A73B-D196-4E49-97DC-8B755CC5DF37}" destId="{44CBE2F4-FD97-4737-97A7-6F2E4E30EC05}" srcOrd="0" destOrd="0" presId="urn:microsoft.com/office/officeart/2005/8/layout/process1"/>
    <dgm:cxn modelId="{8C97DF6B-4004-4AD8-8355-24CA75FF2831}" type="presOf" srcId="{DB518B49-E355-4E5F-9A42-0ED1C7C21306}" destId="{2E7EFDEA-482A-4332-8957-DA48C22084BD}" srcOrd="1" destOrd="0" presId="urn:microsoft.com/office/officeart/2005/8/layout/process1"/>
    <dgm:cxn modelId="{B0FDF850-2641-4559-A73E-7604FB9EF9B7}" srcId="{830C272A-891A-418B-B416-DA9CF1005760}" destId="{02EDC75A-189F-482B-8CE0-1D977B8D08BC}" srcOrd="0" destOrd="0" parTransId="{24343010-D1D7-48C5-8DA1-CF43B2B3640F}" sibTransId="{63B1A73B-D196-4E49-97DC-8B755CC5DF37}"/>
    <dgm:cxn modelId="{24770296-280C-41DE-8838-8F84B849DB2D}" srcId="{830C272A-891A-418B-B416-DA9CF1005760}" destId="{46993667-1BC8-4394-8FA7-30FF54967738}" srcOrd="1" destOrd="0" parTransId="{4B84F380-2DCA-40F8-948E-923D114BDCA3}" sibTransId="{DB518B49-E355-4E5F-9A42-0ED1C7C21306}"/>
    <dgm:cxn modelId="{EA5A4CA8-5ACE-44A1-9E18-E86A85FC19F2}" type="presOf" srcId="{46993667-1BC8-4394-8FA7-30FF54967738}" destId="{43ED4675-6CE0-4479-B9B4-F3F9315BBF87}" srcOrd="0" destOrd="0" presId="urn:microsoft.com/office/officeart/2005/8/layout/process1"/>
    <dgm:cxn modelId="{699CDBAF-BE26-4DFF-8976-2DAB57A30CE4}" type="presOf" srcId="{02EDC75A-189F-482B-8CE0-1D977B8D08BC}" destId="{BC0A429C-5F03-4618-841A-EA03B504D600}" srcOrd="0" destOrd="0" presId="urn:microsoft.com/office/officeart/2005/8/layout/process1"/>
    <dgm:cxn modelId="{B9F1FCC7-983A-4445-8CBD-2AFFE9D74B59}" srcId="{830C272A-891A-418B-B416-DA9CF1005760}" destId="{137881B7-C55F-409E-94DB-742FF9F3F71E}" srcOrd="2" destOrd="0" parTransId="{63541382-C606-4956-8F10-E704ABFCE9C1}" sibTransId="{9F48BC99-87C1-42F3-81A4-E5F65C272874}"/>
    <dgm:cxn modelId="{5A0983D9-B748-41A9-9B15-F64BA5C4ECB5}" type="presOf" srcId="{63B1A73B-D196-4E49-97DC-8B755CC5DF37}" destId="{BC87F957-BB23-427E-A389-31B084072E6F}" srcOrd="1" destOrd="0" presId="urn:microsoft.com/office/officeart/2005/8/layout/process1"/>
    <dgm:cxn modelId="{8EA771E6-022E-40C2-9F48-539279370E71}" type="presOf" srcId="{137881B7-C55F-409E-94DB-742FF9F3F71E}" destId="{9E716825-6651-4515-97AF-FB7B82691842}" srcOrd="0" destOrd="0" presId="urn:microsoft.com/office/officeart/2005/8/layout/process1"/>
    <dgm:cxn modelId="{E37FD2EA-59FE-4944-80C5-21C3FE636F67}" type="presOf" srcId="{DB518B49-E355-4E5F-9A42-0ED1C7C21306}" destId="{B184C1D8-CC2B-4AE4-A0E0-EEB9F8C891AA}" srcOrd="0" destOrd="0" presId="urn:microsoft.com/office/officeart/2005/8/layout/process1"/>
    <dgm:cxn modelId="{95D7CAB9-178E-46A7-B7E5-41D81F832434}" type="presParOf" srcId="{8BC17067-19CE-49D9-84F4-EF59AE5AC427}" destId="{BC0A429C-5F03-4618-841A-EA03B504D600}" srcOrd="0" destOrd="0" presId="urn:microsoft.com/office/officeart/2005/8/layout/process1"/>
    <dgm:cxn modelId="{39BD50B9-C1B2-44A4-BB27-97CAA14C4E65}" type="presParOf" srcId="{8BC17067-19CE-49D9-84F4-EF59AE5AC427}" destId="{44CBE2F4-FD97-4737-97A7-6F2E4E30EC05}" srcOrd="1" destOrd="0" presId="urn:microsoft.com/office/officeart/2005/8/layout/process1"/>
    <dgm:cxn modelId="{91E9D6AE-37C5-48BE-A94B-B8377486DBCF}" type="presParOf" srcId="{44CBE2F4-FD97-4737-97A7-6F2E4E30EC05}" destId="{BC87F957-BB23-427E-A389-31B084072E6F}" srcOrd="0" destOrd="0" presId="urn:microsoft.com/office/officeart/2005/8/layout/process1"/>
    <dgm:cxn modelId="{F52AC449-2474-4412-85E6-E41403ACAA69}" type="presParOf" srcId="{8BC17067-19CE-49D9-84F4-EF59AE5AC427}" destId="{43ED4675-6CE0-4479-B9B4-F3F9315BBF87}" srcOrd="2" destOrd="0" presId="urn:microsoft.com/office/officeart/2005/8/layout/process1"/>
    <dgm:cxn modelId="{46834BB6-7BE1-42D4-9289-05B4E95184CE}" type="presParOf" srcId="{8BC17067-19CE-49D9-84F4-EF59AE5AC427}" destId="{B184C1D8-CC2B-4AE4-A0E0-EEB9F8C891AA}" srcOrd="3" destOrd="0" presId="urn:microsoft.com/office/officeart/2005/8/layout/process1"/>
    <dgm:cxn modelId="{01E3FEDF-899C-4D6E-818F-BA6CC7116BE6}" type="presParOf" srcId="{B184C1D8-CC2B-4AE4-A0E0-EEB9F8C891AA}" destId="{2E7EFDEA-482A-4332-8957-DA48C22084BD}" srcOrd="0" destOrd="0" presId="urn:microsoft.com/office/officeart/2005/8/layout/process1"/>
    <dgm:cxn modelId="{581B6448-89F7-43AD-80A2-534D51D6C5EE}" type="presParOf" srcId="{8BC17067-19CE-49D9-84F4-EF59AE5AC427}" destId="{9E716825-6651-4515-97AF-FB7B8269184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23641B-75F0-4968-80FF-2CA6E74D8E1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DAE815DF-FD70-491E-B109-466D241D983E}">
      <dgm:prSet phldrT="[besedilo]"/>
      <dgm:spPr/>
      <dgm:t>
        <a:bodyPr/>
        <a:lstStyle/>
        <a:p>
          <a:r>
            <a:rPr lang="sl-SI" dirty="0"/>
            <a:t> Če je kovanec večji od i, ga preskočimo</a:t>
          </a:r>
        </a:p>
      </dgm:t>
    </dgm:pt>
    <dgm:pt modelId="{8FD411C5-2162-4E35-A8E6-27E1C2745573}" type="parTrans" cxnId="{00E55E92-49EA-426C-A4C1-171F56CA1F7F}">
      <dgm:prSet/>
      <dgm:spPr/>
      <dgm:t>
        <a:bodyPr/>
        <a:lstStyle/>
        <a:p>
          <a:endParaRPr lang="sl-SI"/>
        </a:p>
      </dgm:t>
    </dgm:pt>
    <dgm:pt modelId="{9D33F404-CF34-4663-B52C-EDEB99045D11}" type="sibTrans" cxnId="{00E55E92-49EA-426C-A4C1-171F56CA1F7F}">
      <dgm:prSet/>
      <dgm:spPr/>
      <dgm:t>
        <a:bodyPr/>
        <a:lstStyle/>
        <a:p>
          <a:endParaRPr lang="sl-SI"/>
        </a:p>
      </dgm:t>
    </dgm:pt>
    <mc:AlternateContent xmlns:mc="http://schemas.openxmlformats.org/markup-compatibility/2006">
      <mc:Choice xmlns:a14="http://schemas.microsoft.com/office/drawing/2010/main" Requires="a14">
        <dgm:pt modelId="{B5C09EF8-672B-4A00-9B5C-6A18C4339AFA}">
          <dgm:prSet phldrT="[besedilo]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left"/>
                  </m:oMathParaPr>
                  <m:oMath xmlns:m="http://schemas.openxmlformats.org/officeDocument/2006/math">
                    <m:r>
                      <a:rPr lang="sl-SI" i="1" dirty="0" smtClean="0">
                        <a:latin typeface="Cambria Math" panose="02040503050406030204" pitchFamily="18" charset="0"/>
                      </a:rPr>
                      <m:t>𝑡𝑎𝑏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[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] = </m:t>
                    </m:r>
                    <m:r>
                      <m:rPr>
                        <m:sty m:val="p"/>
                      </m:rPr>
                      <a:rPr lang="sl-SI" i="1" dirty="0">
                        <a:latin typeface="Cambria Math" panose="02040503050406030204" pitchFamily="18" charset="0"/>
                      </a:rPr>
                      <m:t>min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sl-SI" i="1" dirty="0" err="1">
                        <a:latin typeface="Cambria Math" panose="02040503050406030204" pitchFamily="18" charset="0"/>
                      </a:rPr>
                      <m:t>𝑡𝑎𝑏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[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], 1 + </m:t>
                    </m:r>
                    <m:r>
                      <a:rPr lang="sl-SI" i="1" dirty="0" err="1">
                        <a:latin typeface="Cambria Math" panose="02040503050406030204" pitchFamily="18" charset="0"/>
                      </a:rPr>
                      <m:t>𝑡𝑎𝑏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[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𝑘𝑜𝑣𝑎𝑛𝑒𝑐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])</m:t>
                    </m:r>
                  </m:oMath>
                </m:oMathPara>
              </a14:m>
              <a:endParaRPr lang="sl-SI" dirty="0"/>
            </a:p>
          </dgm:t>
        </dgm:pt>
      </mc:Choice>
      <mc:Fallback>
        <dgm:pt modelId="{B5C09EF8-672B-4A00-9B5C-6A18C4339AFA}">
          <dgm:prSet phldrT="[besedilo]"/>
          <dgm:spPr/>
          <dgm:t>
            <a:bodyPr/>
            <a:lstStyle/>
            <a:p>
              <a:pPr/>
              <a:r>
                <a:rPr lang="sl-SI" i="0" dirty="0">
                  <a:latin typeface="Cambria Math" panose="02040503050406030204" pitchFamily="18" charset="0"/>
                </a:rPr>
                <a:t>𝑡𝑎𝑏[𝑖] = min⁡(</a:t>
              </a:r>
              <a:r>
                <a:rPr lang="sl-SI" i="0" dirty="0" err="1">
                  <a:latin typeface="Cambria Math" panose="02040503050406030204" pitchFamily="18" charset="0"/>
                </a:rPr>
                <a:t>𝑡𝑎𝑏</a:t>
              </a:r>
              <a:r>
                <a:rPr lang="sl-SI" i="0" dirty="0">
                  <a:latin typeface="Cambria Math" panose="02040503050406030204" pitchFamily="18" charset="0"/>
                </a:rPr>
                <a:t>[𝑖], 1 + </a:t>
              </a:r>
              <a:r>
                <a:rPr lang="sl-SI" i="0" dirty="0" err="1">
                  <a:latin typeface="Cambria Math" panose="02040503050406030204" pitchFamily="18" charset="0"/>
                </a:rPr>
                <a:t>𝑡𝑎𝑏</a:t>
              </a:r>
              <a:r>
                <a:rPr lang="sl-SI" i="0" dirty="0">
                  <a:latin typeface="Cambria Math" panose="02040503050406030204" pitchFamily="18" charset="0"/>
                </a:rPr>
                <a:t>[𝑖−𝑘𝑜𝑣𝑎𝑛𝑒𝑐])</a:t>
              </a:r>
              <a:endParaRPr lang="sl-SI" dirty="0"/>
            </a:p>
          </dgm:t>
        </dgm:pt>
      </mc:Fallback>
    </mc:AlternateContent>
    <dgm:pt modelId="{73930CF3-0097-4AD4-960A-6615AA81C399}" type="sibTrans" cxnId="{09D1A5BB-9218-45A2-9EF8-614C28B643F9}">
      <dgm:prSet/>
      <dgm:spPr/>
      <dgm:t>
        <a:bodyPr/>
        <a:lstStyle/>
        <a:p>
          <a:endParaRPr lang="sl-SI"/>
        </a:p>
      </dgm:t>
    </dgm:pt>
    <dgm:pt modelId="{14A696EE-2B10-41EA-8C84-AB5A4967DD9D}" type="parTrans" cxnId="{09D1A5BB-9218-45A2-9EF8-614C28B643F9}">
      <dgm:prSet/>
      <dgm:spPr/>
      <dgm:t>
        <a:bodyPr/>
        <a:lstStyle/>
        <a:p>
          <a:endParaRPr lang="sl-SI"/>
        </a:p>
      </dgm:t>
    </dgm:pt>
    <dgm:pt modelId="{777A3BFD-33D8-431E-851A-13601DEFEF21}" type="pres">
      <dgm:prSet presAssocID="{7D23641B-75F0-4968-80FF-2CA6E74D8E17}" presName="linear" presStyleCnt="0">
        <dgm:presLayoutVars>
          <dgm:animLvl val="lvl"/>
          <dgm:resizeHandles val="exact"/>
        </dgm:presLayoutVars>
      </dgm:prSet>
      <dgm:spPr/>
    </dgm:pt>
    <dgm:pt modelId="{21796247-0179-4AB2-92B8-9E222B0AEBFE}" type="pres">
      <dgm:prSet presAssocID="{DAE815DF-FD70-491E-B109-466D241D983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3D87FC7-72D2-4EB9-BABE-5B354C4036FC}" type="pres">
      <dgm:prSet presAssocID="{9D33F404-CF34-4663-B52C-EDEB99045D11}" presName="spacer" presStyleCnt="0"/>
      <dgm:spPr/>
    </dgm:pt>
    <dgm:pt modelId="{A8AB3C00-7301-44C3-8EAA-479CE62132D8}" type="pres">
      <dgm:prSet presAssocID="{B5C09EF8-672B-4A00-9B5C-6A18C4339AF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89B548B-890D-409D-AD36-CD7BBA08C268}" type="presOf" srcId="{7D23641B-75F0-4968-80FF-2CA6E74D8E17}" destId="{777A3BFD-33D8-431E-851A-13601DEFEF21}" srcOrd="0" destOrd="0" presId="urn:microsoft.com/office/officeart/2005/8/layout/vList2"/>
    <dgm:cxn modelId="{00E55E92-49EA-426C-A4C1-171F56CA1F7F}" srcId="{7D23641B-75F0-4968-80FF-2CA6E74D8E17}" destId="{DAE815DF-FD70-491E-B109-466D241D983E}" srcOrd="0" destOrd="0" parTransId="{8FD411C5-2162-4E35-A8E6-27E1C2745573}" sibTransId="{9D33F404-CF34-4663-B52C-EDEB99045D11}"/>
    <dgm:cxn modelId="{ADDC9197-FCDF-4EA3-931F-91217C7A3C16}" type="presOf" srcId="{B5C09EF8-672B-4A00-9B5C-6A18C4339AFA}" destId="{A8AB3C00-7301-44C3-8EAA-479CE62132D8}" srcOrd="0" destOrd="0" presId="urn:microsoft.com/office/officeart/2005/8/layout/vList2"/>
    <dgm:cxn modelId="{09D1A5BB-9218-45A2-9EF8-614C28B643F9}" srcId="{7D23641B-75F0-4968-80FF-2CA6E74D8E17}" destId="{B5C09EF8-672B-4A00-9B5C-6A18C4339AFA}" srcOrd="1" destOrd="0" parTransId="{14A696EE-2B10-41EA-8C84-AB5A4967DD9D}" sibTransId="{73930CF3-0097-4AD4-960A-6615AA81C399}"/>
    <dgm:cxn modelId="{0BF6C6E7-1AED-462F-A2FB-D2E64309114A}" type="presOf" srcId="{DAE815DF-FD70-491E-B109-466D241D983E}" destId="{21796247-0179-4AB2-92B8-9E222B0AEBFE}" srcOrd="0" destOrd="0" presId="urn:microsoft.com/office/officeart/2005/8/layout/vList2"/>
    <dgm:cxn modelId="{4A1AE5FB-6494-4A70-A99A-B9FA25EAECE0}" type="presParOf" srcId="{777A3BFD-33D8-431E-851A-13601DEFEF21}" destId="{21796247-0179-4AB2-92B8-9E222B0AEBFE}" srcOrd="0" destOrd="0" presId="urn:microsoft.com/office/officeart/2005/8/layout/vList2"/>
    <dgm:cxn modelId="{621731FB-D8B3-43B6-9CAC-AB560BA3EDA9}" type="presParOf" srcId="{777A3BFD-33D8-431E-851A-13601DEFEF21}" destId="{03D87FC7-72D2-4EB9-BABE-5B354C4036FC}" srcOrd="1" destOrd="0" presId="urn:microsoft.com/office/officeart/2005/8/layout/vList2"/>
    <dgm:cxn modelId="{7726381B-F854-4C88-8176-D0FE2C501DA4}" type="presParOf" srcId="{777A3BFD-33D8-431E-851A-13601DEFEF21}" destId="{A8AB3C00-7301-44C3-8EAA-479CE62132D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23641B-75F0-4968-80FF-2CA6E74D8E1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DAE815DF-FD70-491E-B109-466D241D983E}">
      <dgm:prSet phldrT="[besedilo]"/>
      <dgm:spPr/>
      <dgm:t>
        <a:bodyPr/>
        <a:lstStyle/>
        <a:p>
          <a:r>
            <a:rPr lang="sl-SI" dirty="0"/>
            <a:t> Če je kovanec večji od i, ga preskočimo</a:t>
          </a:r>
        </a:p>
      </dgm:t>
    </dgm:pt>
    <dgm:pt modelId="{8FD411C5-2162-4E35-A8E6-27E1C2745573}" type="parTrans" cxnId="{00E55E92-49EA-426C-A4C1-171F56CA1F7F}">
      <dgm:prSet/>
      <dgm:spPr/>
      <dgm:t>
        <a:bodyPr/>
        <a:lstStyle/>
        <a:p>
          <a:endParaRPr lang="sl-SI"/>
        </a:p>
      </dgm:t>
    </dgm:pt>
    <dgm:pt modelId="{9D33F404-CF34-4663-B52C-EDEB99045D11}" type="sibTrans" cxnId="{00E55E92-49EA-426C-A4C1-171F56CA1F7F}">
      <dgm:prSet/>
      <dgm:spPr/>
      <dgm:t>
        <a:bodyPr/>
        <a:lstStyle/>
        <a:p>
          <a:endParaRPr lang="sl-SI"/>
        </a:p>
      </dgm:t>
    </dgm:pt>
    <dgm:pt modelId="{B5C09EF8-672B-4A00-9B5C-6A18C4339AFA}">
      <dgm:prSet phldrT="[besedilo]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sl-SI">
              <a:noFill/>
            </a:rPr>
            <a:t> </a:t>
          </a:r>
        </a:p>
      </dgm:t>
    </dgm:pt>
    <dgm:pt modelId="{73930CF3-0097-4AD4-960A-6615AA81C399}" type="sibTrans" cxnId="{09D1A5BB-9218-45A2-9EF8-614C28B643F9}">
      <dgm:prSet/>
      <dgm:spPr/>
      <dgm:t>
        <a:bodyPr/>
        <a:lstStyle/>
        <a:p>
          <a:endParaRPr lang="sl-SI"/>
        </a:p>
      </dgm:t>
    </dgm:pt>
    <dgm:pt modelId="{14A696EE-2B10-41EA-8C84-AB5A4967DD9D}" type="parTrans" cxnId="{09D1A5BB-9218-45A2-9EF8-614C28B643F9}">
      <dgm:prSet/>
      <dgm:spPr/>
      <dgm:t>
        <a:bodyPr/>
        <a:lstStyle/>
        <a:p>
          <a:endParaRPr lang="sl-SI"/>
        </a:p>
      </dgm:t>
    </dgm:pt>
    <dgm:pt modelId="{777A3BFD-33D8-431E-851A-13601DEFEF21}" type="pres">
      <dgm:prSet presAssocID="{7D23641B-75F0-4968-80FF-2CA6E74D8E17}" presName="linear" presStyleCnt="0">
        <dgm:presLayoutVars>
          <dgm:animLvl val="lvl"/>
          <dgm:resizeHandles val="exact"/>
        </dgm:presLayoutVars>
      </dgm:prSet>
      <dgm:spPr/>
    </dgm:pt>
    <dgm:pt modelId="{21796247-0179-4AB2-92B8-9E222B0AEBFE}" type="pres">
      <dgm:prSet presAssocID="{DAE815DF-FD70-491E-B109-466D241D983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3D87FC7-72D2-4EB9-BABE-5B354C4036FC}" type="pres">
      <dgm:prSet presAssocID="{9D33F404-CF34-4663-B52C-EDEB99045D11}" presName="spacer" presStyleCnt="0"/>
      <dgm:spPr/>
    </dgm:pt>
    <dgm:pt modelId="{A8AB3C00-7301-44C3-8EAA-479CE62132D8}" type="pres">
      <dgm:prSet presAssocID="{B5C09EF8-672B-4A00-9B5C-6A18C4339AF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89B548B-890D-409D-AD36-CD7BBA08C268}" type="presOf" srcId="{7D23641B-75F0-4968-80FF-2CA6E74D8E17}" destId="{777A3BFD-33D8-431E-851A-13601DEFEF21}" srcOrd="0" destOrd="0" presId="urn:microsoft.com/office/officeart/2005/8/layout/vList2"/>
    <dgm:cxn modelId="{00E55E92-49EA-426C-A4C1-171F56CA1F7F}" srcId="{7D23641B-75F0-4968-80FF-2CA6E74D8E17}" destId="{DAE815DF-FD70-491E-B109-466D241D983E}" srcOrd="0" destOrd="0" parTransId="{8FD411C5-2162-4E35-A8E6-27E1C2745573}" sibTransId="{9D33F404-CF34-4663-B52C-EDEB99045D11}"/>
    <dgm:cxn modelId="{ADDC9197-FCDF-4EA3-931F-91217C7A3C16}" type="presOf" srcId="{B5C09EF8-672B-4A00-9B5C-6A18C4339AFA}" destId="{A8AB3C00-7301-44C3-8EAA-479CE62132D8}" srcOrd="0" destOrd="0" presId="urn:microsoft.com/office/officeart/2005/8/layout/vList2"/>
    <dgm:cxn modelId="{09D1A5BB-9218-45A2-9EF8-614C28B643F9}" srcId="{7D23641B-75F0-4968-80FF-2CA6E74D8E17}" destId="{B5C09EF8-672B-4A00-9B5C-6A18C4339AFA}" srcOrd="1" destOrd="0" parTransId="{14A696EE-2B10-41EA-8C84-AB5A4967DD9D}" sibTransId="{73930CF3-0097-4AD4-960A-6615AA81C399}"/>
    <dgm:cxn modelId="{0BF6C6E7-1AED-462F-A2FB-D2E64309114A}" type="presOf" srcId="{DAE815DF-FD70-491E-B109-466D241D983E}" destId="{21796247-0179-4AB2-92B8-9E222B0AEBFE}" srcOrd="0" destOrd="0" presId="urn:microsoft.com/office/officeart/2005/8/layout/vList2"/>
    <dgm:cxn modelId="{4A1AE5FB-6494-4A70-A99A-B9FA25EAECE0}" type="presParOf" srcId="{777A3BFD-33D8-431E-851A-13601DEFEF21}" destId="{21796247-0179-4AB2-92B8-9E222B0AEBFE}" srcOrd="0" destOrd="0" presId="urn:microsoft.com/office/officeart/2005/8/layout/vList2"/>
    <dgm:cxn modelId="{621731FB-D8B3-43B6-9CAC-AB560BA3EDA9}" type="presParOf" srcId="{777A3BFD-33D8-431E-851A-13601DEFEF21}" destId="{03D87FC7-72D2-4EB9-BABE-5B354C4036FC}" srcOrd="1" destOrd="0" presId="urn:microsoft.com/office/officeart/2005/8/layout/vList2"/>
    <dgm:cxn modelId="{7726381B-F854-4C88-8176-D0FE2C501DA4}" type="presParOf" srcId="{777A3BFD-33D8-431E-851A-13601DEFEF21}" destId="{A8AB3C00-7301-44C3-8EAA-479CE62132D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30C272A-891A-418B-B416-DA9CF1005760}" type="doc">
      <dgm:prSet loTypeId="urn:microsoft.com/office/officeart/2005/8/layout/process1" loCatId="process" qsTypeId="urn:microsoft.com/office/officeart/2005/8/quickstyle/3d2" qsCatId="3D" csTypeId="urn:microsoft.com/office/officeart/2005/8/colors/colorful2" csCatId="colorful" phldr="1"/>
      <dgm:spPr/>
    </dgm:pt>
    <dgm:pt modelId="{02EDC75A-189F-482B-8CE0-1D977B8D08BC}">
      <dgm:prSet phldrT="[besedilo]"/>
      <dgm:spPr/>
      <dgm:t>
        <a:bodyPr/>
        <a:lstStyle/>
        <a:p>
          <a:r>
            <a:rPr lang="sl-SI" dirty="0"/>
            <a:t>Naravno število k</a:t>
          </a:r>
        </a:p>
      </dgm:t>
    </dgm:pt>
    <dgm:pt modelId="{24343010-D1D7-48C5-8DA1-CF43B2B3640F}" type="parTrans" cxnId="{B0FDF850-2641-4559-A73E-7604FB9EF9B7}">
      <dgm:prSet/>
      <dgm:spPr/>
      <dgm:t>
        <a:bodyPr/>
        <a:lstStyle/>
        <a:p>
          <a:endParaRPr lang="sl-SI"/>
        </a:p>
      </dgm:t>
    </dgm:pt>
    <dgm:pt modelId="{63B1A73B-D196-4E49-97DC-8B755CC5DF37}" type="sibTrans" cxnId="{B0FDF850-2641-4559-A73E-7604FB9EF9B7}">
      <dgm:prSet/>
      <dgm:spPr/>
      <dgm:t>
        <a:bodyPr/>
        <a:lstStyle/>
        <a:p>
          <a:endParaRPr lang="sl-SI"/>
        </a:p>
      </dgm:t>
    </dgm:pt>
    <mc:AlternateContent xmlns:mc="http://schemas.openxmlformats.org/markup-compatibility/2006">
      <mc:Choice xmlns:a14="http://schemas.microsoft.com/office/drawing/2010/main" Requires="a14">
        <dgm:pt modelId="{137881B7-C55F-409E-94DB-742FF9F3F71E}">
          <dgm:prSet phldrT="[besedilo]"/>
          <dgm:spPr/>
          <dgm:t>
            <a:bodyPr/>
            <a:lstStyle/>
            <a:p>
              <a:pPr>
                <a:buFont typeface="Arial" panose="020B0604020202020204" pitchFamily="34" charset="0"/>
                <a:buNone/>
              </a:pPr>
              <a:r>
                <a:rPr lang="sl-SI" dirty="0"/>
                <a:t>Najmanjše število enic v aritmetičnem izrazu z naborom </a:t>
              </a:r>
              <a14:m>
                <m:oMath xmlns:m="http://schemas.openxmlformats.org/officeDocument/2006/math">
                  <m:r>
                    <a:rPr lang="sl-SI" i="1" dirty="0" smtClean="0">
                      <a:latin typeface="Cambria Math" panose="02040503050406030204" pitchFamily="18" charset="0"/>
                    </a:rPr>
                    <m:t>{1,+,∗}</m:t>
                  </m:r>
                </m:oMath>
              </a14:m>
              <a:endParaRPr lang="sl-SI" dirty="0"/>
            </a:p>
          </dgm:t>
        </dgm:pt>
      </mc:Choice>
      <mc:Fallback>
        <dgm:pt modelId="{137881B7-C55F-409E-94DB-742FF9F3F71E}">
          <dgm:prSet phldrT="[besedilo]"/>
          <dgm:spPr/>
          <dgm:t>
            <a:bodyPr/>
            <a:lstStyle/>
            <a:p>
              <a:pPr>
                <a:buFont typeface="Arial" panose="020B0604020202020204" pitchFamily="34" charset="0"/>
                <a:buNone/>
              </a:pPr>
              <a:r>
                <a:rPr lang="sl-SI" dirty="0"/>
                <a:t>Najmanjše število enic v aritmetičnem izrazu z naborom </a:t>
              </a:r>
              <a:r>
                <a:rPr lang="sl-SI" i="0" dirty="0">
                  <a:latin typeface="Cambria Math" panose="02040503050406030204" pitchFamily="18" charset="0"/>
                </a:rPr>
                <a:t>{1,+,∗}</a:t>
              </a:r>
              <a:endParaRPr lang="sl-SI" dirty="0"/>
            </a:p>
          </dgm:t>
        </dgm:pt>
      </mc:Fallback>
    </mc:AlternateContent>
    <dgm:pt modelId="{63541382-C606-4956-8F10-E704ABFCE9C1}" type="parTrans" cxnId="{B9F1FCC7-983A-4445-8CBD-2AFFE9D74B59}">
      <dgm:prSet/>
      <dgm:spPr/>
      <dgm:t>
        <a:bodyPr/>
        <a:lstStyle/>
        <a:p>
          <a:endParaRPr lang="sl-SI"/>
        </a:p>
      </dgm:t>
    </dgm:pt>
    <dgm:pt modelId="{9F48BC99-87C1-42F3-81A4-E5F65C272874}" type="sibTrans" cxnId="{B9F1FCC7-983A-4445-8CBD-2AFFE9D74B59}">
      <dgm:prSet/>
      <dgm:spPr/>
      <dgm:t>
        <a:bodyPr/>
        <a:lstStyle/>
        <a:p>
          <a:endParaRPr lang="sl-SI"/>
        </a:p>
      </dgm:t>
    </dgm:pt>
    <dgm:pt modelId="{8BC17067-19CE-49D9-84F4-EF59AE5AC427}" type="pres">
      <dgm:prSet presAssocID="{830C272A-891A-418B-B416-DA9CF1005760}" presName="Name0" presStyleCnt="0">
        <dgm:presLayoutVars>
          <dgm:dir/>
          <dgm:resizeHandles val="exact"/>
        </dgm:presLayoutVars>
      </dgm:prSet>
      <dgm:spPr/>
    </dgm:pt>
    <dgm:pt modelId="{BC0A429C-5F03-4618-841A-EA03B504D600}" type="pres">
      <dgm:prSet presAssocID="{02EDC75A-189F-482B-8CE0-1D977B8D08BC}" presName="node" presStyleLbl="node1" presStyleIdx="0" presStyleCnt="2">
        <dgm:presLayoutVars>
          <dgm:bulletEnabled val="1"/>
        </dgm:presLayoutVars>
      </dgm:prSet>
      <dgm:spPr/>
    </dgm:pt>
    <dgm:pt modelId="{44CBE2F4-FD97-4737-97A7-6F2E4E30EC05}" type="pres">
      <dgm:prSet presAssocID="{63B1A73B-D196-4E49-97DC-8B755CC5DF37}" presName="sibTrans" presStyleLbl="sibTrans2D1" presStyleIdx="0" presStyleCnt="1"/>
      <dgm:spPr/>
    </dgm:pt>
    <dgm:pt modelId="{BC87F957-BB23-427E-A389-31B084072E6F}" type="pres">
      <dgm:prSet presAssocID="{63B1A73B-D196-4E49-97DC-8B755CC5DF37}" presName="connectorText" presStyleLbl="sibTrans2D1" presStyleIdx="0" presStyleCnt="1"/>
      <dgm:spPr/>
    </dgm:pt>
    <dgm:pt modelId="{9E716825-6651-4515-97AF-FB7B82691842}" type="pres">
      <dgm:prSet presAssocID="{137881B7-C55F-409E-94DB-742FF9F3F71E}" presName="node" presStyleLbl="node1" presStyleIdx="1" presStyleCnt="2">
        <dgm:presLayoutVars>
          <dgm:bulletEnabled val="1"/>
        </dgm:presLayoutVars>
      </dgm:prSet>
      <dgm:spPr/>
    </dgm:pt>
  </dgm:ptLst>
  <dgm:cxnLst>
    <dgm:cxn modelId="{D9E0D403-D21B-46DC-8AD1-17284D72CF7A}" type="presOf" srcId="{830C272A-891A-418B-B416-DA9CF1005760}" destId="{8BC17067-19CE-49D9-84F4-EF59AE5AC427}" srcOrd="0" destOrd="0" presId="urn:microsoft.com/office/officeart/2005/8/layout/process1"/>
    <dgm:cxn modelId="{E1DA9B3B-0DCC-450C-B6B4-28805D732744}" type="presOf" srcId="{63B1A73B-D196-4E49-97DC-8B755CC5DF37}" destId="{44CBE2F4-FD97-4737-97A7-6F2E4E30EC05}" srcOrd="0" destOrd="0" presId="urn:microsoft.com/office/officeart/2005/8/layout/process1"/>
    <dgm:cxn modelId="{B0FDF850-2641-4559-A73E-7604FB9EF9B7}" srcId="{830C272A-891A-418B-B416-DA9CF1005760}" destId="{02EDC75A-189F-482B-8CE0-1D977B8D08BC}" srcOrd="0" destOrd="0" parTransId="{24343010-D1D7-48C5-8DA1-CF43B2B3640F}" sibTransId="{63B1A73B-D196-4E49-97DC-8B755CC5DF37}"/>
    <dgm:cxn modelId="{699CDBAF-BE26-4DFF-8976-2DAB57A30CE4}" type="presOf" srcId="{02EDC75A-189F-482B-8CE0-1D977B8D08BC}" destId="{BC0A429C-5F03-4618-841A-EA03B504D600}" srcOrd="0" destOrd="0" presId="urn:microsoft.com/office/officeart/2005/8/layout/process1"/>
    <dgm:cxn modelId="{B9F1FCC7-983A-4445-8CBD-2AFFE9D74B59}" srcId="{830C272A-891A-418B-B416-DA9CF1005760}" destId="{137881B7-C55F-409E-94DB-742FF9F3F71E}" srcOrd="1" destOrd="0" parTransId="{63541382-C606-4956-8F10-E704ABFCE9C1}" sibTransId="{9F48BC99-87C1-42F3-81A4-E5F65C272874}"/>
    <dgm:cxn modelId="{5A0983D9-B748-41A9-9B15-F64BA5C4ECB5}" type="presOf" srcId="{63B1A73B-D196-4E49-97DC-8B755CC5DF37}" destId="{BC87F957-BB23-427E-A389-31B084072E6F}" srcOrd="1" destOrd="0" presId="urn:microsoft.com/office/officeart/2005/8/layout/process1"/>
    <dgm:cxn modelId="{8EA771E6-022E-40C2-9F48-539279370E71}" type="presOf" srcId="{137881B7-C55F-409E-94DB-742FF9F3F71E}" destId="{9E716825-6651-4515-97AF-FB7B82691842}" srcOrd="0" destOrd="0" presId="urn:microsoft.com/office/officeart/2005/8/layout/process1"/>
    <dgm:cxn modelId="{95D7CAB9-178E-46A7-B7E5-41D81F832434}" type="presParOf" srcId="{8BC17067-19CE-49D9-84F4-EF59AE5AC427}" destId="{BC0A429C-5F03-4618-841A-EA03B504D600}" srcOrd="0" destOrd="0" presId="urn:microsoft.com/office/officeart/2005/8/layout/process1"/>
    <dgm:cxn modelId="{39BD50B9-C1B2-44A4-BB27-97CAA14C4E65}" type="presParOf" srcId="{8BC17067-19CE-49D9-84F4-EF59AE5AC427}" destId="{44CBE2F4-FD97-4737-97A7-6F2E4E30EC05}" srcOrd="1" destOrd="0" presId="urn:microsoft.com/office/officeart/2005/8/layout/process1"/>
    <dgm:cxn modelId="{91E9D6AE-37C5-48BE-A94B-B8377486DBCF}" type="presParOf" srcId="{44CBE2F4-FD97-4737-97A7-6F2E4E30EC05}" destId="{BC87F957-BB23-427E-A389-31B084072E6F}" srcOrd="0" destOrd="0" presId="urn:microsoft.com/office/officeart/2005/8/layout/process1"/>
    <dgm:cxn modelId="{581B6448-89F7-43AD-80A2-534D51D6C5EE}" type="presParOf" srcId="{8BC17067-19CE-49D9-84F4-EF59AE5AC427}" destId="{9E716825-6651-4515-97AF-FB7B8269184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30C272A-891A-418B-B416-DA9CF1005760}" type="doc">
      <dgm:prSet loTypeId="urn:microsoft.com/office/officeart/2005/8/layout/process1" loCatId="process" qsTypeId="urn:microsoft.com/office/officeart/2005/8/quickstyle/3d2" qsCatId="3D" csTypeId="urn:microsoft.com/office/officeart/2005/8/colors/colorful2" csCatId="colorful" phldr="1"/>
      <dgm:spPr/>
    </dgm:pt>
    <dgm:pt modelId="{02EDC75A-189F-482B-8CE0-1D977B8D08BC}">
      <dgm:prSet phldrT="[besedilo]"/>
      <dgm:spPr/>
      <dgm:t>
        <a:bodyPr/>
        <a:lstStyle/>
        <a:p>
          <a:r>
            <a:rPr lang="sl-SI" dirty="0"/>
            <a:t>Naravno število k</a:t>
          </a:r>
        </a:p>
      </dgm:t>
    </dgm:pt>
    <dgm:pt modelId="{24343010-D1D7-48C5-8DA1-CF43B2B3640F}" type="parTrans" cxnId="{B0FDF850-2641-4559-A73E-7604FB9EF9B7}">
      <dgm:prSet/>
      <dgm:spPr/>
      <dgm:t>
        <a:bodyPr/>
        <a:lstStyle/>
        <a:p>
          <a:endParaRPr lang="sl-SI"/>
        </a:p>
      </dgm:t>
    </dgm:pt>
    <dgm:pt modelId="{63B1A73B-D196-4E49-97DC-8B755CC5DF37}" type="sibTrans" cxnId="{B0FDF850-2641-4559-A73E-7604FB9EF9B7}">
      <dgm:prSet/>
      <dgm:spPr/>
      <dgm:t>
        <a:bodyPr/>
        <a:lstStyle/>
        <a:p>
          <a:endParaRPr lang="sl-SI"/>
        </a:p>
      </dgm:t>
    </dgm:pt>
    <dgm:pt modelId="{137881B7-C55F-409E-94DB-742FF9F3F71E}">
      <dgm:prSet phldrT="[besedilo]"/>
      <dgm:spPr>
        <a:blipFill>
          <a:blip xmlns:r="http://schemas.openxmlformats.org/officeDocument/2006/relationships" r:embed="rId1"/>
          <a:stretch>
            <a:fillRect l="-911" r="-3125"/>
          </a:stretch>
        </a:blipFill>
      </dgm:spPr>
      <dgm:t>
        <a:bodyPr/>
        <a:lstStyle/>
        <a:p>
          <a:r>
            <a:rPr lang="sl-SI">
              <a:noFill/>
            </a:rPr>
            <a:t> </a:t>
          </a:r>
        </a:p>
      </dgm:t>
    </dgm:pt>
    <dgm:pt modelId="{63541382-C606-4956-8F10-E704ABFCE9C1}" type="parTrans" cxnId="{B9F1FCC7-983A-4445-8CBD-2AFFE9D74B59}">
      <dgm:prSet/>
      <dgm:spPr/>
      <dgm:t>
        <a:bodyPr/>
        <a:lstStyle/>
        <a:p>
          <a:endParaRPr lang="sl-SI"/>
        </a:p>
      </dgm:t>
    </dgm:pt>
    <dgm:pt modelId="{9F48BC99-87C1-42F3-81A4-E5F65C272874}" type="sibTrans" cxnId="{B9F1FCC7-983A-4445-8CBD-2AFFE9D74B59}">
      <dgm:prSet/>
      <dgm:spPr/>
      <dgm:t>
        <a:bodyPr/>
        <a:lstStyle/>
        <a:p>
          <a:endParaRPr lang="sl-SI"/>
        </a:p>
      </dgm:t>
    </dgm:pt>
    <dgm:pt modelId="{8BC17067-19CE-49D9-84F4-EF59AE5AC427}" type="pres">
      <dgm:prSet presAssocID="{830C272A-891A-418B-B416-DA9CF1005760}" presName="Name0" presStyleCnt="0">
        <dgm:presLayoutVars>
          <dgm:dir/>
          <dgm:resizeHandles val="exact"/>
        </dgm:presLayoutVars>
      </dgm:prSet>
      <dgm:spPr/>
    </dgm:pt>
    <dgm:pt modelId="{BC0A429C-5F03-4618-841A-EA03B504D600}" type="pres">
      <dgm:prSet presAssocID="{02EDC75A-189F-482B-8CE0-1D977B8D08BC}" presName="node" presStyleLbl="node1" presStyleIdx="0" presStyleCnt="2">
        <dgm:presLayoutVars>
          <dgm:bulletEnabled val="1"/>
        </dgm:presLayoutVars>
      </dgm:prSet>
      <dgm:spPr/>
    </dgm:pt>
    <dgm:pt modelId="{44CBE2F4-FD97-4737-97A7-6F2E4E30EC05}" type="pres">
      <dgm:prSet presAssocID="{63B1A73B-D196-4E49-97DC-8B755CC5DF37}" presName="sibTrans" presStyleLbl="sibTrans2D1" presStyleIdx="0" presStyleCnt="1"/>
      <dgm:spPr/>
    </dgm:pt>
    <dgm:pt modelId="{BC87F957-BB23-427E-A389-31B084072E6F}" type="pres">
      <dgm:prSet presAssocID="{63B1A73B-D196-4E49-97DC-8B755CC5DF37}" presName="connectorText" presStyleLbl="sibTrans2D1" presStyleIdx="0" presStyleCnt="1"/>
      <dgm:spPr/>
    </dgm:pt>
    <dgm:pt modelId="{9E716825-6651-4515-97AF-FB7B82691842}" type="pres">
      <dgm:prSet presAssocID="{137881B7-C55F-409E-94DB-742FF9F3F71E}" presName="node" presStyleLbl="node1" presStyleIdx="1" presStyleCnt="2">
        <dgm:presLayoutVars>
          <dgm:bulletEnabled val="1"/>
        </dgm:presLayoutVars>
      </dgm:prSet>
      <dgm:spPr/>
    </dgm:pt>
  </dgm:ptLst>
  <dgm:cxnLst>
    <dgm:cxn modelId="{D9E0D403-D21B-46DC-8AD1-17284D72CF7A}" type="presOf" srcId="{830C272A-891A-418B-B416-DA9CF1005760}" destId="{8BC17067-19CE-49D9-84F4-EF59AE5AC427}" srcOrd="0" destOrd="0" presId="urn:microsoft.com/office/officeart/2005/8/layout/process1"/>
    <dgm:cxn modelId="{E1DA9B3B-0DCC-450C-B6B4-28805D732744}" type="presOf" srcId="{63B1A73B-D196-4E49-97DC-8B755CC5DF37}" destId="{44CBE2F4-FD97-4737-97A7-6F2E4E30EC05}" srcOrd="0" destOrd="0" presId="urn:microsoft.com/office/officeart/2005/8/layout/process1"/>
    <dgm:cxn modelId="{B0FDF850-2641-4559-A73E-7604FB9EF9B7}" srcId="{830C272A-891A-418B-B416-DA9CF1005760}" destId="{02EDC75A-189F-482B-8CE0-1D977B8D08BC}" srcOrd="0" destOrd="0" parTransId="{24343010-D1D7-48C5-8DA1-CF43B2B3640F}" sibTransId="{63B1A73B-D196-4E49-97DC-8B755CC5DF37}"/>
    <dgm:cxn modelId="{699CDBAF-BE26-4DFF-8976-2DAB57A30CE4}" type="presOf" srcId="{02EDC75A-189F-482B-8CE0-1D977B8D08BC}" destId="{BC0A429C-5F03-4618-841A-EA03B504D600}" srcOrd="0" destOrd="0" presId="urn:microsoft.com/office/officeart/2005/8/layout/process1"/>
    <dgm:cxn modelId="{B9F1FCC7-983A-4445-8CBD-2AFFE9D74B59}" srcId="{830C272A-891A-418B-B416-DA9CF1005760}" destId="{137881B7-C55F-409E-94DB-742FF9F3F71E}" srcOrd="1" destOrd="0" parTransId="{63541382-C606-4956-8F10-E704ABFCE9C1}" sibTransId="{9F48BC99-87C1-42F3-81A4-E5F65C272874}"/>
    <dgm:cxn modelId="{5A0983D9-B748-41A9-9B15-F64BA5C4ECB5}" type="presOf" srcId="{63B1A73B-D196-4E49-97DC-8B755CC5DF37}" destId="{BC87F957-BB23-427E-A389-31B084072E6F}" srcOrd="1" destOrd="0" presId="urn:microsoft.com/office/officeart/2005/8/layout/process1"/>
    <dgm:cxn modelId="{8EA771E6-022E-40C2-9F48-539279370E71}" type="presOf" srcId="{137881B7-C55F-409E-94DB-742FF9F3F71E}" destId="{9E716825-6651-4515-97AF-FB7B82691842}" srcOrd="0" destOrd="0" presId="urn:microsoft.com/office/officeart/2005/8/layout/process1"/>
    <dgm:cxn modelId="{95D7CAB9-178E-46A7-B7E5-41D81F832434}" type="presParOf" srcId="{8BC17067-19CE-49D9-84F4-EF59AE5AC427}" destId="{BC0A429C-5F03-4618-841A-EA03B504D600}" srcOrd="0" destOrd="0" presId="urn:microsoft.com/office/officeart/2005/8/layout/process1"/>
    <dgm:cxn modelId="{39BD50B9-C1B2-44A4-BB27-97CAA14C4E65}" type="presParOf" srcId="{8BC17067-19CE-49D9-84F4-EF59AE5AC427}" destId="{44CBE2F4-FD97-4737-97A7-6F2E4E30EC05}" srcOrd="1" destOrd="0" presId="urn:microsoft.com/office/officeart/2005/8/layout/process1"/>
    <dgm:cxn modelId="{91E9D6AE-37C5-48BE-A94B-B8377486DBCF}" type="presParOf" srcId="{44CBE2F4-FD97-4737-97A7-6F2E4E30EC05}" destId="{BC87F957-BB23-427E-A389-31B084072E6F}" srcOrd="0" destOrd="0" presId="urn:microsoft.com/office/officeart/2005/8/layout/process1"/>
    <dgm:cxn modelId="{581B6448-89F7-43AD-80A2-534D51D6C5EE}" type="presParOf" srcId="{8BC17067-19CE-49D9-84F4-EF59AE5AC427}" destId="{9E716825-6651-4515-97AF-FB7B8269184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0A429C-5F03-4618-841A-EA03B504D600}">
      <dsp:nvSpPr>
        <dsp:cNvPr id="0" name=""/>
        <dsp:cNvSpPr/>
      </dsp:nvSpPr>
      <dsp:spPr>
        <a:xfrm>
          <a:off x="9993" y="1278501"/>
          <a:ext cx="2986890" cy="17921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800" kern="1200" dirty="0"/>
            <a:t>Tabela naravnih števil(kovanci)</a:t>
          </a:r>
        </a:p>
      </dsp:txBody>
      <dsp:txXfrm>
        <a:off x="62483" y="1330991"/>
        <a:ext cx="2881910" cy="1687154"/>
      </dsp:txXfrm>
    </dsp:sp>
    <dsp:sp modelId="{44CBE2F4-FD97-4737-97A7-6F2E4E30EC05}">
      <dsp:nvSpPr>
        <dsp:cNvPr id="0" name=""/>
        <dsp:cNvSpPr/>
      </dsp:nvSpPr>
      <dsp:spPr>
        <a:xfrm rot="48955">
          <a:off x="3295540" y="1834226"/>
          <a:ext cx="633284" cy="7407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l-SI" sz="2300" kern="1200"/>
        </a:p>
      </dsp:txBody>
      <dsp:txXfrm>
        <a:off x="3295550" y="1981023"/>
        <a:ext cx="443299" cy="444448"/>
      </dsp:txXfrm>
    </dsp:sp>
    <dsp:sp modelId="{43ED4675-6CE0-4479-B9B4-F3F9315BBF87}">
      <dsp:nvSpPr>
        <dsp:cNvPr id="0" name=""/>
        <dsp:cNvSpPr/>
      </dsp:nvSpPr>
      <dsp:spPr>
        <a:xfrm>
          <a:off x="4191639" y="1338054"/>
          <a:ext cx="2986890" cy="17921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419062"/>
                <a:satOff val="-4829"/>
                <a:lumOff val="107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19062"/>
                <a:satOff val="-4829"/>
                <a:lumOff val="107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19062"/>
                <a:satOff val="-4829"/>
                <a:lumOff val="107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sl-SI" sz="2800" kern="1200" dirty="0"/>
            <a:t>Naravno število k</a:t>
          </a:r>
        </a:p>
      </dsp:txBody>
      <dsp:txXfrm>
        <a:off x="4244129" y="1390544"/>
        <a:ext cx="2881910" cy="1687154"/>
      </dsp:txXfrm>
    </dsp:sp>
    <dsp:sp modelId="{B184C1D8-CC2B-4AE4-A0E0-EEB9F8C891AA}">
      <dsp:nvSpPr>
        <dsp:cNvPr id="0" name=""/>
        <dsp:cNvSpPr/>
      </dsp:nvSpPr>
      <dsp:spPr>
        <a:xfrm rot="21551045">
          <a:off x="7477186" y="1833715"/>
          <a:ext cx="633284" cy="7407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838123"/>
            <a:satOff val="-9658"/>
            <a:lumOff val="2159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l-SI" sz="2300" kern="1200"/>
        </a:p>
      </dsp:txBody>
      <dsp:txXfrm>
        <a:off x="7477196" y="1983218"/>
        <a:ext cx="443299" cy="444448"/>
      </dsp:txXfrm>
    </dsp:sp>
    <dsp:sp modelId="{9E716825-6651-4515-97AF-FB7B82691842}">
      <dsp:nvSpPr>
        <dsp:cNvPr id="0" name=""/>
        <dsp:cNvSpPr/>
      </dsp:nvSpPr>
      <dsp:spPr>
        <a:xfrm>
          <a:off x="8373285" y="1278501"/>
          <a:ext cx="2986890" cy="17921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838123"/>
                <a:satOff val="-9658"/>
                <a:lumOff val="21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838123"/>
                <a:satOff val="-9658"/>
                <a:lumOff val="21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838123"/>
                <a:satOff val="-9658"/>
                <a:lumOff val="21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sl-SI" sz="2800" kern="1200" dirty="0"/>
            <a:t>Iščemo najmanjše število kovancev</a:t>
          </a:r>
        </a:p>
      </dsp:txBody>
      <dsp:txXfrm>
        <a:off x="8425775" y="1330991"/>
        <a:ext cx="2881910" cy="1687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96247-0179-4AB2-92B8-9E222B0AEBFE}">
      <dsp:nvSpPr>
        <dsp:cNvPr id="0" name=""/>
        <dsp:cNvSpPr/>
      </dsp:nvSpPr>
      <dsp:spPr>
        <a:xfrm>
          <a:off x="0" y="28777"/>
          <a:ext cx="8553153" cy="5396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 Če je kovanec večji od i, ga preskočimo</a:t>
          </a:r>
        </a:p>
      </dsp:txBody>
      <dsp:txXfrm>
        <a:off x="26344" y="55121"/>
        <a:ext cx="8500465" cy="486974"/>
      </dsp:txXfrm>
    </dsp:sp>
    <dsp:sp modelId="{A8AB3C00-7301-44C3-8EAA-479CE62132D8}">
      <dsp:nvSpPr>
        <dsp:cNvPr id="0" name=""/>
        <dsp:cNvSpPr/>
      </dsp:nvSpPr>
      <dsp:spPr>
        <a:xfrm>
          <a:off x="0" y="620280"/>
          <a:ext cx="8553153" cy="5396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left"/>
              </m:oMathParaPr>
              <m:oMath xmlns:m="http://schemas.openxmlformats.org/officeDocument/2006/math">
                <m:r>
                  <a:rPr lang="sl-SI" sz="1800" i="1" kern="1200" dirty="0" smtClean="0">
                    <a:latin typeface="Cambria Math" panose="02040503050406030204" pitchFamily="18" charset="0"/>
                  </a:rPr>
                  <m:t>𝑡𝑎𝑏</m:t>
                </m:r>
                <m:r>
                  <a:rPr lang="sl-SI" sz="1800" i="1" kern="1200" dirty="0">
                    <a:latin typeface="Cambria Math" panose="02040503050406030204" pitchFamily="18" charset="0"/>
                  </a:rPr>
                  <m:t>[</m:t>
                </m:r>
                <m:r>
                  <a:rPr lang="sl-SI" sz="1800" i="1" kern="1200" dirty="0">
                    <a:latin typeface="Cambria Math" panose="02040503050406030204" pitchFamily="18" charset="0"/>
                  </a:rPr>
                  <m:t>𝑖</m:t>
                </m:r>
                <m:r>
                  <a:rPr lang="sl-SI" sz="1800" i="1" kern="1200" dirty="0">
                    <a:latin typeface="Cambria Math" panose="02040503050406030204" pitchFamily="18" charset="0"/>
                  </a:rPr>
                  <m:t>] = </m:t>
                </m:r>
                <m:r>
                  <m:rPr>
                    <m:sty m:val="p"/>
                  </m:rPr>
                  <a:rPr lang="sl-SI" sz="1800" i="1" kern="1200" dirty="0">
                    <a:latin typeface="Cambria Math" panose="02040503050406030204" pitchFamily="18" charset="0"/>
                  </a:rPr>
                  <m:t>min</m:t>
                </m:r>
                <m:r>
                  <a:rPr lang="sl-SI" sz="1800" i="1" kern="1200" dirty="0">
                    <a:latin typeface="Cambria Math" panose="02040503050406030204" pitchFamily="18" charset="0"/>
                  </a:rPr>
                  <m:t>⁡(</m:t>
                </m:r>
                <m:r>
                  <a:rPr lang="sl-SI" sz="1800" i="1" kern="1200" dirty="0" err="1">
                    <a:latin typeface="Cambria Math" panose="02040503050406030204" pitchFamily="18" charset="0"/>
                  </a:rPr>
                  <m:t>𝑡𝑎𝑏</m:t>
                </m:r>
                <m:r>
                  <a:rPr lang="sl-SI" sz="1800" i="1" kern="1200" dirty="0">
                    <a:latin typeface="Cambria Math" panose="02040503050406030204" pitchFamily="18" charset="0"/>
                  </a:rPr>
                  <m:t>[</m:t>
                </m:r>
                <m:r>
                  <a:rPr lang="sl-SI" sz="1800" i="1" kern="1200" dirty="0">
                    <a:latin typeface="Cambria Math" panose="02040503050406030204" pitchFamily="18" charset="0"/>
                  </a:rPr>
                  <m:t>𝑖</m:t>
                </m:r>
                <m:r>
                  <a:rPr lang="sl-SI" sz="1800" i="1" kern="1200" dirty="0">
                    <a:latin typeface="Cambria Math" panose="02040503050406030204" pitchFamily="18" charset="0"/>
                  </a:rPr>
                  <m:t>], 1 + </m:t>
                </m:r>
                <m:r>
                  <a:rPr lang="sl-SI" sz="1800" i="1" kern="1200" dirty="0" err="1">
                    <a:latin typeface="Cambria Math" panose="02040503050406030204" pitchFamily="18" charset="0"/>
                  </a:rPr>
                  <m:t>𝑡𝑎𝑏</m:t>
                </m:r>
                <m:r>
                  <a:rPr lang="sl-SI" sz="1800" i="1" kern="1200" dirty="0">
                    <a:latin typeface="Cambria Math" panose="02040503050406030204" pitchFamily="18" charset="0"/>
                  </a:rPr>
                  <m:t>[</m:t>
                </m:r>
                <m:r>
                  <a:rPr lang="sl-SI" sz="1800" i="1" kern="1200" dirty="0">
                    <a:latin typeface="Cambria Math" panose="02040503050406030204" pitchFamily="18" charset="0"/>
                  </a:rPr>
                  <m:t>𝑖</m:t>
                </m:r>
                <m:r>
                  <a:rPr lang="sl-SI" sz="1800" i="1" kern="1200" dirty="0">
                    <a:latin typeface="Cambria Math" panose="02040503050406030204" pitchFamily="18" charset="0"/>
                  </a:rPr>
                  <m:t>−</m:t>
                </m:r>
                <m:r>
                  <a:rPr lang="sl-SI" sz="1800" i="1" kern="1200" dirty="0">
                    <a:latin typeface="Cambria Math" panose="02040503050406030204" pitchFamily="18" charset="0"/>
                  </a:rPr>
                  <m:t>𝑘𝑜𝑣𝑎𝑛𝑒𝑐</m:t>
                </m:r>
                <m:r>
                  <a:rPr lang="sl-SI" sz="1800" i="1" kern="1200" dirty="0">
                    <a:latin typeface="Cambria Math" panose="02040503050406030204" pitchFamily="18" charset="0"/>
                  </a:rPr>
                  <m:t>])</m:t>
                </m:r>
              </m:oMath>
            </m:oMathPara>
          </a14:m>
          <a:endParaRPr lang="sl-SI" sz="1800" kern="1200" dirty="0"/>
        </a:p>
      </dsp:txBody>
      <dsp:txXfrm>
        <a:off x="26344" y="646624"/>
        <a:ext cx="8500465" cy="4869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0A429C-5F03-4618-841A-EA03B504D600}">
      <dsp:nvSpPr>
        <dsp:cNvPr id="0" name=""/>
        <dsp:cNvSpPr/>
      </dsp:nvSpPr>
      <dsp:spPr>
        <a:xfrm>
          <a:off x="2179" y="0"/>
          <a:ext cx="4647862" cy="20152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3300" kern="1200" dirty="0"/>
            <a:t>Naravno število k</a:t>
          </a:r>
        </a:p>
      </dsp:txBody>
      <dsp:txXfrm>
        <a:off x="61203" y="59024"/>
        <a:ext cx="4529814" cy="1897183"/>
      </dsp:txXfrm>
    </dsp:sp>
    <dsp:sp modelId="{44CBE2F4-FD97-4737-97A7-6F2E4E30EC05}">
      <dsp:nvSpPr>
        <dsp:cNvPr id="0" name=""/>
        <dsp:cNvSpPr/>
      </dsp:nvSpPr>
      <dsp:spPr>
        <a:xfrm>
          <a:off x="5114828" y="431280"/>
          <a:ext cx="985346" cy="11526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l-SI" sz="2700" kern="1200"/>
        </a:p>
      </dsp:txBody>
      <dsp:txXfrm>
        <a:off x="5114828" y="661814"/>
        <a:ext cx="689742" cy="691601"/>
      </dsp:txXfrm>
    </dsp:sp>
    <dsp:sp modelId="{9E716825-6651-4515-97AF-FB7B82691842}">
      <dsp:nvSpPr>
        <dsp:cNvPr id="0" name=""/>
        <dsp:cNvSpPr/>
      </dsp:nvSpPr>
      <dsp:spPr>
        <a:xfrm>
          <a:off x="6509186" y="0"/>
          <a:ext cx="4647862" cy="20152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838123"/>
                <a:satOff val="-9658"/>
                <a:lumOff val="21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838123"/>
                <a:satOff val="-9658"/>
                <a:lumOff val="21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838123"/>
                <a:satOff val="-9658"/>
                <a:lumOff val="21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sl-SI" sz="3300" kern="1200" dirty="0"/>
            <a:t>Najmanjše število enic v aritmetičnem izrazu z naborom </a:t>
          </a:r>
          <a14:m xmlns:a14="http://schemas.microsoft.com/office/drawing/2010/main">
            <m:oMath xmlns:m="http://schemas.openxmlformats.org/officeDocument/2006/math">
              <m:r>
                <a:rPr lang="sl-SI" sz="3300" i="1" kern="1200" dirty="0" smtClean="0">
                  <a:latin typeface="Cambria Math" panose="02040503050406030204" pitchFamily="18" charset="0"/>
                </a:rPr>
                <m:t>{1,+,∗}</m:t>
              </m:r>
            </m:oMath>
          </a14:m>
          <a:endParaRPr lang="sl-SI" sz="3300" kern="1200" dirty="0"/>
        </a:p>
      </dsp:txBody>
      <dsp:txXfrm>
        <a:off x="6568210" y="59024"/>
        <a:ext cx="4529814" cy="18971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4/7/2022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0925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45802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07268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4/7/2022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2022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99872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8568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4/7/2022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57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4/7/2022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1023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4/7/2022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49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53179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0781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4/7/2022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587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27" r:id="rId6"/>
    <p:sldLayoutId id="2147483723" r:id="rId7"/>
    <p:sldLayoutId id="2147483724" r:id="rId8"/>
    <p:sldLayoutId id="2147483725" r:id="rId9"/>
    <p:sldLayoutId id="2147483726" r:id="rId10"/>
    <p:sldLayoutId id="2147483728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5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7595C59-2FF9-41F0-AA45-9C2FBDFCAE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8895" y="143581"/>
            <a:ext cx="6250314" cy="26121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l-SI" sz="3400" dirty="0"/>
              <a:t>Najmanjše število kovancev</a:t>
            </a:r>
            <a:br>
              <a:rPr lang="sl-SI" sz="3400" dirty="0"/>
            </a:br>
            <a:r>
              <a:rPr lang="sl-SI" sz="3400" dirty="0"/>
              <a:t> </a:t>
            </a:r>
            <a:br>
              <a:rPr lang="sl-SI" sz="3400" dirty="0"/>
            </a:br>
            <a:r>
              <a:rPr lang="sl-SI" sz="3400" dirty="0"/>
              <a:t>Najmanjše število enic v aritmetičnem izrazu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DE42A5B-9D34-4AB8-9A08-E8C29EA70C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09740" y="3509963"/>
            <a:ext cx="5066592" cy="1747837"/>
          </a:xfrm>
        </p:spPr>
        <p:txBody>
          <a:bodyPr>
            <a:normAutofit/>
          </a:bodyPr>
          <a:lstStyle/>
          <a:p>
            <a:r>
              <a:rPr lang="sl-SI" dirty="0"/>
              <a:t>Marko Marinković</a:t>
            </a:r>
          </a:p>
          <a:p>
            <a:r>
              <a:rPr lang="sl-SI" dirty="0"/>
              <a:t>Tit Arnšek</a:t>
            </a:r>
          </a:p>
        </p:txBody>
      </p:sp>
      <p:pic>
        <p:nvPicPr>
          <p:cNvPr id="4" name="Picture 3" descr="Digital numbers and graphs">
            <a:extLst>
              <a:ext uri="{FF2B5EF4-FFF2-40B4-BE49-F238E27FC236}">
                <a16:creationId xmlns:a16="http://schemas.microsoft.com/office/drawing/2014/main" id="{2ABB2290-507D-6925-9E99-1565C73A0D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733" r="14086" b="-1"/>
          <a:stretch/>
        </p:blipFill>
        <p:spPr>
          <a:xfrm>
            <a:off x="6824" y="10"/>
            <a:ext cx="5669280" cy="6857990"/>
          </a:xfrm>
          <a:prstGeom prst="rect">
            <a:avLst/>
          </a:prstGeom>
        </p:spPr>
      </p:pic>
      <p:sp>
        <p:nvSpPr>
          <p:cNvPr id="36" name="Freeform: Shape 17">
            <a:extLst>
              <a:ext uri="{FF2B5EF4-FFF2-40B4-BE49-F238E27FC236}">
                <a16:creationId xmlns:a16="http://schemas.microsoft.com/office/drawing/2014/main" id="{3D505D40-32E9-4C48-81F8-AD80433BE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2838"/>
            <a:ext cx="3342291" cy="960875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7" name="Group 19">
            <a:extLst>
              <a:ext uri="{FF2B5EF4-FFF2-40B4-BE49-F238E27FC236}">
                <a16:creationId xmlns:a16="http://schemas.microsoft.com/office/drawing/2014/main" id="{C507BF36-B92B-4CAC-BCA7-8364B51E1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 flipV="1">
            <a:off x="1701611" y="285553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276237E-3A6D-452F-879C-FB8C77A18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38" name="Freeform: Shape 21">
              <a:extLst>
                <a:ext uri="{FF2B5EF4-FFF2-40B4-BE49-F238E27FC236}">
                  <a16:creationId xmlns:a16="http://schemas.microsoft.com/office/drawing/2014/main" id="{38BC9243-F4BF-48A7-89AE-DFA5B37DE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DE414EC-F3DF-412E-9B22-5328DAA99C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039C06B1-FDEA-47B1-8222-7D622CD72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B834C8C1-9BD1-4635-8E5B-65815F901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2963D456-B3F4-4EDC-827E-645741F64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3A58845-EFFB-4806-BC6D-47418C15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aphic 78">
            <a:extLst>
              <a:ext uri="{FF2B5EF4-FFF2-40B4-BE49-F238E27FC236}">
                <a16:creationId xmlns:a16="http://schemas.microsoft.com/office/drawing/2014/main" id="{DBBA0A0D-8F6A-400A-9E49-8C008E2C7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09740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30" name="Graphic 78">
              <a:extLst>
                <a:ext uri="{FF2B5EF4-FFF2-40B4-BE49-F238E27FC236}">
                  <a16:creationId xmlns:a16="http://schemas.microsoft.com/office/drawing/2014/main" id="{A5DD701E-4BC9-48E3-AF4F-013B52D63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1" name="Graphic 78">
              <a:extLst>
                <a:ext uri="{FF2B5EF4-FFF2-40B4-BE49-F238E27FC236}">
                  <a16:creationId xmlns:a16="http://schemas.microsoft.com/office/drawing/2014/main" id="{FB658B62-664D-4B3B-BBDA-235666290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32" name="Graphic 78">
                <a:extLst>
                  <a:ext uri="{FF2B5EF4-FFF2-40B4-BE49-F238E27FC236}">
                    <a16:creationId xmlns:a16="http://schemas.microsoft.com/office/drawing/2014/main" id="{B11F9D25-67B1-4BDB-A290-97B93A19DF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Graphic 78">
                <a:extLst>
                  <a:ext uri="{FF2B5EF4-FFF2-40B4-BE49-F238E27FC236}">
                    <a16:creationId xmlns:a16="http://schemas.microsoft.com/office/drawing/2014/main" id="{B9D5C40A-1B1B-4C25-9707-E8F1CF6EEC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Graphic 78">
                <a:extLst>
                  <a:ext uri="{FF2B5EF4-FFF2-40B4-BE49-F238E27FC236}">
                    <a16:creationId xmlns:a16="http://schemas.microsoft.com/office/drawing/2014/main" id="{2DD0C1D6-FF64-45AB-8775-83AB3C470B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Graphic 78">
                <a:extLst>
                  <a:ext uri="{FF2B5EF4-FFF2-40B4-BE49-F238E27FC236}">
                    <a16:creationId xmlns:a16="http://schemas.microsoft.com/office/drawing/2014/main" id="{15AFBB84-8485-4329-89FC-04663D985B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71873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D14DC8-EFBE-4F4B-81B1-30481A3684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611027"/>
            <a:ext cx="10072922" cy="1365955"/>
          </a:xfrm>
        </p:spPr>
        <p:txBody>
          <a:bodyPr/>
          <a:lstStyle/>
          <a:p>
            <a:r>
              <a:rPr lang="sl-SI" sz="4000" dirty="0"/>
              <a:t>Najmanjše število enic v aritmetičnem izrazu</a:t>
            </a:r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3" name="Diagram 12">
                <a:extLst>
                  <a:ext uri="{FF2B5EF4-FFF2-40B4-BE49-F238E27FC236}">
                    <a16:creationId xmlns:a16="http://schemas.microsoft.com/office/drawing/2014/main" id="{048D02E7-9BFE-4EE2-B24C-EDD3B374BF21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745532584"/>
                  </p:ext>
                </p:extLst>
              </p:nvPr>
            </p:nvGraphicFramePr>
            <p:xfrm>
              <a:off x="372864" y="2574524"/>
              <a:ext cx="11159229" cy="2015231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13" name="Diagram 12">
                <a:extLst>
                  <a:ext uri="{FF2B5EF4-FFF2-40B4-BE49-F238E27FC236}">
                    <a16:creationId xmlns:a16="http://schemas.microsoft.com/office/drawing/2014/main" id="{048D02E7-9BFE-4EE2-B24C-EDD3B374BF21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745532584"/>
                  </p:ext>
                </p:extLst>
              </p:nvPr>
            </p:nvGraphicFramePr>
            <p:xfrm>
              <a:off x="372864" y="2574524"/>
              <a:ext cx="11159229" cy="2015231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3" r:qs="rId4" r:cs="rId5"/>
              </a:graphicData>
            </a:graphic>
          </p:graphicFrame>
        </mc:Fallback>
      </mc:AlternateContent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92079136-2BF4-4B3C-9036-B687EC9E9480}"/>
              </a:ext>
            </a:extLst>
          </p:cNvPr>
          <p:cNvSpPr txBox="1"/>
          <p:nvPr/>
        </p:nvSpPr>
        <p:spPr>
          <a:xfrm>
            <a:off x="1559283" y="4857222"/>
            <a:ext cx="2110154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k = 6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E6B9B333-2D36-4A57-9F6D-2700AF929259}"/>
              </a:ext>
            </a:extLst>
          </p:cNvPr>
          <p:cNvSpPr txBox="1"/>
          <p:nvPr/>
        </p:nvSpPr>
        <p:spPr>
          <a:xfrm>
            <a:off x="8170981" y="4857222"/>
            <a:ext cx="2110154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Rešitev: 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95354CC9-8B5E-4BD4-A04D-5D9CE4AE7CB7}"/>
                  </a:ext>
                </a:extLst>
              </p:cNvPr>
              <p:cNvSpPr txBox="1"/>
              <p:nvPr/>
            </p:nvSpPr>
            <p:spPr>
              <a:xfrm>
                <a:off x="7435869" y="5723753"/>
                <a:ext cx="3580378" cy="523220"/>
              </a:xfrm>
              <a:prstGeom prst="rect">
                <a:avLst/>
              </a:prstGeom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(1+1)∗(1+1+1)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95354CC9-8B5E-4BD4-A04D-5D9CE4AE7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5869" y="5723753"/>
                <a:ext cx="358037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7401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EDC2C1-FDB4-4011-AE5A-CC497DA84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654" y="342204"/>
            <a:ext cx="2870674" cy="718837"/>
          </a:xfrm>
        </p:spPr>
        <p:txBody>
          <a:bodyPr/>
          <a:lstStyle/>
          <a:p>
            <a:r>
              <a:rPr lang="sl-SI" dirty="0"/>
              <a:t>PRIMERI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0775D098-CD9A-4D4C-A4CE-499B4E4A74D3}"/>
              </a:ext>
            </a:extLst>
          </p:cNvPr>
          <p:cNvSpPr txBox="1"/>
          <p:nvPr/>
        </p:nvSpPr>
        <p:spPr>
          <a:xfrm>
            <a:off x="172208" y="1875301"/>
            <a:ext cx="2025693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k = 12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E43E0136-592A-444E-8826-8E3C6FE5AA38}"/>
              </a:ext>
            </a:extLst>
          </p:cNvPr>
          <p:cNvSpPr txBox="1"/>
          <p:nvPr/>
        </p:nvSpPr>
        <p:spPr>
          <a:xfrm>
            <a:off x="5580866" y="342225"/>
            <a:ext cx="2426792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Kombinacije:</a:t>
            </a:r>
          </a:p>
        </p:txBody>
      </p:sp>
      <p:cxnSp>
        <p:nvCxnSpPr>
          <p:cNvPr id="11" name="Raven puščični povezovalnik 10">
            <a:extLst>
              <a:ext uri="{FF2B5EF4-FFF2-40B4-BE49-F238E27FC236}">
                <a16:creationId xmlns:a16="http://schemas.microsoft.com/office/drawing/2014/main" id="{3A06DD9B-4ADF-4456-9555-2089F990E95E}"/>
              </a:ext>
            </a:extLst>
          </p:cNvPr>
          <p:cNvCxnSpPr>
            <a:cxnSpLocks/>
          </p:cNvCxnSpPr>
          <p:nvPr/>
        </p:nvCxnSpPr>
        <p:spPr>
          <a:xfrm flipH="1">
            <a:off x="5067764" y="999184"/>
            <a:ext cx="513102" cy="559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uščični povezovalnik 11">
            <a:extLst>
              <a:ext uri="{FF2B5EF4-FFF2-40B4-BE49-F238E27FC236}">
                <a16:creationId xmlns:a16="http://schemas.microsoft.com/office/drawing/2014/main" id="{1D532CC4-7B62-41A7-A3E1-BE246D603C4E}"/>
              </a:ext>
            </a:extLst>
          </p:cNvPr>
          <p:cNvCxnSpPr>
            <a:cxnSpLocks/>
          </p:cNvCxnSpPr>
          <p:nvPr/>
        </p:nvCxnSpPr>
        <p:spPr>
          <a:xfrm>
            <a:off x="8007658" y="999184"/>
            <a:ext cx="525492" cy="559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C5422A9B-2FDE-4BF0-ADD9-4E1D22EEBA28}"/>
              </a:ext>
            </a:extLst>
          </p:cNvPr>
          <p:cNvSpPr txBox="1"/>
          <p:nvPr/>
        </p:nvSpPr>
        <p:spPr>
          <a:xfrm>
            <a:off x="4012687" y="1883042"/>
            <a:ext cx="2110154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Po vsoti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5EDA2F0B-8C0B-4D55-801C-D0DA2AB182BB}"/>
              </a:ext>
            </a:extLst>
          </p:cNvPr>
          <p:cNvSpPr txBox="1"/>
          <p:nvPr/>
        </p:nvSpPr>
        <p:spPr>
          <a:xfrm>
            <a:off x="7726720" y="1875301"/>
            <a:ext cx="2225148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Po produktu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03C823B6-BB06-49B0-874D-A950AC8042B1}"/>
              </a:ext>
            </a:extLst>
          </p:cNvPr>
          <p:cNvSpPr txBox="1"/>
          <p:nvPr/>
        </p:nvSpPr>
        <p:spPr>
          <a:xfrm>
            <a:off x="4103447" y="2742513"/>
            <a:ext cx="192863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1+11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3BA4014F-0CF3-48E7-B93C-CEA51F3E274C}"/>
              </a:ext>
            </a:extLst>
          </p:cNvPr>
          <p:cNvSpPr txBox="1"/>
          <p:nvPr/>
        </p:nvSpPr>
        <p:spPr>
          <a:xfrm>
            <a:off x="4103447" y="3340374"/>
            <a:ext cx="192863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2+10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04030B05-49FE-4989-875C-099E5828ED90}"/>
              </a:ext>
            </a:extLst>
          </p:cNvPr>
          <p:cNvSpPr txBox="1"/>
          <p:nvPr/>
        </p:nvSpPr>
        <p:spPr>
          <a:xfrm>
            <a:off x="4120594" y="5114463"/>
            <a:ext cx="1911486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5+7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B6A97455-DDA5-440D-B3E4-4425C3575193}"/>
              </a:ext>
            </a:extLst>
          </p:cNvPr>
          <p:cNvSpPr txBox="1"/>
          <p:nvPr/>
        </p:nvSpPr>
        <p:spPr>
          <a:xfrm>
            <a:off x="4103447" y="5705826"/>
            <a:ext cx="1911486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6+6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5E6F58EF-57B1-460B-9DA6-81FC9E422794}"/>
                  </a:ext>
                </a:extLst>
              </p:cNvPr>
              <p:cNvSpPr txBox="1"/>
              <p:nvPr/>
            </p:nvSpPr>
            <p:spPr>
              <a:xfrm>
                <a:off x="7874977" y="2742513"/>
                <a:ext cx="1928633" cy="52322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1∗12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5E6F58EF-57B1-460B-9DA6-81FC9E4227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4977" y="2742513"/>
                <a:ext cx="1928633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7DC7FDC5-F984-4AAA-9FE4-2621989D807C}"/>
                  </a:ext>
                </a:extLst>
              </p:cNvPr>
              <p:cNvSpPr txBox="1"/>
              <p:nvPr/>
            </p:nvSpPr>
            <p:spPr>
              <a:xfrm>
                <a:off x="7874977" y="3402603"/>
                <a:ext cx="1928633" cy="52322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sl-SI" sz="2800" b="0" i="1" dirty="0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7DC7FDC5-F984-4AAA-9FE4-2621989D80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4977" y="3402603"/>
                <a:ext cx="1928633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D3C5FA0D-EA4E-4A9A-AD47-C0C7E5E4D424}"/>
                  </a:ext>
                </a:extLst>
              </p:cNvPr>
              <p:cNvSpPr txBox="1"/>
              <p:nvPr/>
            </p:nvSpPr>
            <p:spPr>
              <a:xfrm>
                <a:off x="7874977" y="4074634"/>
                <a:ext cx="1928633" cy="52322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dirty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sl-SI" sz="2800" b="0" i="1" dirty="0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D3C5FA0D-EA4E-4A9A-AD47-C0C7E5E4D4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4977" y="4074634"/>
                <a:ext cx="192863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B559DB1A-A2BD-4307-B6C9-D828CFEEB754}"/>
              </a:ext>
            </a:extLst>
          </p:cNvPr>
          <p:cNvSpPr txBox="1"/>
          <p:nvPr/>
        </p:nvSpPr>
        <p:spPr>
          <a:xfrm>
            <a:off x="4103447" y="3931737"/>
            <a:ext cx="1911486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3+9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A2835809-56C3-453C-A187-BEA6785291B5}"/>
              </a:ext>
            </a:extLst>
          </p:cNvPr>
          <p:cNvSpPr txBox="1"/>
          <p:nvPr/>
        </p:nvSpPr>
        <p:spPr>
          <a:xfrm>
            <a:off x="4112021" y="4523100"/>
            <a:ext cx="1911486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4+8</a:t>
            </a:r>
          </a:p>
        </p:txBody>
      </p:sp>
    </p:spTree>
    <p:extLst>
      <p:ext uri="{BB962C8B-B14F-4D97-AF65-F5344CB8AC3E}">
        <p14:creationId xmlns:p14="http://schemas.microsoft.com/office/powerpoint/2010/main" val="1096198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8" grpId="0" animBg="1"/>
      <p:bldP spid="19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36" grpId="0" animBg="1"/>
      <p:bldP spid="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ECF195AB-3B1E-42DD-BAB8-354F1149F83A}"/>
                  </a:ext>
                </a:extLst>
              </p:cNvPr>
              <p:cNvSpPr txBox="1"/>
              <p:nvPr/>
            </p:nvSpPr>
            <p:spPr>
              <a:xfrm>
                <a:off x="272937" y="831118"/>
                <a:ext cx="4810216" cy="53675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Š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𝑡𝑒𝑣𝑖𝑙𝑜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𝑒𝑛𝑖𝑐</m:t>
                      </m:r>
                      <m:r>
                        <a:rPr lang="sl-SI" sz="28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𝑝𝑟𝑣</m:t>
                      </m:r>
                      <m:r>
                        <a:rPr lang="sl-SI" sz="2800" i="1" dirty="0" err="1">
                          <a:latin typeface="Cambria Math" panose="02040503050406030204" pitchFamily="18" charset="0"/>
                        </a:rPr>
                        <m:t>𝑜</m:t>
                      </m:r>
                      <m:r>
                        <a:rPr lang="sl-SI" sz="2800" i="1" dirty="0" err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l-SI" sz="2800" i="1" dirty="0" err="1" smtClean="0">
                          <a:latin typeface="Cambria Math" panose="02040503050406030204" pitchFamily="18" charset="0"/>
                        </a:rPr>
                        <m:t>𝑑𝑟𝑢𝑔𝑜</m:t>
                      </m:r>
                      <m:r>
                        <a:rPr lang="sl-SI" sz="28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ECF195AB-3B1E-42DD-BAB8-354F1149F8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937" y="831118"/>
                <a:ext cx="4810216" cy="5367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79CFCCB5-D6AB-4279-B7E2-A6870D75AC46}"/>
                  </a:ext>
                </a:extLst>
              </p:cNvPr>
              <p:cNvSpPr txBox="1"/>
              <p:nvPr/>
            </p:nvSpPr>
            <p:spPr>
              <a:xfrm>
                <a:off x="4181384" y="170789"/>
                <a:ext cx="3844030" cy="536750"/>
              </a:xfrm>
              <a:prstGeom prst="rect">
                <a:avLst/>
              </a:prstGeom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Š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𝑡𝑒𝑣𝑖𝑙𝑜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𝑒𝑛𝑖𝑐</m:t>
                      </m:r>
                      <m:r>
                        <a:rPr lang="sl-SI" sz="2800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š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𝑡𝑒𝑣𝑖𝑙𝑜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79CFCCB5-D6AB-4279-B7E2-A6870D75AC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1384" y="170789"/>
                <a:ext cx="3844030" cy="5367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E0B13997-5BF4-46D6-92FB-EB8F8C642FCE}"/>
                  </a:ext>
                </a:extLst>
              </p:cNvPr>
              <p:cNvSpPr txBox="1"/>
              <p:nvPr/>
            </p:nvSpPr>
            <p:spPr>
              <a:xfrm>
                <a:off x="7108846" y="814608"/>
                <a:ext cx="4593419" cy="53675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sl-SI" sz="2800" i="1" dirty="0" smtClean="0">
                        <a:latin typeface="Cambria Math" panose="02040503050406030204" pitchFamily="18" charset="0"/>
                      </a:rPr>
                      <m:t>Š</m:t>
                    </m:r>
                    <m:r>
                      <a:rPr lang="sl-SI" sz="2800" i="1" dirty="0" smtClean="0">
                        <a:latin typeface="Cambria Math" panose="02040503050406030204" pitchFamily="18" charset="0"/>
                      </a:rPr>
                      <m:t>𝑡𝑒𝑣𝑖𝑙𝑜</m:t>
                    </m:r>
                    <m:r>
                      <a:rPr lang="sl-SI" sz="2800" i="1" dirty="0" smtClean="0">
                        <a:latin typeface="Cambria Math" panose="02040503050406030204" pitchFamily="18" charset="0"/>
                      </a:rPr>
                      <m:t>_</m:t>
                    </m:r>
                    <m:r>
                      <a:rPr lang="sl-SI" sz="2800" i="1" dirty="0" smtClean="0">
                        <a:latin typeface="Cambria Math" panose="02040503050406030204" pitchFamily="18" charset="0"/>
                      </a:rPr>
                      <m:t>𝑒𝑛𝑖𝑐</m:t>
                    </m:r>
                    <m:r>
                      <a:rPr lang="sl-SI" sz="28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l-SI" sz="2800" i="1" dirty="0" smtClean="0">
                        <a:latin typeface="Cambria Math" panose="02040503050406030204" pitchFamily="18" charset="0"/>
                      </a:rPr>
                      <m:t>𝑝𝑟𝑣𝑜</m:t>
                    </m:r>
                    <m:r>
                      <a:rPr lang="sl-SI" sz="2800" i="1" dirty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sl-SI" sz="2800" i="1" dirty="0" smtClean="0">
                        <a:latin typeface="Cambria Math" panose="02040503050406030204" pitchFamily="18" charset="0"/>
                      </a:rPr>
                      <m:t>𝑑𝑟𝑢𝑔𝑜</m:t>
                    </m:r>
                  </m:oMath>
                </a14:m>
                <a:r>
                  <a:rPr lang="sl-SI" sz="2800" dirty="0"/>
                  <a:t>)</a:t>
                </a:r>
              </a:p>
            </p:txBody>
          </p:sp>
        </mc:Choice>
        <mc:Fallback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E0B13997-5BF4-46D6-92FB-EB8F8C642F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8846" y="814608"/>
                <a:ext cx="4593419" cy="536750"/>
              </a:xfrm>
              <a:prstGeom prst="rect">
                <a:avLst/>
              </a:prstGeom>
              <a:blipFill>
                <a:blip r:embed="rId4"/>
                <a:stretch>
                  <a:fillRect t="-7692" r="-528" b="-2857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Raven puščični povezovalnik 6">
            <a:extLst>
              <a:ext uri="{FF2B5EF4-FFF2-40B4-BE49-F238E27FC236}">
                <a16:creationId xmlns:a16="http://schemas.microsoft.com/office/drawing/2014/main" id="{4AA9EBDF-A277-4DC0-8F0C-5B99C9216AC9}"/>
              </a:ext>
            </a:extLst>
          </p:cNvPr>
          <p:cNvCxnSpPr>
            <a:cxnSpLocks/>
          </p:cNvCxnSpPr>
          <p:nvPr/>
        </p:nvCxnSpPr>
        <p:spPr>
          <a:xfrm>
            <a:off x="5083153" y="1491447"/>
            <a:ext cx="820497" cy="11008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Raven puščični povezovalnik 17">
            <a:extLst>
              <a:ext uri="{FF2B5EF4-FFF2-40B4-BE49-F238E27FC236}">
                <a16:creationId xmlns:a16="http://schemas.microsoft.com/office/drawing/2014/main" id="{F0C4659D-A6CA-4CE7-8FB6-D445D12302F1}"/>
              </a:ext>
            </a:extLst>
          </p:cNvPr>
          <p:cNvCxnSpPr>
            <a:cxnSpLocks/>
          </p:cNvCxnSpPr>
          <p:nvPr/>
        </p:nvCxnSpPr>
        <p:spPr>
          <a:xfrm flipH="1">
            <a:off x="6288349" y="1421482"/>
            <a:ext cx="820497" cy="11707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6D1F3CB8-B8D3-4DF3-86D8-99AA537B4AF5}"/>
                  </a:ext>
                </a:extLst>
              </p:cNvPr>
              <p:cNvSpPr txBox="1"/>
              <p:nvPr/>
            </p:nvSpPr>
            <p:spPr>
              <a:xfrm>
                <a:off x="2601158" y="3058143"/>
                <a:ext cx="6871315" cy="536750"/>
              </a:xfrm>
              <a:prstGeom prst="rect">
                <a:avLst/>
              </a:prstGeom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Š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𝑡𝑒𝑣𝑖𝑙𝑜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𝑒𝑛𝑖𝑐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𝑝𝑟𝑣𝑜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)+Š</m:t>
                      </m:r>
                      <m:r>
                        <a:rPr lang="sl-SI" sz="2800" i="1" dirty="0" err="1" smtClean="0">
                          <a:latin typeface="Cambria Math" panose="02040503050406030204" pitchFamily="18" charset="0"/>
                        </a:rPr>
                        <m:t>𝑡𝑒𝑣𝑖𝑙𝑜</m:t>
                      </m:r>
                      <m:r>
                        <a:rPr lang="sl-SI" sz="2800" i="1" dirty="0" err="1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sl-SI" sz="2800" i="1" dirty="0" err="1" smtClean="0">
                          <a:latin typeface="Cambria Math" panose="02040503050406030204" pitchFamily="18" charset="0"/>
                        </a:rPr>
                        <m:t>𝑒𝑛𝑖𝑐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𝑑𝑟𝑢𝑔𝑜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6D1F3CB8-B8D3-4DF3-86D8-99AA537B4A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58" y="3058143"/>
                <a:ext cx="6871315" cy="5367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6C0B6F53-AD77-444B-99E5-12A596EA47C8}"/>
              </a:ext>
            </a:extLst>
          </p:cNvPr>
          <p:cNvSpPr txBox="1"/>
          <p:nvPr/>
        </p:nvSpPr>
        <p:spPr>
          <a:xfrm>
            <a:off x="489735" y="1614466"/>
            <a:ext cx="192863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2+10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1C4FB805-B6C6-4510-96F8-B78F4D7502C8}"/>
                  </a:ext>
                </a:extLst>
              </p:cNvPr>
              <p:cNvSpPr txBox="1"/>
              <p:nvPr/>
            </p:nvSpPr>
            <p:spPr>
              <a:xfrm>
                <a:off x="9734577" y="1614466"/>
                <a:ext cx="1928633" cy="52322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sl-SI" sz="2800" b="0" i="1" dirty="0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1C4FB805-B6C6-4510-96F8-B78F4D7502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4577" y="1614466"/>
                <a:ext cx="192863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Raven puščični povezovalnik 26">
            <a:extLst>
              <a:ext uri="{FF2B5EF4-FFF2-40B4-BE49-F238E27FC236}">
                <a16:creationId xmlns:a16="http://schemas.microsoft.com/office/drawing/2014/main" id="{D66E2072-37FD-45CD-B2BA-34D5AF999DEA}"/>
              </a:ext>
            </a:extLst>
          </p:cNvPr>
          <p:cNvCxnSpPr/>
          <p:nvPr/>
        </p:nvCxnSpPr>
        <p:spPr>
          <a:xfrm>
            <a:off x="1805024" y="2343705"/>
            <a:ext cx="0" cy="23614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Raven puščični povezovalnik 27">
            <a:extLst>
              <a:ext uri="{FF2B5EF4-FFF2-40B4-BE49-F238E27FC236}">
                <a16:creationId xmlns:a16="http://schemas.microsoft.com/office/drawing/2014/main" id="{3AAD5542-0374-490E-855B-F09367B4B48A}"/>
              </a:ext>
            </a:extLst>
          </p:cNvPr>
          <p:cNvCxnSpPr/>
          <p:nvPr/>
        </p:nvCxnSpPr>
        <p:spPr>
          <a:xfrm>
            <a:off x="10302433" y="2248270"/>
            <a:ext cx="0" cy="23614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PoljeZBesedilom 28">
                <a:extLst>
                  <a:ext uri="{FF2B5EF4-FFF2-40B4-BE49-F238E27FC236}">
                    <a16:creationId xmlns:a16="http://schemas.microsoft.com/office/drawing/2014/main" id="{9D999875-6742-4F3A-95F6-4E8F62FD4DD0}"/>
                  </a:ext>
                </a:extLst>
              </p:cNvPr>
              <p:cNvSpPr txBox="1"/>
              <p:nvPr/>
            </p:nvSpPr>
            <p:spPr>
              <a:xfrm>
                <a:off x="272937" y="5285167"/>
                <a:ext cx="4139265" cy="409856"/>
              </a:xfrm>
              <a:prstGeom prst="rect">
                <a:avLst/>
              </a:prstGeom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000" i="1" dirty="0" smtClean="0">
                          <a:latin typeface="Cambria Math" panose="02040503050406030204" pitchFamily="18" charset="0"/>
                        </a:rPr>
                        <m:t>Š</m:t>
                      </m:r>
                      <m:r>
                        <a:rPr lang="sl-SI" sz="2000" i="1" dirty="0" smtClean="0">
                          <a:latin typeface="Cambria Math" panose="02040503050406030204" pitchFamily="18" charset="0"/>
                        </a:rPr>
                        <m:t>𝑡𝑒𝑣𝑖𝑙𝑜</m:t>
                      </m:r>
                      <m:r>
                        <a:rPr lang="sl-SI" sz="2000" i="1" dirty="0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sl-SI" sz="2000" i="1" dirty="0" smtClean="0">
                          <a:latin typeface="Cambria Math" panose="02040503050406030204" pitchFamily="18" charset="0"/>
                        </a:rPr>
                        <m:t>𝑒𝑛𝑖𝑐</m:t>
                      </m:r>
                      <m:r>
                        <a:rPr lang="sl-SI" sz="2000" i="1" dirty="0" smtClean="0">
                          <a:latin typeface="Cambria Math" panose="02040503050406030204" pitchFamily="18" charset="0"/>
                        </a:rPr>
                        <m:t>(2)+Š</m:t>
                      </m:r>
                      <m:r>
                        <a:rPr lang="sl-SI" sz="2000" i="1" dirty="0" err="1" smtClean="0">
                          <a:latin typeface="Cambria Math" panose="02040503050406030204" pitchFamily="18" charset="0"/>
                        </a:rPr>
                        <m:t>𝑡𝑒𝑣𝑖𝑙𝑜</m:t>
                      </m:r>
                      <m:r>
                        <a:rPr lang="sl-SI" sz="2000" i="1" dirty="0" err="1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sl-SI" sz="2000" i="1" dirty="0" err="1" smtClean="0">
                          <a:latin typeface="Cambria Math" panose="02040503050406030204" pitchFamily="18" charset="0"/>
                        </a:rPr>
                        <m:t>𝑒𝑛𝑖𝑐</m:t>
                      </m:r>
                      <m:r>
                        <a:rPr lang="sl-SI" sz="2000" i="1" dirty="0" smtClean="0">
                          <a:latin typeface="Cambria Math" panose="02040503050406030204" pitchFamily="18" charset="0"/>
                        </a:rPr>
                        <m:t>(10)</m:t>
                      </m:r>
                    </m:oMath>
                  </m:oMathPara>
                </a14:m>
                <a:endParaRPr lang="sl-SI" sz="2000" dirty="0"/>
              </a:p>
            </p:txBody>
          </p:sp>
        </mc:Choice>
        <mc:Fallback>
          <p:sp>
            <p:nvSpPr>
              <p:cNvPr id="29" name="PoljeZBesedilom 28">
                <a:extLst>
                  <a:ext uri="{FF2B5EF4-FFF2-40B4-BE49-F238E27FC236}">
                    <a16:creationId xmlns:a16="http://schemas.microsoft.com/office/drawing/2014/main" id="{9D999875-6742-4F3A-95F6-4E8F62FD4D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937" y="5285167"/>
                <a:ext cx="4139265" cy="40985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008237D4-6C3C-443A-88DA-0A8F16FFFE74}"/>
                  </a:ext>
                </a:extLst>
              </p:cNvPr>
              <p:cNvSpPr txBox="1"/>
              <p:nvPr/>
            </p:nvSpPr>
            <p:spPr>
              <a:xfrm>
                <a:off x="7779798" y="5239089"/>
                <a:ext cx="4139265" cy="409856"/>
              </a:xfrm>
              <a:prstGeom prst="rect">
                <a:avLst/>
              </a:prstGeom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000" i="1" dirty="0" smtClean="0">
                          <a:latin typeface="Cambria Math" panose="02040503050406030204" pitchFamily="18" charset="0"/>
                        </a:rPr>
                        <m:t>Š</m:t>
                      </m:r>
                      <m:r>
                        <a:rPr lang="sl-SI" sz="2000" i="1" dirty="0" smtClean="0">
                          <a:latin typeface="Cambria Math" panose="02040503050406030204" pitchFamily="18" charset="0"/>
                        </a:rPr>
                        <m:t>𝑡𝑒𝑣𝑖𝑙𝑜</m:t>
                      </m:r>
                      <m:r>
                        <a:rPr lang="sl-SI" sz="2000" i="1" dirty="0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sl-SI" sz="2000" i="1" dirty="0" smtClean="0">
                          <a:latin typeface="Cambria Math" panose="02040503050406030204" pitchFamily="18" charset="0"/>
                        </a:rPr>
                        <m:t>𝑒𝑛𝑖𝑐</m:t>
                      </m:r>
                      <m:r>
                        <a:rPr lang="sl-SI" sz="2000" i="1" dirty="0" smtClean="0">
                          <a:latin typeface="Cambria Math" panose="02040503050406030204" pitchFamily="18" charset="0"/>
                        </a:rPr>
                        <m:t>(2)+Š</m:t>
                      </m:r>
                      <m:r>
                        <a:rPr lang="sl-SI" sz="2000" i="1" dirty="0" err="1" smtClean="0">
                          <a:latin typeface="Cambria Math" panose="02040503050406030204" pitchFamily="18" charset="0"/>
                        </a:rPr>
                        <m:t>𝑡𝑒𝑣𝑖𝑙𝑜</m:t>
                      </m:r>
                      <m:r>
                        <a:rPr lang="sl-SI" sz="2000" i="1" dirty="0" err="1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sl-SI" sz="2000" i="1" dirty="0" err="1" smtClean="0">
                          <a:latin typeface="Cambria Math" panose="02040503050406030204" pitchFamily="18" charset="0"/>
                        </a:rPr>
                        <m:t>𝑒𝑛𝑖𝑐</m:t>
                      </m:r>
                      <m:r>
                        <a:rPr lang="sl-SI" sz="20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sl-SI" sz="2000" b="0" i="1" dirty="0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sl-SI" sz="200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sl-SI" sz="2000" dirty="0"/>
              </a:p>
            </p:txBody>
          </p:sp>
        </mc:Choice>
        <mc:Fallback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008237D4-6C3C-443A-88DA-0A8F16FFFE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9798" y="5239089"/>
                <a:ext cx="4139265" cy="40985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926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" grpId="0" animBg="1"/>
      <p:bldP spid="25" grpId="0" animBg="1"/>
      <p:bldP spid="29" grpId="0" animBg="1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jeZBesedilom 6">
            <a:extLst>
              <a:ext uri="{FF2B5EF4-FFF2-40B4-BE49-F238E27FC236}">
                <a16:creationId xmlns:a16="http://schemas.microsoft.com/office/drawing/2014/main" id="{E43E0136-592A-444E-8826-8E3C6FE5AA38}"/>
              </a:ext>
            </a:extLst>
          </p:cNvPr>
          <p:cNvSpPr txBox="1"/>
          <p:nvPr/>
        </p:nvSpPr>
        <p:spPr>
          <a:xfrm>
            <a:off x="5580866" y="342225"/>
            <a:ext cx="2426792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Kombinacije:</a:t>
            </a:r>
          </a:p>
        </p:txBody>
      </p:sp>
      <p:cxnSp>
        <p:nvCxnSpPr>
          <p:cNvPr id="11" name="Raven puščični povezovalnik 10">
            <a:extLst>
              <a:ext uri="{FF2B5EF4-FFF2-40B4-BE49-F238E27FC236}">
                <a16:creationId xmlns:a16="http://schemas.microsoft.com/office/drawing/2014/main" id="{3A06DD9B-4ADF-4456-9555-2089F990E95E}"/>
              </a:ext>
            </a:extLst>
          </p:cNvPr>
          <p:cNvCxnSpPr>
            <a:cxnSpLocks/>
          </p:cNvCxnSpPr>
          <p:nvPr/>
        </p:nvCxnSpPr>
        <p:spPr>
          <a:xfrm flipH="1">
            <a:off x="5067764" y="999184"/>
            <a:ext cx="513102" cy="559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uščični povezovalnik 11">
            <a:extLst>
              <a:ext uri="{FF2B5EF4-FFF2-40B4-BE49-F238E27FC236}">
                <a16:creationId xmlns:a16="http://schemas.microsoft.com/office/drawing/2014/main" id="{1D532CC4-7B62-41A7-A3E1-BE246D603C4E}"/>
              </a:ext>
            </a:extLst>
          </p:cNvPr>
          <p:cNvCxnSpPr>
            <a:cxnSpLocks/>
          </p:cNvCxnSpPr>
          <p:nvPr/>
        </p:nvCxnSpPr>
        <p:spPr>
          <a:xfrm>
            <a:off x="8007658" y="999184"/>
            <a:ext cx="525492" cy="559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C5422A9B-2FDE-4BF0-ADD9-4E1D22EEBA28}"/>
              </a:ext>
            </a:extLst>
          </p:cNvPr>
          <p:cNvSpPr txBox="1"/>
          <p:nvPr/>
        </p:nvSpPr>
        <p:spPr>
          <a:xfrm>
            <a:off x="4012687" y="1883042"/>
            <a:ext cx="2110154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Po vsoti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5EDA2F0B-8C0B-4D55-801C-D0DA2AB182BB}"/>
              </a:ext>
            </a:extLst>
          </p:cNvPr>
          <p:cNvSpPr txBox="1"/>
          <p:nvPr/>
        </p:nvSpPr>
        <p:spPr>
          <a:xfrm>
            <a:off x="7726720" y="1875301"/>
            <a:ext cx="2225148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Po produktu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03C823B6-BB06-49B0-874D-A950AC8042B1}"/>
              </a:ext>
            </a:extLst>
          </p:cNvPr>
          <p:cNvSpPr txBox="1"/>
          <p:nvPr/>
        </p:nvSpPr>
        <p:spPr>
          <a:xfrm>
            <a:off x="4103447" y="2742513"/>
            <a:ext cx="192863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1+11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3BA4014F-0CF3-48E7-B93C-CEA51F3E274C}"/>
              </a:ext>
            </a:extLst>
          </p:cNvPr>
          <p:cNvSpPr txBox="1"/>
          <p:nvPr/>
        </p:nvSpPr>
        <p:spPr>
          <a:xfrm>
            <a:off x="4103447" y="3340374"/>
            <a:ext cx="192863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2+10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04030B05-49FE-4989-875C-099E5828ED90}"/>
              </a:ext>
            </a:extLst>
          </p:cNvPr>
          <p:cNvSpPr txBox="1"/>
          <p:nvPr/>
        </p:nvSpPr>
        <p:spPr>
          <a:xfrm>
            <a:off x="4120594" y="5114463"/>
            <a:ext cx="1911486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5+7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B6A97455-DDA5-440D-B3E4-4425C3575193}"/>
              </a:ext>
            </a:extLst>
          </p:cNvPr>
          <p:cNvSpPr txBox="1"/>
          <p:nvPr/>
        </p:nvSpPr>
        <p:spPr>
          <a:xfrm>
            <a:off x="4103447" y="5705826"/>
            <a:ext cx="1911486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6+6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5E6F58EF-57B1-460B-9DA6-81FC9E422794}"/>
                  </a:ext>
                </a:extLst>
              </p:cNvPr>
              <p:cNvSpPr txBox="1"/>
              <p:nvPr/>
            </p:nvSpPr>
            <p:spPr>
              <a:xfrm>
                <a:off x="7874977" y="2742513"/>
                <a:ext cx="1928633" cy="52322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1∗12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5E6F58EF-57B1-460B-9DA6-81FC9E4227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4977" y="2742513"/>
                <a:ext cx="1928633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7DC7FDC5-F984-4AAA-9FE4-2621989D807C}"/>
                  </a:ext>
                </a:extLst>
              </p:cNvPr>
              <p:cNvSpPr txBox="1"/>
              <p:nvPr/>
            </p:nvSpPr>
            <p:spPr>
              <a:xfrm>
                <a:off x="7874977" y="3402603"/>
                <a:ext cx="1928633" cy="52322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sl-SI" sz="2800" b="0" i="1" dirty="0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7DC7FDC5-F984-4AAA-9FE4-2621989D80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4977" y="3402603"/>
                <a:ext cx="1928633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D3C5FA0D-EA4E-4A9A-AD47-C0C7E5E4D424}"/>
                  </a:ext>
                </a:extLst>
              </p:cNvPr>
              <p:cNvSpPr txBox="1"/>
              <p:nvPr/>
            </p:nvSpPr>
            <p:spPr>
              <a:xfrm>
                <a:off x="7874977" y="4074634"/>
                <a:ext cx="1928633" cy="52322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dirty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sl-SI" sz="2800" b="0" i="1" dirty="0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D3C5FA0D-EA4E-4A9A-AD47-C0C7E5E4D4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4977" y="4074634"/>
                <a:ext cx="192863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Elipsa 26">
            <a:extLst>
              <a:ext uri="{FF2B5EF4-FFF2-40B4-BE49-F238E27FC236}">
                <a16:creationId xmlns:a16="http://schemas.microsoft.com/office/drawing/2014/main" id="{156B32BF-1697-4F37-97E7-04681BDB8ED3}"/>
              </a:ext>
            </a:extLst>
          </p:cNvPr>
          <p:cNvSpPr/>
          <p:nvPr/>
        </p:nvSpPr>
        <p:spPr>
          <a:xfrm>
            <a:off x="7464040" y="2599401"/>
            <a:ext cx="2750505" cy="803202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sl-SI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F7E46705-53AC-4E03-9312-7D60EF7320C4}"/>
              </a:ext>
            </a:extLst>
          </p:cNvPr>
          <p:cNvSpPr txBox="1"/>
          <p:nvPr/>
        </p:nvSpPr>
        <p:spPr>
          <a:xfrm>
            <a:off x="10214545" y="2669017"/>
            <a:ext cx="6316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??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B559DB1A-A2BD-4307-B6C9-D828CFEEB754}"/>
              </a:ext>
            </a:extLst>
          </p:cNvPr>
          <p:cNvSpPr txBox="1"/>
          <p:nvPr/>
        </p:nvSpPr>
        <p:spPr>
          <a:xfrm>
            <a:off x="4103447" y="3931737"/>
            <a:ext cx="1911486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3+9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A2835809-56C3-453C-A187-BEA6785291B5}"/>
              </a:ext>
            </a:extLst>
          </p:cNvPr>
          <p:cNvSpPr txBox="1"/>
          <p:nvPr/>
        </p:nvSpPr>
        <p:spPr>
          <a:xfrm>
            <a:off x="4112021" y="4523100"/>
            <a:ext cx="1911486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4+8</a:t>
            </a:r>
          </a:p>
        </p:txBody>
      </p:sp>
      <p:sp>
        <p:nvSpPr>
          <p:cNvPr id="38" name="Pravokotnik: zaokroženi vogali 37">
            <a:extLst>
              <a:ext uri="{FF2B5EF4-FFF2-40B4-BE49-F238E27FC236}">
                <a16:creationId xmlns:a16="http://schemas.microsoft.com/office/drawing/2014/main" id="{BE89BDB0-503D-4C29-B826-3CFE86F99D32}"/>
              </a:ext>
            </a:extLst>
          </p:cNvPr>
          <p:cNvSpPr/>
          <p:nvPr/>
        </p:nvSpPr>
        <p:spPr>
          <a:xfrm>
            <a:off x="301445" y="701539"/>
            <a:ext cx="2423604" cy="171438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/>
              <a:t>KATERO IZBEREMO???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PoljeZBesedilom 28">
                <a:extLst>
                  <a:ext uri="{FF2B5EF4-FFF2-40B4-BE49-F238E27FC236}">
                    <a16:creationId xmlns:a16="http://schemas.microsoft.com/office/drawing/2014/main" id="{F9781BD7-3A4F-4D79-9D13-54D7A04F7646}"/>
                  </a:ext>
                </a:extLst>
              </p:cNvPr>
              <p:cNvSpPr txBox="1"/>
              <p:nvPr/>
            </p:nvSpPr>
            <p:spPr>
              <a:xfrm>
                <a:off x="64655" y="2778834"/>
                <a:ext cx="3078040" cy="981166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Š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𝑡𝑒𝑣𝑖𝑙𝑜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𝑒𝑛𝑖𝑐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(2)+Š</m:t>
                      </m:r>
                      <m:r>
                        <a:rPr lang="sl-SI" sz="2800" i="1" dirty="0" err="1" smtClean="0">
                          <a:latin typeface="Cambria Math" panose="02040503050406030204" pitchFamily="18" charset="0"/>
                        </a:rPr>
                        <m:t>𝑡𝑒𝑣𝑖𝑙𝑜</m:t>
                      </m:r>
                      <m:r>
                        <a:rPr lang="sl-SI" sz="2800" i="1" dirty="0" err="1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sl-SI" sz="2800" i="1" dirty="0" err="1" smtClean="0">
                          <a:latin typeface="Cambria Math" panose="02040503050406030204" pitchFamily="18" charset="0"/>
                        </a:rPr>
                        <m:t>𝑒𝑛𝑖𝑐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(10)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29" name="PoljeZBesedilom 28">
                <a:extLst>
                  <a:ext uri="{FF2B5EF4-FFF2-40B4-BE49-F238E27FC236}">
                    <a16:creationId xmlns:a16="http://schemas.microsoft.com/office/drawing/2014/main" id="{F9781BD7-3A4F-4D79-9D13-54D7A04F76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55" y="2778834"/>
                <a:ext cx="3078040" cy="98116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Raven puščični povezovalnik 7">
            <a:extLst>
              <a:ext uri="{FF2B5EF4-FFF2-40B4-BE49-F238E27FC236}">
                <a16:creationId xmlns:a16="http://schemas.microsoft.com/office/drawing/2014/main" id="{6AACDA40-7C02-4B06-B79B-BFD3CD8A762E}"/>
              </a:ext>
            </a:extLst>
          </p:cNvPr>
          <p:cNvCxnSpPr/>
          <p:nvPr/>
        </p:nvCxnSpPr>
        <p:spPr>
          <a:xfrm flipH="1">
            <a:off x="3142695" y="3561767"/>
            <a:ext cx="8699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26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12E0FD-6105-420E-8696-C0F89142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1301262"/>
            <a:ext cx="10077556" cy="811369"/>
          </a:xfrm>
        </p:spPr>
        <p:txBody>
          <a:bodyPr>
            <a:normAutofit/>
          </a:bodyPr>
          <a:lstStyle/>
          <a:p>
            <a:r>
              <a:rPr lang="sl-SI" sz="4000" dirty="0"/>
              <a:t>Rekurzivna rešitev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Podnaslov 2">
                <a:extLst>
                  <a:ext uri="{FF2B5EF4-FFF2-40B4-BE49-F238E27FC236}">
                    <a16:creationId xmlns:a16="http://schemas.microsoft.com/office/drawing/2014/main" id="{CF8D8074-1616-4209-BF80-2559155241C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0352" y="2507364"/>
                <a:ext cx="10072922" cy="3573840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11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0" indent="-228600" algn="l" defTabSz="914400" rtl="0" eaLnBrk="1" latinLnBrk="0" hangingPunct="1">
                  <a:lnSpc>
                    <a:spcPct val="11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57200" indent="0" algn="l" defTabSz="914400" rtl="0" eaLnBrk="1" latinLnBrk="0" hangingPunct="1">
                  <a:lnSpc>
                    <a:spcPct val="11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5800" indent="-228600" algn="l" defTabSz="914400" rtl="0" eaLnBrk="1" latinLnBrk="0" hangingPunct="1">
                  <a:lnSpc>
                    <a:spcPct val="11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0" algn="l" defTabSz="914400" rtl="0" eaLnBrk="1" latinLnBrk="0" hangingPunct="1">
                  <a:lnSpc>
                    <a:spcPct val="11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sl-SI" dirty="0"/>
                  <a:t>Bellmanova enačba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sl-SI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𝑆𝑡𝑒𝑣𝑖𝑙𝑜𝐸𝑛𝑖𝑐</m:t>
                      </m:r>
                      <m:d>
                        <m:d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1,č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=1,</m:t>
                              </m:r>
                            </m:e>
                            <m:e>
                              <m:func>
                                <m:funcPr>
                                  <m:ctrlPr>
                                    <a:rPr lang="sl-SI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limLow>
                                    <m:limLowPr>
                                      <m:ctrlPr>
                                        <a:rPr lang="sl-SI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limLow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sl-SI">
                                          <a:latin typeface="Cambria Math" panose="02040503050406030204" pitchFamily="18" charset="0"/>
                                        </a:rPr>
                                        <m:t>min</m:t>
                                      </m:r>
                                    </m:e>
                                    <m:lim/>
                                  </m:limLow>
                                </m:fName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sl-SI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eqArr>
                                        <m:eqArrPr>
                                          <m:ctrlPr>
                                            <a:rPr lang="sl-SI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func>
                                            <m:funcPr>
                                              <m:ctrlPr>
                                                <a:rPr lang="sl-SI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limLow>
                                                <m:limLowPr>
                                                  <m:ctrlPr>
                                                    <a:rPr lang="sl-SI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limLowPr>
                                                <m:e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sl-SI">
                                                      <a:latin typeface="Cambria Math" panose="02040503050406030204" pitchFamily="18" charset="0"/>
                                                    </a:rPr>
                                                    <m:t>min</m:t>
                                                  </m:r>
                                                </m:e>
                                                <m:lim>
                                                  <m:r>
                                                    <a:rPr lang="sl-SI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lim>
                                              </m:limLow>
                                            </m:fName>
                                            <m:e>
                                              <m:d>
                                                <m:dPr>
                                                  <m:ctrlPr>
                                                    <a:rPr lang="sl-SI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sl-SI" i="1">
                                                      <a:latin typeface="Cambria Math" panose="02040503050406030204" pitchFamily="18" charset="0"/>
                                                    </a:rPr>
                                                    <m:t>𝑆𝑡𝑒𝑣𝑖𝑙𝑜𝐸𝑛𝑖𝑐</m:t>
                                                  </m:r>
                                                  <m:d>
                                                    <m:dPr>
                                                      <m:ctrlPr>
                                                        <a:rPr lang="sl-SI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dPr>
                                                    <m:e>
                                                      <m:r>
                                                        <a:rPr lang="sl-SI" b="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𝑘</m:t>
                                                      </m:r>
                                                      <m:r>
                                                        <a:rPr lang="sl-SI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−</m:t>
                                                      </m:r>
                                                      <m:r>
                                                        <a:rPr lang="sl-SI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</m:e>
                                                  </m:d>
                                                  <m:r>
                                                    <a:rPr lang="sl-SI" i="1">
                                                      <a:latin typeface="Cambria Math" panose="02040503050406030204" pitchFamily="18" charset="0"/>
                                                    </a:rPr>
                                                    <m:t>+</m:t>
                                                  </m:r>
                                                  <m:r>
                                                    <a:rPr lang="sl-SI" i="1">
                                                      <a:latin typeface="Cambria Math" panose="02040503050406030204" pitchFamily="18" charset="0"/>
                                                    </a:rPr>
                                                    <m:t>𝑆𝑡𝑒𝑣𝑖𝑙𝑜𝐸𝑛𝑖𝑐</m:t>
                                                  </m:r>
                                                  <m:r>
                                                    <a:rPr lang="sl-SI" i="1">
                                                      <a:latin typeface="Cambria Math" panose="02040503050406030204" pitchFamily="18" charset="0"/>
                                                    </a:rPr>
                                                    <m:t>(</m:t>
                                                  </m:r>
                                                  <m:r>
                                                    <a:rPr lang="sl-SI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  <m:r>
                                                    <a:rPr lang="sl-SI" i="1">
                                                      <a:latin typeface="Cambria Math" panose="02040503050406030204" pitchFamily="18" charset="0"/>
                                                    </a:rPr>
                                                    <m:t>)</m:t>
                                                  </m:r>
                                                </m:e>
                                              </m:d>
                                            </m:e>
                                          </m:func>
                                        </m:e>
                                        <m:e>
                                          <m:func>
                                            <m:funcPr>
                                              <m:ctrlPr>
                                                <a:rPr lang="sl-SI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limLow>
                                                <m:limLowPr>
                                                  <m:ctrlPr>
                                                    <a:rPr lang="sl-SI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limLowPr>
                                                <m:e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sl-SI">
                                                      <a:latin typeface="Cambria Math" panose="02040503050406030204" pitchFamily="18" charset="0"/>
                                                    </a:rPr>
                                                    <m:t>min</m:t>
                                                  </m:r>
                                                </m:e>
                                                <m:lim>
                                                  <m:r>
                                                    <a:rPr lang="sl-SI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lim>
                                              </m:limLow>
                                            </m:fName>
                                            <m:e>
                                              <m:r>
                                                <a:rPr lang="sl-SI" i="1">
                                                  <a:latin typeface="Cambria Math" panose="02040503050406030204" pitchFamily="18" charset="0"/>
                                                </a:rPr>
                                                <m:t>(</m:t>
                                              </m:r>
                                              <m:r>
                                                <a:rPr lang="sl-SI" i="1">
                                                  <a:latin typeface="Cambria Math" panose="02040503050406030204" pitchFamily="18" charset="0"/>
                                                </a:rPr>
                                                <m:t>𝑆𝑡𝑒𝑣𝑖𝑙𝑜𝐸𝑛𝑖𝑐</m:t>
                                              </m:r>
                                              <m:d>
                                                <m:dPr>
                                                  <m:ctrlPr>
                                                    <a:rPr lang="sl-SI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sl-SI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  <m:r>
                                                    <a:rPr lang="sl-SI" i="1">
                                                      <a:latin typeface="Cambria Math" panose="02040503050406030204" pitchFamily="18" charset="0"/>
                                                    </a:rPr>
                                                    <m:t>/</m:t>
                                                  </m:r>
                                                  <m:r>
                                                    <a:rPr lang="sl-SI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e>
                                              </m:d>
                                              <m:r>
                                                <a:rPr lang="sl-SI" i="1"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r>
                                                <a:rPr lang="sl-SI" i="1">
                                                  <a:latin typeface="Cambria Math" panose="02040503050406030204" pitchFamily="18" charset="0"/>
                                                </a:rPr>
                                                <m:t>𝑆𝑡𝑒𝑣𝑖𝑙𝑜𝐸𝑛𝑖𝑐</m:t>
                                              </m:r>
                                              <m:d>
                                                <m:dPr>
                                                  <m:ctrlPr>
                                                    <a:rPr lang="sl-SI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sl-SI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e>
                                              </m:d>
                                              <m:r>
                                                <a:rPr lang="sl-SI" i="1">
                                                  <a:latin typeface="Cambria Math" panose="02040503050406030204" pitchFamily="18" charset="0"/>
                                                </a:rPr>
                                                <m:t>) </m:t>
                                              </m:r>
                                            </m:e>
                                          </m:func>
                                          <m:r>
                                            <a:rPr lang="sl-SI" i="1">
                                              <a:latin typeface="Cambria Math" panose="02040503050406030204" pitchFamily="18" charset="0"/>
                                            </a:rPr>
                                            <m:t>č</m:t>
                                          </m:r>
                                          <m:r>
                                            <a:rPr lang="sl-SI" i="1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  <m:r>
                                            <a:rPr lang="sl-SI" i="1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sl-SI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sl-SI" i="1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sl-SI" i="1">
                                              <a:latin typeface="Cambria Math" panose="02040503050406030204" pitchFamily="18" charset="0"/>
                                            </a:rPr>
                                            <m:t>𝑑𝑒𝑙𝑖</m:t>
                                          </m:r>
                                          <m:r>
                                            <a:rPr lang="sl-SI" i="1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sl-SI" b="0" i="1" smtClean="0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e>
                                      </m:eqArr>
                                    </m:e>
                                  </m:d>
                                </m:e>
                              </m:func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𝑠𝑖𝑐𝑒𝑟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sl-SI" b="0" dirty="0"/>
              </a:p>
              <a:p>
                <a:endParaRPr lang="sl-SI" dirty="0"/>
              </a:p>
              <a:p>
                <a:endParaRPr lang="sl-SI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4" name="Podnaslov 2">
                <a:extLst>
                  <a:ext uri="{FF2B5EF4-FFF2-40B4-BE49-F238E27FC236}">
                    <a16:creationId xmlns:a16="http://schemas.microsoft.com/office/drawing/2014/main" id="{CF8D8074-1616-4209-BF80-2559155241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352" y="2507364"/>
                <a:ext cx="10072922" cy="3573840"/>
              </a:xfrm>
              <a:prstGeom prst="rect">
                <a:avLst/>
              </a:prstGeom>
              <a:blipFill>
                <a:blip r:embed="rId2"/>
                <a:stretch>
                  <a:fillRect l="-545" t="-51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955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F532F9E-9171-4F12-B92F-364386302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600" dirty="0"/>
              <a:t>Dinamična rešitev</a:t>
            </a:r>
            <a:endParaRPr lang="sl-SI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263A6F5-396D-4472-8971-2D784BDB39CC}"/>
              </a:ext>
            </a:extLst>
          </p:cNvPr>
          <p:cNvSpPr txBox="1">
            <a:spLocks/>
          </p:cNvSpPr>
          <p:nvPr/>
        </p:nvSpPr>
        <p:spPr>
          <a:xfrm>
            <a:off x="530352" y="2654422"/>
            <a:ext cx="10072922" cy="132556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/>
              <a:t>Podatke si shranjujemo v tabelo dolžine K + 1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/>
              <a:t>Podatek na mestu i, predstavlja najmanjše število enic, ki jih potrebujemo za vsoto 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graphicFrame>
        <p:nvGraphicFramePr>
          <p:cNvPr id="4" name="Tabela 5">
            <a:extLst>
              <a:ext uri="{FF2B5EF4-FFF2-40B4-BE49-F238E27FC236}">
                <a16:creationId xmlns:a16="http://schemas.microsoft.com/office/drawing/2014/main" id="{88FFF962-3508-4545-A427-07A44AA0AA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616454"/>
              </p:ext>
            </p:extLst>
          </p:nvPr>
        </p:nvGraphicFramePr>
        <p:xfrm>
          <a:off x="426126" y="3876690"/>
          <a:ext cx="9942988" cy="13229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6824">
                  <a:extLst>
                    <a:ext uri="{9D8B030D-6E8A-4147-A177-3AD203B41FA5}">
                      <a16:colId xmlns:a16="http://schemas.microsoft.com/office/drawing/2014/main" val="3303482272"/>
                    </a:ext>
                  </a:extLst>
                </a:gridCol>
                <a:gridCol w="794900">
                  <a:extLst>
                    <a:ext uri="{9D8B030D-6E8A-4147-A177-3AD203B41FA5}">
                      <a16:colId xmlns:a16="http://schemas.microsoft.com/office/drawing/2014/main" val="4095613868"/>
                    </a:ext>
                  </a:extLst>
                </a:gridCol>
                <a:gridCol w="903908">
                  <a:extLst>
                    <a:ext uri="{9D8B030D-6E8A-4147-A177-3AD203B41FA5}">
                      <a16:colId xmlns:a16="http://schemas.microsoft.com/office/drawing/2014/main" val="4270891502"/>
                    </a:ext>
                  </a:extLst>
                </a:gridCol>
                <a:gridCol w="903908">
                  <a:extLst>
                    <a:ext uri="{9D8B030D-6E8A-4147-A177-3AD203B41FA5}">
                      <a16:colId xmlns:a16="http://schemas.microsoft.com/office/drawing/2014/main" val="3485703874"/>
                    </a:ext>
                  </a:extLst>
                </a:gridCol>
                <a:gridCol w="903908">
                  <a:extLst>
                    <a:ext uri="{9D8B030D-6E8A-4147-A177-3AD203B41FA5}">
                      <a16:colId xmlns:a16="http://schemas.microsoft.com/office/drawing/2014/main" val="596161045"/>
                    </a:ext>
                  </a:extLst>
                </a:gridCol>
                <a:gridCol w="903908">
                  <a:extLst>
                    <a:ext uri="{9D8B030D-6E8A-4147-A177-3AD203B41FA5}">
                      <a16:colId xmlns:a16="http://schemas.microsoft.com/office/drawing/2014/main" val="200392480"/>
                    </a:ext>
                  </a:extLst>
                </a:gridCol>
                <a:gridCol w="903908">
                  <a:extLst>
                    <a:ext uri="{9D8B030D-6E8A-4147-A177-3AD203B41FA5}">
                      <a16:colId xmlns:a16="http://schemas.microsoft.com/office/drawing/2014/main" val="1658169971"/>
                    </a:ext>
                  </a:extLst>
                </a:gridCol>
                <a:gridCol w="903908">
                  <a:extLst>
                    <a:ext uri="{9D8B030D-6E8A-4147-A177-3AD203B41FA5}">
                      <a16:colId xmlns:a16="http://schemas.microsoft.com/office/drawing/2014/main" val="3500674793"/>
                    </a:ext>
                  </a:extLst>
                </a:gridCol>
                <a:gridCol w="903908">
                  <a:extLst>
                    <a:ext uri="{9D8B030D-6E8A-4147-A177-3AD203B41FA5}">
                      <a16:colId xmlns:a16="http://schemas.microsoft.com/office/drawing/2014/main" val="3859516210"/>
                    </a:ext>
                  </a:extLst>
                </a:gridCol>
                <a:gridCol w="903908">
                  <a:extLst>
                    <a:ext uri="{9D8B030D-6E8A-4147-A177-3AD203B41FA5}">
                      <a16:colId xmlns:a16="http://schemas.microsoft.com/office/drawing/2014/main" val="2318060813"/>
                    </a:ext>
                  </a:extLst>
                </a:gridCol>
              </a:tblGrid>
              <a:tr h="500001">
                <a:tc>
                  <a:txBody>
                    <a:bodyPr/>
                    <a:lstStyle/>
                    <a:p>
                      <a:r>
                        <a:rPr lang="sl-SI" dirty="0"/>
                        <a:t>Vrednost izraza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340171"/>
                  </a:ext>
                </a:extLst>
              </a:tr>
              <a:tr h="601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Število enic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l-SI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l-SI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sl-SI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721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903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5">
            <a:extLst>
              <a:ext uri="{FF2B5EF4-FFF2-40B4-BE49-F238E27FC236}">
                <a16:creationId xmlns:a16="http://schemas.microsoft.com/office/drawing/2014/main" id="{8079245E-A7BB-4537-A5FE-1A9A6CA313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987401"/>
              </p:ext>
            </p:extLst>
          </p:nvPr>
        </p:nvGraphicFramePr>
        <p:xfrm>
          <a:off x="750643" y="1520491"/>
          <a:ext cx="8710779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2155">
                  <a:extLst>
                    <a:ext uri="{9D8B030D-6E8A-4147-A177-3AD203B41FA5}">
                      <a16:colId xmlns:a16="http://schemas.microsoft.com/office/drawing/2014/main" val="3303482272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4095613868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4270891502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3485703874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596161045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200392480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1658169971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3859516210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2318060813"/>
                    </a:ext>
                  </a:extLst>
                </a:gridCol>
              </a:tblGrid>
              <a:tr h="242704">
                <a:tc>
                  <a:txBody>
                    <a:bodyPr/>
                    <a:lstStyle/>
                    <a:p>
                      <a:r>
                        <a:rPr lang="sl-SI" dirty="0"/>
                        <a:t>Vsota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340171"/>
                  </a:ext>
                </a:extLst>
              </a:tr>
              <a:tr h="5856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Število enic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l-SI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l-SI" sz="18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sl-SI" sz="1800" b="1" dirty="0"/>
                    </a:p>
                    <a:p>
                      <a:pPr algn="l"/>
                      <a:endParaRPr lang="sl-SI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sl-SI" sz="1800" b="1" dirty="0"/>
                    </a:p>
                    <a:p>
                      <a:pPr algn="l"/>
                      <a:endParaRPr lang="sl-SI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l-SI" sz="2400" b="1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sl-SI" sz="2400" b="1" dirty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721511"/>
                  </a:ext>
                </a:extLst>
              </a:tr>
            </a:tbl>
          </a:graphicData>
        </a:graphic>
      </p:graphicFrame>
      <p:sp>
        <p:nvSpPr>
          <p:cNvPr id="4" name="PoljeZBesedilom 3">
            <a:extLst>
              <a:ext uri="{FF2B5EF4-FFF2-40B4-BE49-F238E27FC236}">
                <a16:creationId xmlns:a16="http://schemas.microsoft.com/office/drawing/2014/main" id="{347151D1-29E0-42D0-8456-8A8B1A8CB859}"/>
              </a:ext>
            </a:extLst>
          </p:cNvPr>
          <p:cNvSpPr txBox="1"/>
          <p:nvPr/>
        </p:nvSpPr>
        <p:spPr>
          <a:xfrm>
            <a:off x="750643" y="2967335"/>
            <a:ext cx="694629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/>
              <a:t>Gremo čez celo tabelo, na vsakem koraku pregledamo vse možne kombinacije seštevanj in množenj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/>
              <a:t>Upoštevamo </a:t>
            </a:r>
            <a:r>
              <a:rPr lang="sl-SI" dirty="0" err="1"/>
              <a:t>Bellmanovo</a:t>
            </a:r>
            <a:r>
              <a:rPr lang="sl-SI" dirty="0"/>
              <a:t> enačbo!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27410EAB-BC98-4F93-8B65-200972F99977}"/>
                  </a:ext>
                </a:extLst>
              </p:cNvPr>
              <p:cNvSpPr txBox="1"/>
              <p:nvPr/>
            </p:nvSpPr>
            <p:spPr>
              <a:xfrm>
                <a:off x="617478" y="6039501"/>
                <a:ext cx="467361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Časovna zahtevnost: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l-S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sl-SI" dirty="0"/>
              </a:p>
            </p:txBody>
          </p:sp>
        </mc:Choice>
        <mc:Fallback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27410EAB-BC98-4F93-8B65-200972F999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478" y="6039501"/>
                <a:ext cx="4673613" cy="369332"/>
              </a:xfrm>
              <a:prstGeom prst="rect">
                <a:avLst/>
              </a:prstGeom>
              <a:blipFill>
                <a:blip r:embed="rId2"/>
                <a:stretch>
                  <a:fillRect l="-1043" t="-8333" b="-2833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6247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D14DC8-EFBE-4F4B-81B1-30481A3684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611027"/>
            <a:ext cx="10072922" cy="1978346"/>
          </a:xfrm>
        </p:spPr>
        <p:txBody>
          <a:bodyPr/>
          <a:lstStyle/>
          <a:p>
            <a:r>
              <a:rPr lang="sl-SI" sz="4000" dirty="0"/>
              <a:t>Najmanjše število kovancev, da bo skupna vrednost izbranih kovancev enaka določeni vrednosti</a:t>
            </a:r>
            <a:endParaRPr lang="sl-SI" dirty="0"/>
          </a:p>
        </p:txBody>
      </p: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048D02E7-9BFE-4EE2-B24C-EDD3B374BF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1962499"/>
              </p:ext>
            </p:extLst>
          </p:nvPr>
        </p:nvGraphicFramePr>
        <p:xfrm>
          <a:off x="463764" y="2249528"/>
          <a:ext cx="11370169" cy="4349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92079136-2BF4-4B3C-9036-B687EC9E9480}"/>
              </a:ext>
            </a:extLst>
          </p:cNvPr>
          <p:cNvSpPr txBox="1"/>
          <p:nvPr/>
        </p:nvSpPr>
        <p:spPr>
          <a:xfrm>
            <a:off x="937846" y="5802900"/>
            <a:ext cx="2110154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[1,2,5,10]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5A1FC797-080E-4FC3-9BE2-1409378235EB}"/>
              </a:ext>
            </a:extLst>
          </p:cNvPr>
          <p:cNvSpPr txBox="1"/>
          <p:nvPr/>
        </p:nvSpPr>
        <p:spPr>
          <a:xfrm>
            <a:off x="5040923" y="5802900"/>
            <a:ext cx="2110154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k = 14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E6B9B333-2D36-4A57-9F6D-2700AF929259}"/>
              </a:ext>
            </a:extLst>
          </p:cNvPr>
          <p:cNvSpPr txBox="1"/>
          <p:nvPr/>
        </p:nvSpPr>
        <p:spPr>
          <a:xfrm>
            <a:off x="9280690" y="5802900"/>
            <a:ext cx="2110154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Rešitev: 3</a:t>
            </a:r>
          </a:p>
        </p:txBody>
      </p:sp>
    </p:spTree>
    <p:extLst>
      <p:ext uri="{BB962C8B-B14F-4D97-AF65-F5344CB8AC3E}">
        <p14:creationId xmlns:p14="http://schemas.microsoft.com/office/powerpoint/2010/main" val="2222350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EDC2C1-FDB4-4011-AE5A-CC497DA84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65" y="330200"/>
            <a:ext cx="10077556" cy="753731"/>
          </a:xfrm>
        </p:spPr>
        <p:txBody>
          <a:bodyPr/>
          <a:lstStyle/>
          <a:p>
            <a:r>
              <a:rPr lang="sl-SI" dirty="0"/>
              <a:t>PRIMERA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7AFDDF5E-AF4C-4D8B-B663-27A64CFCDEDD}"/>
              </a:ext>
            </a:extLst>
          </p:cNvPr>
          <p:cNvSpPr txBox="1"/>
          <p:nvPr/>
        </p:nvSpPr>
        <p:spPr>
          <a:xfrm>
            <a:off x="431565" y="4289024"/>
            <a:ext cx="5128847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[1,2,5,10,20,50,100,200,500]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B5AE3312-72E9-4F8F-9519-E2722E7BAA8D}"/>
              </a:ext>
            </a:extLst>
          </p:cNvPr>
          <p:cNvSpPr txBox="1"/>
          <p:nvPr/>
        </p:nvSpPr>
        <p:spPr>
          <a:xfrm>
            <a:off x="6402990" y="4289024"/>
            <a:ext cx="2110154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K = 399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67DE1134-04B8-419D-9E77-4B31551B5A04}"/>
              </a:ext>
            </a:extLst>
          </p:cNvPr>
          <p:cNvSpPr txBox="1"/>
          <p:nvPr/>
        </p:nvSpPr>
        <p:spPr>
          <a:xfrm>
            <a:off x="6402989" y="5041930"/>
            <a:ext cx="2110154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Rešitev: 8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67804023-FBFF-4A8A-A921-98A8D3B2E49F}"/>
              </a:ext>
            </a:extLst>
          </p:cNvPr>
          <p:cNvSpPr txBox="1"/>
          <p:nvPr/>
        </p:nvSpPr>
        <p:spPr>
          <a:xfrm>
            <a:off x="431565" y="1882039"/>
            <a:ext cx="2110154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[1,2,5,10]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BCEFC4A1-4E93-4F7A-8FC0-09E025B57A6A}"/>
              </a:ext>
            </a:extLst>
          </p:cNvPr>
          <p:cNvSpPr txBox="1"/>
          <p:nvPr/>
        </p:nvSpPr>
        <p:spPr>
          <a:xfrm>
            <a:off x="3985846" y="1882039"/>
            <a:ext cx="2110154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k = 14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C3D4B33E-FBCF-48D8-9885-0F3306FF9525}"/>
              </a:ext>
            </a:extLst>
          </p:cNvPr>
          <p:cNvSpPr txBox="1"/>
          <p:nvPr/>
        </p:nvSpPr>
        <p:spPr>
          <a:xfrm>
            <a:off x="3985846" y="2539710"/>
            <a:ext cx="2110154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Rešitev: 3</a:t>
            </a:r>
          </a:p>
        </p:txBody>
      </p:sp>
    </p:spTree>
    <p:extLst>
      <p:ext uri="{BB962C8B-B14F-4D97-AF65-F5344CB8AC3E}">
        <p14:creationId xmlns:p14="http://schemas.microsoft.com/office/powerpoint/2010/main" val="3640277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12E0FD-6105-420E-8696-C0F89142B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Požrešna metoda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Podnaslov 2">
                <a:extLst>
                  <a:ext uri="{FF2B5EF4-FFF2-40B4-BE49-F238E27FC236}">
                    <a16:creationId xmlns:a16="http://schemas.microsoft.com/office/drawing/2014/main" id="{CF8D8074-1616-4209-BF80-2559155241C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2667" y="2736227"/>
                <a:ext cx="10140607" cy="3334705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11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0" indent="-228600" algn="l" defTabSz="914400" rtl="0" eaLnBrk="1" latinLnBrk="0" hangingPunct="1">
                  <a:lnSpc>
                    <a:spcPct val="11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57200" indent="0" algn="l" defTabSz="914400" rtl="0" eaLnBrk="1" latinLnBrk="0" hangingPunct="1">
                  <a:lnSpc>
                    <a:spcPct val="11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5800" indent="-228600" algn="l" defTabSz="914400" rtl="0" eaLnBrk="1" latinLnBrk="0" hangingPunct="1">
                  <a:lnSpc>
                    <a:spcPct val="11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0" algn="l" defTabSz="914400" rtl="0" eaLnBrk="1" latinLnBrk="0" hangingPunct="1">
                  <a:lnSpc>
                    <a:spcPct val="11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sl-SI" dirty="0"/>
                  <a:t>V vsakem koraku vzamemo največji možni kovanec, ki je manjši od trenutne vsote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sl-SI" dirty="0"/>
                  <a:t>Časovna zahtevnost:</a:t>
                </a:r>
                <a14:m>
                  <m:oMath xmlns:m="http://schemas.openxmlformats.org/officeDocument/2006/math">
                    <m:r>
                      <a:rPr lang="sl-SI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l-SI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l-SI" i="1" dirty="0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sl-SI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sl-SI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sl-SI" dirty="0"/>
                  <a:t>Deluje vedno?</a:t>
                </a:r>
              </a:p>
              <a:p>
                <a:endParaRPr lang="sl-SI" dirty="0"/>
              </a:p>
            </p:txBody>
          </p:sp>
        </mc:Choice>
        <mc:Fallback>
          <p:sp>
            <p:nvSpPr>
              <p:cNvPr id="4" name="Podnaslov 2">
                <a:extLst>
                  <a:ext uri="{FF2B5EF4-FFF2-40B4-BE49-F238E27FC236}">
                    <a16:creationId xmlns:a16="http://schemas.microsoft.com/office/drawing/2014/main" id="{CF8D8074-1616-4209-BF80-2559155241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667" y="2736227"/>
                <a:ext cx="10140607" cy="3334705"/>
              </a:xfrm>
              <a:prstGeom prst="rect">
                <a:avLst/>
              </a:prstGeom>
              <a:blipFill>
                <a:blip r:embed="rId2"/>
                <a:stretch>
                  <a:fillRect l="-541" t="-73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7281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114739FD-A89E-46E8-B112-AF4E539A8D38}"/>
              </a:ext>
            </a:extLst>
          </p:cNvPr>
          <p:cNvSpPr txBox="1">
            <a:spLocks/>
          </p:cNvSpPr>
          <p:nvPr/>
        </p:nvSpPr>
        <p:spPr>
          <a:xfrm>
            <a:off x="498229" y="1282394"/>
            <a:ext cx="3493478" cy="74551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3200" dirty="0" err="1"/>
              <a:t>Protiprimer</a:t>
            </a:r>
            <a:r>
              <a:rPr lang="sl-SI" sz="3200" dirty="0"/>
              <a:t>?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00FB2079-B21A-45BF-9863-21EBB88AEB68}"/>
              </a:ext>
            </a:extLst>
          </p:cNvPr>
          <p:cNvSpPr txBox="1"/>
          <p:nvPr/>
        </p:nvSpPr>
        <p:spPr>
          <a:xfrm>
            <a:off x="498228" y="2095520"/>
            <a:ext cx="996463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11? 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88C5A0AF-12EE-46AD-9042-B9F103BAA0BE}"/>
              </a:ext>
            </a:extLst>
          </p:cNvPr>
          <p:cNvSpPr txBox="1"/>
          <p:nvPr/>
        </p:nvSpPr>
        <p:spPr>
          <a:xfrm>
            <a:off x="2071028" y="2061571"/>
            <a:ext cx="3628293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 10,1  2 </a:t>
            </a:r>
            <a:r>
              <a:rPr lang="sl-SI" sz="2800" b="1" dirty="0">
                <a:solidFill>
                  <a:srgbClr val="FF0000"/>
                </a:solidFill>
              </a:rPr>
              <a:t>je</a:t>
            </a:r>
            <a:r>
              <a:rPr lang="sl-SI" sz="2800" dirty="0"/>
              <a:t> v redu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73F9BFE-CC67-4AF6-B862-0E3975554EAA}"/>
              </a:ext>
            </a:extLst>
          </p:cNvPr>
          <p:cNvSpPr txBox="1"/>
          <p:nvPr/>
        </p:nvSpPr>
        <p:spPr>
          <a:xfrm>
            <a:off x="3274890" y="4386361"/>
            <a:ext cx="2033955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[1,3,4,7,9]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E9EBF12E-F170-496A-B602-A9470627A990}"/>
              </a:ext>
            </a:extLst>
          </p:cNvPr>
          <p:cNvSpPr txBox="1"/>
          <p:nvPr/>
        </p:nvSpPr>
        <p:spPr>
          <a:xfrm>
            <a:off x="477714" y="5486398"/>
            <a:ext cx="996463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11? 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45057B23-3608-4C0E-9A45-849739B91212}"/>
              </a:ext>
            </a:extLst>
          </p:cNvPr>
          <p:cNvSpPr txBox="1"/>
          <p:nvPr/>
        </p:nvSpPr>
        <p:spPr>
          <a:xfrm>
            <a:off x="2157046" y="5486398"/>
            <a:ext cx="3628293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 9,1,1  3 </a:t>
            </a:r>
            <a:r>
              <a:rPr lang="sl-SI" sz="2800" b="1" dirty="0">
                <a:solidFill>
                  <a:srgbClr val="FF0000"/>
                </a:solidFill>
              </a:rPr>
              <a:t>ni</a:t>
            </a:r>
            <a:r>
              <a:rPr lang="sl-SI" sz="2800" dirty="0"/>
              <a:t> v redu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2F4745AE-3C0C-4073-95E5-C3B8CA4D25F6}"/>
              </a:ext>
            </a:extLst>
          </p:cNvPr>
          <p:cNvSpPr txBox="1"/>
          <p:nvPr/>
        </p:nvSpPr>
        <p:spPr>
          <a:xfrm>
            <a:off x="6365633" y="5486398"/>
            <a:ext cx="3628293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Pravilno: 2 (7,4)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8C2330EC-CE63-46C9-B033-654A593B4F2E}"/>
              </a:ext>
            </a:extLst>
          </p:cNvPr>
          <p:cNvSpPr txBox="1"/>
          <p:nvPr/>
        </p:nvSpPr>
        <p:spPr>
          <a:xfrm>
            <a:off x="498229" y="482295"/>
            <a:ext cx="5128847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[1,2,5,10,20,50,100,200,500]</a:t>
            </a:r>
          </a:p>
        </p:txBody>
      </p:sp>
      <p:sp>
        <p:nvSpPr>
          <p:cNvPr id="11" name="Podnaslov 2">
            <a:extLst>
              <a:ext uri="{FF2B5EF4-FFF2-40B4-BE49-F238E27FC236}">
                <a16:creationId xmlns:a16="http://schemas.microsoft.com/office/drawing/2014/main" id="{21EFF0F3-27DF-41DC-ACCA-D0B72E05B8F1}"/>
              </a:ext>
            </a:extLst>
          </p:cNvPr>
          <p:cNvSpPr txBox="1">
            <a:spLocks/>
          </p:cNvSpPr>
          <p:nvPr/>
        </p:nvSpPr>
        <p:spPr>
          <a:xfrm>
            <a:off x="477712" y="2814694"/>
            <a:ext cx="4831133" cy="74551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3200" dirty="0"/>
              <a:t>Tukaj vedno gre!</a:t>
            </a:r>
          </a:p>
        </p:txBody>
      </p:sp>
      <p:sp>
        <p:nvSpPr>
          <p:cNvPr id="13" name="Podnaslov 2">
            <a:extLst>
              <a:ext uri="{FF2B5EF4-FFF2-40B4-BE49-F238E27FC236}">
                <a16:creationId xmlns:a16="http://schemas.microsoft.com/office/drawing/2014/main" id="{20C30367-8870-4ACD-98A8-AA3BCCFDA9E7}"/>
              </a:ext>
            </a:extLst>
          </p:cNvPr>
          <p:cNvSpPr txBox="1">
            <a:spLocks/>
          </p:cNvSpPr>
          <p:nvPr/>
        </p:nvSpPr>
        <p:spPr>
          <a:xfrm>
            <a:off x="477712" y="4275214"/>
            <a:ext cx="2531818" cy="74551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3200" dirty="0"/>
              <a:t>Kaj pa tukaj?</a:t>
            </a:r>
          </a:p>
        </p:txBody>
      </p:sp>
    </p:spTree>
    <p:extLst>
      <p:ext uri="{BB962C8B-B14F-4D97-AF65-F5344CB8AC3E}">
        <p14:creationId xmlns:p14="http://schemas.microsoft.com/office/powerpoint/2010/main" val="3457379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5EFEF649-1D58-4ED0-979D-0B82313A5CCA}"/>
              </a:ext>
            </a:extLst>
          </p:cNvPr>
          <p:cNvSpPr txBox="1"/>
          <p:nvPr/>
        </p:nvSpPr>
        <p:spPr>
          <a:xfrm>
            <a:off x="922708" y="1629069"/>
            <a:ext cx="949023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Vsak naslednji mora biti enkrat večji od prejšnjega (1,3,4  iščemo 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Vsak mora biti kombinacija prejšnjih (3,7 iščemo 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Ni točnih pogojev!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Pregledati vse možnosti! Kdaj nehamo?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Ena zgornja meja: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Obstajajo še boljše: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4C09F365-E63D-453F-A080-1FE568EC4807}"/>
              </a:ext>
            </a:extLst>
          </p:cNvPr>
          <p:cNvSpPr txBox="1"/>
          <p:nvPr/>
        </p:nvSpPr>
        <p:spPr>
          <a:xfrm>
            <a:off x="1132431" y="921183"/>
            <a:ext cx="81541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4000" i="1" dirty="0">
                <a:solidFill>
                  <a:prstClr val="black"/>
                </a:solidFill>
                <a:latin typeface="Georgia Pro Semibold"/>
                <a:ea typeface="+mj-ea"/>
                <a:cs typeface="+mj-cs"/>
              </a:rPr>
              <a:t>Kdaj požrešna metoda odpove?</a:t>
            </a:r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FBE34871-6F27-42BB-9D10-90FE261899BC}"/>
                  </a:ext>
                </a:extLst>
              </p:cNvPr>
              <p:cNvSpPr txBox="1"/>
              <p:nvPr/>
            </p:nvSpPr>
            <p:spPr>
              <a:xfrm>
                <a:off x="3242695" y="4684523"/>
                <a:ext cx="31563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0" i="1" u="none" strike="noStrike" dirty="0" smtClean="0">
                          <a:solidFill>
                            <a:srgbClr val="282829"/>
                          </a:solidFill>
                          <a:effectLst/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sl-SI" b="0" i="1" u="none" strike="noStrike" dirty="0" smtClean="0">
                          <a:solidFill>
                            <a:srgbClr val="282829"/>
                          </a:solidFill>
                          <a:effectLst/>
                          <a:latin typeface="Cambria Math" panose="02040503050406030204" pitchFamily="18" charset="0"/>
                        </a:rPr>
                        <m:t>=(</m:t>
                      </m:r>
                      <m:sSub>
                        <m:sSubPr>
                          <m:ctrlPr>
                            <a:rPr lang="sl-SI" b="0" i="1" u="none" strike="noStrike" dirty="0" smtClean="0">
                              <a:solidFill>
                                <a:srgbClr val="282829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0" i="1" u="none" strike="noStrike" dirty="0" smtClean="0">
                              <a:solidFill>
                                <a:srgbClr val="282829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sl-SI" b="0" i="1" u="none" strike="noStrike" dirty="0" smtClean="0">
                              <a:solidFill>
                                <a:srgbClr val="282829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l-SI" b="0" i="1" u="none" strike="noStrike" dirty="0" smtClean="0">
                          <a:solidFill>
                            <a:srgbClr val="282829"/>
                          </a:solidFill>
                          <a:effectLst/>
                          <a:latin typeface="Cambria Math" panose="02040503050406030204" pitchFamily="18" charset="0"/>
                        </a:rPr>
                        <m:t>+⋯+</m:t>
                      </m:r>
                      <m:sSub>
                        <m:sSubPr>
                          <m:ctrlPr>
                            <a:rPr lang="sl-SI" i="1" dirty="0">
                              <a:solidFill>
                                <a:srgbClr val="28282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 dirty="0">
                              <a:solidFill>
                                <a:srgbClr val="282829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sl-SI" b="0" i="1" dirty="0" smtClean="0">
                              <a:solidFill>
                                <a:srgbClr val="282829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l-SI" b="0" i="1" dirty="0" smtClean="0">
                              <a:solidFill>
                                <a:srgbClr val="282829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sl-SI" b="0" i="1" u="none" strike="noStrike" dirty="0" smtClean="0">
                          <a:solidFill>
                            <a:srgbClr val="282829"/>
                          </a:solidFill>
                          <a:effectLst/>
                          <a:latin typeface="Cambria Math" panose="02040503050406030204" pitchFamily="18" charset="0"/>
                        </a:rPr>
                        <m:t>)(</m:t>
                      </m:r>
                      <m:sSub>
                        <m:sSubPr>
                          <m:ctrlPr>
                            <a:rPr lang="sl-SI" i="1" dirty="0">
                              <a:solidFill>
                                <a:srgbClr val="28282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 dirty="0">
                              <a:solidFill>
                                <a:srgbClr val="282829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sl-SI" i="1" dirty="0">
                              <a:solidFill>
                                <a:srgbClr val="282829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sl-SI" b="0" i="1" u="none" strike="noStrike" dirty="0" smtClean="0">
                          <a:solidFill>
                            <a:srgbClr val="282829"/>
                          </a:solidFill>
                          <a:effectLst/>
                          <a:latin typeface="Cambria Math" panose="02040503050406030204" pitchFamily="18" charset="0"/>
                        </a:rPr>
                        <m:t>−1)</m:t>
                      </m:r>
                    </m:oMath>
                  </m:oMathPara>
                </a14:m>
                <a:endParaRPr lang="sl-SI" dirty="0"/>
              </a:p>
            </p:txBody>
          </p:sp>
        </mc:Choice>
        <mc:Fallback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FBE34871-6F27-42BB-9D10-90FE261899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2695" y="4684523"/>
                <a:ext cx="3156313" cy="369332"/>
              </a:xfrm>
              <a:prstGeom prst="rect">
                <a:avLst/>
              </a:prstGeom>
              <a:blipFill>
                <a:blip r:embed="rId2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26C7A594-6AD1-4DB1-95DF-6BB72C9FE9C8}"/>
                  </a:ext>
                </a:extLst>
              </p:cNvPr>
              <p:cNvSpPr txBox="1"/>
              <p:nvPr/>
            </p:nvSpPr>
            <p:spPr>
              <a:xfrm>
                <a:off x="3532202" y="5507054"/>
                <a:ext cx="16773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i="1" dirty="0" smtClean="0">
                              <a:solidFill>
                                <a:srgbClr val="28282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0" i="1" dirty="0" smtClean="0">
                              <a:solidFill>
                                <a:srgbClr val="282829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sl-SI" b="0" i="1" dirty="0" smtClean="0">
                              <a:solidFill>
                                <a:srgbClr val="282829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sl-SI" i="1" dirty="0">
                              <a:solidFill>
                                <a:srgbClr val="282829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sl-SI" b="0" i="1" dirty="0" smtClean="0">
                              <a:solidFill>
                                <a:srgbClr val="282829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l-SI" b="0" i="1" dirty="0" smtClean="0">
                              <a:solidFill>
                                <a:srgbClr val="282829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sl-SI" b="0" i="0" dirty="0" smtClean="0">
                          <a:solidFill>
                            <a:srgbClr val="282829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l-SI" i="1" dirty="0">
                              <a:solidFill>
                                <a:srgbClr val="28282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 dirty="0">
                              <a:solidFill>
                                <a:srgbClr val="282829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sl-SI" i="1" dirty="0">
                              <a:solidFill>
                                <a:srgbClr val="282829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sl-SI" dirty="0"/>
              </a:p>
            </p:txBody>
          </p:sp>
        </mc:Choice>
        <mc:Fallback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26C7A594-6AD1-4DB1-95DF-6BB72C9FE9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2202" y="5507054"/>
                <a:ext cx="1677319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181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12E0FD-6105-420E-8696-C0F89142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1301262"/>
            <a:ext cx="10077556" cy="811369"/>
          </a:xfrm>
        </p:spPr>
        <p:txBody>
          <a:bodyPr>
            <a:normAutofit/>
          </a:bodyPr>
          <a:lstStyle/>
          <a:p>
            <a:r>
              <a:rPr lang="sl-SI" sz="4000" dirty="0"/>
              <a:t>Rekurzivna rešitev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Podnaslov 2">
                <a:extLst>
                  <a:ext uri="{FF2B5EF4-FFF2-40B4-BE49-F238E27FC236}">
                    <a16:creationId xmlns:a16="http://schemas.microsoft.com/office/drawing/2014/main" id="{CF8D8074-1616-4209-BF80-2559155241C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0351" y="2507364"/>
                <a:ext cx="10726533" cy="1886836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11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0" indent="-228600" algn="l" defTabSz="914400" rtl="0" eaLnBrk="1" latinLnBrk="0" hangingPunct="1">
                  <a:lnSpc>
                    <a:spcPct val="11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57200" indent="0" algn="l" defTabSz="914400" rtl="0" eaLnBrk="1" latinLnBrk="0" hangingPunct="1">
                  <a:lnSpc>
                    <a:spcPct val="11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5800" indent="-228600" algn="l" defTabSz="914400" rtl="0" eaLnBrk="1" latinLnBrk="0" hangingPunct="1">
                  <a:lnSpc>
                    <a:spcPct val="11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0" algn="l" defTabSz="914400" rtl="0" eaLnBrk="1" latinLnBrk="0" hangingPunct="1">
                  <a:lnSpc>
                    <a:spcPct val="11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sl-SI" dirty="0"/>
                  <a:t>Bellmanova enačba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l-SI" i="1">
                          <a:latin typeface="Cambria Math" panose="02040503050406030204" pitchFamily="18" charset="0"/>
                        </a:rPr>
                        <m:t>𝑁𝑎𝑗𝑚𝑎𝑛𝑗𝑠𝑒𝑆𝑡𝑒𝑣𝑖𝑙𝑜</m:t>
                      </m:r>
                      <m:d>
                        <m:dPr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𝑣𝑠𝑜𝑡𝑎</m:t>
                          </m:r>
                        </m:e>
                      </m:d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0, č</m:t>
                              </m:r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𝑣𝑠𝑜𝑡𝑎</m:t>
                              </m:r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e>
                            <m:e>
                              <m:func>
                                <m:funcPr>
                                  <m:ctrl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limLow>
                                    <m:limLowPr>
                                      <m:ctrlPr>
                                        <a:rPr lang="sl-SI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limLow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sl-SI" b="0" i="0" smtClean="0">
                                          <a:latin typeface="Cambria Math" panose="02040503050406030204" pitchFamily="18" charset="0"/>
                                        </a:rPr>
                                        <m:t>min</m:t>
                                      </m:r>
                                    </m:e>
                                    <m:lim>
                                      <m:eqArr>
                                        <m:eqArrPr>
                                          <m:ctrlPr>
                                            <a:rPr lang="sl-SI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sl-SI" b="0" i="1" smtClean="0">
                                              <a:latin typeface="Cambria Math" panose="02040503050406030204" pitchFamily="18" charset="0"/>
                                            </a:rPr>
                                            <m:t>𝑘𝑜𝑣𝑎𝑛𝑐𝑖</m:t>
                                          </m:r>
                                          <m:r>
                                            <a:rPr lang="sl-SI" b="0" i="1" smtClean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</m:e>
                                        <m:e>
                                          <m:r>
                                            <a:rPr lang="sl-SI" i="1">
                                              <a:latin typeface="Cambria Math" panose="02040503050406030204" pitchFamily="18" charset="0"/>
                                            </a:rPr>
                                            <m:t>𝑣𝑠𝑜𝑡𝑎</m:t>
                                          </m:r>
                                          <m:r>
                                            <a:rPr lang="sl-SI" i="1">
                                              <a:latin typeface="Cambria Math" panose="02040503050406030204" pitchFamily="18" charset="0"/>
                                            </a:rPr>
                                            <m:t>≥</m:t>
                                          </m:r>
                                          <m:r>
                                            <a:rPr lang="sl-SI" i="1">
                                              <a:latin typeface="Cambria Math" panose="02040503050406030204" pitchFamily="18" charset="0"/>
                                            </a:rPr>
                                            <m:t>𝑘𝑜𝑣𝑎𝑛𝑒𝑐</m:t>
                                          </m:r>
                                        </m:e>
                                      </m:eqArr>
                                    </m:lim>
                                  </m:limLow>
                                  <m:r>
                                    <a:rPr lang="sl-SI" i="1">
                                      <a:latin typeface="Cambria Math" panose="02040503050406030204" pitchFamily="18" charset="0"/>
                                    </a:rPr>
                                    <m:t>𝑁𝑎𝑗𝑚𝑎𝑛𝑗𝑠𝑒𝑆𝑡𝑒𝑣𝑖𝑙𝑜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sl-SI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sl-SI" i="1">
                                          <a:latin typeface="Cambria Math" panose="02040503050406030204" pitchFamily="18" charset="0"/>
                                        </a:rPr>
                                        <m:t>𝑣𝑠𝑜𝑡𝑎</m:t>
                                      </m:r>
                                      <m:r>
                                        <a:rPr lang="sl-SI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sl-SI" i="1">
                                          <a:latin typeface="Cambria Math" panose="02040503050406030204" pitchFamily="18" charset="0"/>
                                        </a:rPr>
                                        <m:t>𝑘𝑜𝑣𝑎𝑛𝑒𝑐</m:t>
                                      </m:r>
                                    </m:e>
                                  </m:d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𝑠𝑖𝑐𝑒𝑟</m:t>
                                  </m:r>
                                </m:e>
                              </m:func>
                            </m:e>
                          </m:eqArr>
                        </m:e>
                      </m:d>
                    </m:oMath>
                  </m:oMathPara>
                </a14:m>
                <a:endParaRPr lang="sl-SI" b="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sl-SI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sl-SI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sl-SI" dirty="0"/>
              </a:p>
              <a:p>
                <a:endParaRPr lang="sl-SI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4" name="Podnaslov 2">
                <a:extLst>
                  <a:ext uri="{FF2B5EF4-FFF2-40B4-BE49-F238E27FC236}">
                    <a16:creationId xmlns:a16="http://schemas.microsoft.com/office/drawing/2014/main" id="{CF8D8074-1616-4209-BF80-2559155241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351" y="2507364"/>
                <a:ext cx="10726533" cy="1886836"/>
              </a:xfrm>
              <a:prstGeom prst="rect">
                <a:avLst/>
              </a:prstGeom>
              <a:blipFill>
                <a:blip r:embed="rId2"/>
                <a:stretch>
                  <a:fillRect l="-511" t="-96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3884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F532F9E-9171-4F12-B92F-364386302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600" dirty="0"/>
              <a:t>Dinamična rešitev</a:t>
            </a:r>
            <a:endParaRPr lang="sl-SI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263A6F5-396D-4472-8971-2D784BDB39CC}"/>
              </a:ext>
            </a:extLst>
          </p:cNvPr>
          <p:cNvSpPr txBox="1">
            <a:spLocks/>
          </p:cNvSpPr>
          <p:nvPr/>
        </p:nvSpPr>
        <p:spPr>
          <a:xfrm>
            <a:off x="530352" y="2654422"/>
            <a:ext cx="10072922" cy="132556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/>
              <a:t>Podatke si shranjujemo v tabelo dolžine K + 1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/>
              <a:t>Podatek na mestu i, predstavlja najmanjše število kovancev, ki jih potrebujemo za vsoto 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graphicFrame>
        <p:nvGraphicFramePr>
          <p:cNvPr id="4" name="Tabela 5">
            <a:extLst>
              <a:ext uri="{FF2B5EF4-FFF2-40B4-BE49-F238E27FC236}">
                <a16:creationId xmlns:a16="http://schemas.microsoft.com/office/drawing/2014/main" id="{88FFF962-3508-4545-A427-07A44AA0AA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373381"/>
              </p:ext>
            </p:extLst>
          </p:nvPr>
        </p:nvGraphicFramePr>
        <p:xfrm>
          <a:off x="773567" y="3876690"/>
          <a:ext cx="9581857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2155">
                  <a:extLst>
                    <a:ext uri="{9D8B030D-6E8A-4147-A177-3AD203B41FA5}">
                      <a16:colId xmlns:a16="http://schemas.microsoft.com/office/drawing/2014/main" val="3303482272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4095613868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4270891502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3485703874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596161045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200392480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1658169971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3500674793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3859516210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2318060813"/>
                    </a:ext>
                  </a:extLst>
                </a:gridCol>
              </a:tblGrid>
              <a:tr h="260282">
                <a:tc>
                  <a:txBody>
                    <a:bodyPr/>
                    <a:lstStyle/>
                    <a:p>
                      <a:r>
                        <a:rPr lang="sl-SI" dirty="0"/>
                        <a:t>Vsota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340171"/>
                  </a:ext>
                </a:extLst>
              </a:tr>
              <a:tr h="5856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/>
                        <a:t>Število kovancev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l-SI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721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0166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5">
            <a:extLst>
              <a:ext uri="{FF2B5EF4-FFF2-40B4-BE49-F238E27FC236}">
                <a16:creationId xmlns:a16="http://schemas.microsoft.com/office/drawing/2014/main" id="{31915FA7-72D6-4AD4-B454-1CED791487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833358"/>
              </p:ext>
            </p:extLst>
          </p:nvPr>
        </p:nvGraphicFramePr>
        <p:xfrm>
          <a:off x="777277" y="835405"/>
          <a:ext cx="8710779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2155">
                  <a:extLst>
                    <a:ext uri="{9D8B030D-6E8A-4147-A177-3AD203B41FA5}">
                      <a16:colId xmlns:a16="http://schemas.microsoft.com/office/drawing/2014/main" val="3303482272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4095613868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4270891502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3485703874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596161045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200392480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1658169971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3859516210"/>
                    </a:ext>
                  </a:extLst>
                </a:gridCol>
                <a:gridCol w="871078">
                  <a:extLst>
                    <a:ext uri="{9D8B030D-6E8A-4147-A177-3AD203B41FA5}">
                      <a16:colId xmlns:a16="http://schemas.microsoft.com/office/drawing/2014/main" val="2318060813"/>
                    </a:ext>
                  </a:extLst>
                </a:gridCol>
              </a:tblGrid>
              <a:tr h="242704">
                <a:tc>
                  <a:txBody>
                    <a:bodyPr/>
                    <a:lstStyle/>
                    <a:p>
                      <a:r>
                        <a:rPr lang="sl-SI" dirty="0"/>
                        <a:t>Vsota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340171"/>
                  </a:ext>
                </a:extLst>
              </a:tr>
              <a:tr h="5856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Število kovancev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l-SI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l-SI" sz="24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l-SI" sz="2400" b="1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sl-SI" sz="2400" b="1" dirty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sl-SI" sz="2400" b="1" dirty="0"/>
                    </a:p>
                    <a:p>
                      <a:pPr algn="l"/>
                      <a:endParaRPr lang="sl-SI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721511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Diagram 1">
                <a:extLst>
                  <a:ext uri="{FF2B5EF4-FFF2-40B4-BE49-F238E27FC236}">
                    <a16:creationId xmlns:a16="http://schemas.microsoft.com/office/drawing/2014/main" id="{E3B21915-DF11-45FE-9562-5DC45DB62D31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602490341"/>
                  </p:ext>
                </p:extLst>
              </p:nvPr>
            </p:nvGraphicFramePr>
            <p:xfrm>
              <a:off x="777277" y="3320693"/>
              <a:ext cx="8553153" cy="118872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2" name="Diagram 1">
                <a:extLst>
                  <a:ext uri="{FF2B5EF4-FFF2-40B4-BE49-F238E27FC236}">
                    <a16:creationId xmlns:a16="http://schemas.microsoft.com/office/drawing/2014/main" id="{E3B21915-DF11-45FE-9562-5DC45DB62D31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602490341"/>
                  </p:ext>
                </p:extLst>
              </p:nvPr>
            </p:nvGraphicFramePr>
            <p:xfrm>
              <a:off x="777277" y="3320693"/>
              <a:ext cx="8553153" cy="118872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3" r:qs="rId4" r:cs="rId5"/>
              </a:graphicData>
            </a:graphic>
          </p:graphicFrame>
        </mc:Fallback>
      </mc:AlternateContent>
      <p:sp>
        <p:nvSpPr>
          <p:cNvPr id="6" name="PoljeZBesedilom 5">
            <a:extLst>
              <a:ext uri="{FF2B5EF4-FFF2-40B4-BE49-F238E27FC236}">
                <a16:creationId xmlns:a16="http://schemas.microsoft.com/office/drawing/2014/main" id="{363D8962-F98A-451E-9CBC-0239EA755912}"/>
              </a:ext>
            </a:extLst>
          </p:cNvPr>
          <p:cNvSpPr txBox="1"/>
          <p:nvPr/>
        </p:nvSpPr>
        <p:spPr>
          <a:xfrm>
            <a:off x="626355" y="2942947"/>
            <a:ext cx="67953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/>
              <a:t>Gremo čez celo tabelo, na vsakem koraku čez vse kovance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6FAB5F22-B3DD-4D1A-A495-F88AA79584AF}"/>
                  </a:ext>
                </a:extLst>
              </p:cNvPr>
              <p:cNvSpPr txBox="1"/>
              <p:nvPr/>
            </p:nvSpPr>
            <p:spPr>
              <a:xfrm>
                <a:off x="626355" y="5706547"/>
                <a:ext cx="467361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Časovna zahtevnost: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𝑙𝑒𝑛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𝑘𝑜𝑣𝑎𝑛𝑐𝑖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sl-SI" dirty="0"/>
              </a:p>
            </p:txBody>
          </p:sp>
        </mc:Choice>
        <mc:Fallback xmlns="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6FAB5F22-B3DD-4D1A-A495-F88AA79584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355" y="5706547"/>
                <a:ext cx="4673613" cy="369332"/>
              </a:xfrm>
              <a:prstGeom prst="rect">
                <a:avLst/>
              </a:prstGeom>
              <a:blipFill>
                <a:blip r:embed="rId8"/>
                <a:stretch>
                  <a:fillRect l="-1175" t="-6557" b="-2623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2D6D84E7-5EBD-400F-8A47-AC9AE5E77AEE}"/>
                  </a:ext>
                </a:extLst>
              </p:cNvPr>
              <p:cNvSpPr txBox="1"/>
              <p:nvPr/>
            </p:nvSpPr>
            <p:spPr>
              <a:xfrm>
                <a:off x="777277" y="4878127"/>
                <a:ext cx="5128847" cy="523220"/>
              </a:xfrm>
              <a:prstGeom prst="rect">
                <a:avLst/>
              </a:prstGeom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[1,3,4,7]	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sl-SI" sz="2800" i="1" dirty="0" smtClean="0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2D6D84E7-5EBD-400F-8A47-AC9AE5E77A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77" y="4878127"/>
                <a:ext cx="5128847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4667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6" grpId="0"/>
      <p:bldP spid="11" grpId="0"/>
      <p:bldP spid="7" grpId="0" animBg="1"/>
    </p:bldLst>
  </p:timing>
</p:sld>
</file>

<file path=ppt/theme/theme1.xml><?xml version="1.0" encoding="utf-8"?>
<a:theme xmlns:a="http://schemas.openxmlformats.org/drawingml/2006/main" name="RocaVTI">
  <a:themeElements>
    <a:clrScheme name="Modra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2528</TotalTime>
  <Words>602</Words>
  <Application>Microsoft Office PowerPoint</Application>
  <PresentationFormat>Širokozaslonsko</PresentationFormat>
  <Paragraphs>199</Paragraphs>
  <Slides>16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22" baseType="lpstr">
      <vt:lpstr>Arial</vt:lpstr>
      <vt:lpstr>Avenir Next LT Pro</vt:lpstr>
      <vt:lpstr>Avenir Next LT Pro Light</vt:lpstr>
      <vt:lpstr>Cambria Math</vt:lpstr>
      <vt:lpstr>Georgia Pro Semibold</vt:lpstr>
      <vt:lpstr>RocaVTI</vt:lpstr>
      <vt:lpstr>Najmanjše število kovancev   Najmanjše število enic v aritmetičnem izrazu</vt:lpstr>
      <vt:lpstr>Najmanjše število kovancev, da bo skupna vrednost izbranih kovancev enaka določeni vrednosti</vt:lpstr>
      <vt:lpstr>PRIMERA</vt:lpstr>
      <vt:lpstr>Požrešna metoda</vt:lpstr>
      <vt:lpstr>PowerPointova predstavitev</vt:lpstr>
      <vt:lpstr>PowerPointova predstavitev</vt:lpstr>
      <vt:lpstr>Rekurzivna rešitev</vt:lpstr>
      <vt:lpstr>Dinamična rešitev</vt:lpstr>
      <vt:lpstr>PowerPointova predstavitev</vt:lpstr>
      <vt:lpstr>Najmanjše število enic v aritmetičnem izrazu</vt:lpstr>
      <vt:lpstr>PRIMERI</vt:lpstr>
      <vt:lpstr>PowerPointova predstavitev</vt:lpstr>
      <vt:lpstr>PowerPointova predstavitev</vt:lpstr>
      <vt:lpstr>Rekurzivna rešitev</vt:lpstr>
      <vt:lpstr>Dinamična rešitev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Najmanjše število kovancev   Najmanjše število enic v aritmetičnem izrazu</dc:title>
  <dc:creator>Arnšek, Tit</dc:creator>
  <cp:lastModifiedBy>Arnšek, Tit</cp:lastModifiedBy>
  <cp:revision>13</cp:revision>
  <dcterms:created xsi:type="dcterms:W3CDTF">2022-04-06T09:33:02Z</dcterms:created>
  <dcterms:modified xsi:type="dcterms:W3CDTF">2022-04-08T08:19:07Z</dcterms:modified>
</cp:coreProperties>
</file>