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1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9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952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807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606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351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383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938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234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623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272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084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2494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EFFB78A2-A0BB-4B0C-9EFC-6B74BBEA0B7F}" type="datetimeFigureOut">
              <a:rPr lang="sl-SI" smtClean="0"/>
              <a:t>8. 04. 2022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30BD763-2120-468A-8A49-0294113531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781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csharp/programming-guide/concepts/linq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lideshare.net/BasantMedhat/linq-in-c" TargetMode="External"/><Relationship Id="rId4" Type="http://schemas.openxmlformats.org/officeDocument/2006/relationships/hyperlink" Target="https://www.tutorialsteacher.com/linq/what-is-lin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61CEDA-5DC5-452F-88D8-D1E5201BA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9961" y="2013232"/>
            <a:ext cx="4989774" cy="1641212"/>
          </a:xfrm>
        </p:spPr>
        <p:txBody>
          <a:bodyPr/>
          <a:lstStyle/>
          <a:p>
            <a:r>
              <a:rPr lang="sl-SI" sz="12000" b="1" dirty="0">
                <a:latin typeface="Aparajita" panose="020B0502040204020203" pitchFamily="18" charset="0"/>
                <a:cs typeface="Aparajita" panose="020B0502040204020203" pitchFamily="18" charset="0"/>
              </a:rPr>
              <a:t>LINQ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50784A-2DC5-4942-8F4D-C7E85D57B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5358" y="5294295"/>
            <a:ext cx="3017797" cy="120046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sl-SI" dirty="0"/>
              <a:t>Andreja Lapajne</a:t>
            </a:r>
          </a:p>
          <a:p>
            <a:pPr algn="ctr"/>
            <a:r>
              <a:rPr lang="sl-SI" dirty="0"/>
              <a:t>Programiranje 2</a:t>
            </a:r>
          </a:p>
          <a:p>
            <a:pPr algn="ctr"/>
            <a:r>
              <a:rPr lang="sl-SI" dirty="0"/>
              <a:t>Ljubljana, 2022</a:t>
            </a:r>
          </a:p>
        </p:txBody>
      </p:sp>
      <p:grpSp>
        <p:nvGrpSpPr>
          <p:cNvPr id="44" name="Skupina 43">
            <a:extLst>
              <a:ext uri="{FF2B5EF4-FFF2-40B4-BE49-F238E27FC236}">
                <a16:creationId xmlns:a16="http://schemas.microsoft.com/office/drawing/2014/main" id="{5BFDE4D5-A967-42AB-84DC-E2256A165CB5}"/>
              </a:ext>
            </a:extLst>
          </p:cNvPr>
          <p:cNvGrpSpPr/>
          <p:nvPr/>
        </p:nvGrpSpPr>
        <p:grpSpPr>
          <a:xfrm>
            <a:off x="5104641" y="1501295"/>
            <a:ext cx="6100223" cy="4948404"/>
            <a:chOff x="5104641" y="1501295"/>
            <a:chExt cx="6100223" cy="4948404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grpSp>
          <p:nvGrpSpPr>
            <p:cNvPr id="38" name="Skupina 37">
              <a:extLst>
                <a:ext uri="{FF2B5EF4-FFF2-40B4-BE49-F238E27FC236}">
                  <a16:creationId xmlns:a16="http://schemas.microsoft.com/office/drawing/2014/main" id="{0FE99389-1610-4F99-9FD9-179401A0EDFC}"/>
                </a:ext>
              </a:extLst>
            </p:cNvPr>
            <p:cNvGrpSpPr/>
            <p:nvPr/>
          </p:nvGrpSpPr>
          <p:grpSpPr>
            <a:xfrm>
              <a:off x="5904141" y="2040778"/>
              <a:ext cx="5300723" cy="4408921"/>
              <a:chOff x="3992214" y="580113"/>
              <a:chExt cx="5300723" cy="4408921"/>
            </a:xfrm>
            <a:grpFill/>
          </p:grpSpPr>
          <p:grpSp>
            <p:nvGrpSpPr>
              <p:cNvPr id="9" name="Skupina 8">
                <a:extLst>
                  <a:ext uri="{FF2B5EF4-FFF2-40B4-BE49-F238E27FC236}">
                    <a16:creationId xmlns:a16="http://schemas.microsoft.com/office/drawing/2014/main" id="{840FE3AE-E66D-4F66-9F68-5C88FEBD3C10}"/>
                  </a:ext>
                </a:extLst>
              </p:cNvPr>
              <p:cNvGrpSpPr/>
              <p:nvPr/>
            </p:nvGrpSpPr>
            <p:grpSpPr>
              <a:xfrm>
                <a:off x="7732319" y="3412758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7" name="Skupina 6">
                  <a:extLst>
                    <a:ext uri="{FF2B5EF4-FFF2-40B4-BE49-F238E27FC236}">
                      <a16:creationId xmlns:a16="http://schemas.microsoft.com/office/drawing/2014/main" id="{3DBC6BA9-7196-4776-8FA7-316700F4AFEF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4" name="Šestkotnik 3">
                    <a:extLst>
                      <a:ext uri="{FF2B5EF4-FFF2-40B4-BE49-F238E27FC236}">
                        <a16:creationId xmlns:a16="http://schemas.microsoft.com/office/drawing/2014/main" id="{64E7A0D0-4126-412A-9215-64247A2AA230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  <p:sp>
                <p:nvSpPr>
                  <p:cNvPr id="6" name="Šestkotnik 5">
                    <a:extLst>
                      <a:ext uri="{FF2B5EF4-FFF2-40B4-BE49-F238E27FC236}">
                        <a16:creationId xmlns:a16="http://schemas.microsoft.com/office/drawing/2014/main" id="{9D1BB525-14AF-4D76-AD99-C2F61086EC2F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8" name="Šestkotnik 7">
                  <a:extLst>
                    <a:ext uri="{FF2B5EF4-FFF2-40B4-BE49-F238E27FC236}">
                      <a16:creationId xmlns:a16="http://schemas.microsoft.com/office/drawing/2014/main" id="{562913CE-2D07-4AF5-B239-8BDE98D9A0EB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sp>
            <p:nvSpPr>
              <p:cNvPr id="10" name="Šestkotnik 9">
                <a:extLst>
                  <a:ext uri="{FF2B5EF4-FFF2-40B4-BE49-F238E27FC236}">
                    <a16:creationId xmlns:a16="http://schemas.microsoft.com/office/drawing/2014/main" id="{7E618C69-2B06-4CF0-AA17-2FCF44B83351}"/>
                  </a:ext>
                </a:extLst>
              </p:cNvPr>
              <p:cNvSpPr/>
              <p:nvPr/>
            </p:nvSpPr>
            <p:spPr>
              <a:xfrm>
                <a:off x="4739617" y="1782316"/>
                <a:ext cx="827314" cy="748146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 dirty="0"/>
              </a:p>
            </p:txBody>
          </p:sp>
          <p:grpSp>
            <p:nvGrpSpPr>
              <p:cNvPr id="12" name="Skupina 11">
                <a:extLst>
                  <a:ext uri="{FF2B5EF4-FFF2-40B4-BE49-F238E27FC236}">
                    <a16:creationId xmlns:a16="http://schemas.microsoft.com/office/drawing/2014/main" id="{119DC05E-026E-4BE8-B382-2970EFF9FD81}"/>
                  </a:ext>
                </a:extLst>
              </p:cNvPr>
              <p:cNvGrpSpPr/>
              <p:nvPr/>
            </p:nvGrpSpPr>
            <p:grpSpPr>
              <a:xfrm>
                <a:off x="6212400" y="3311643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13" name="Skupina 12">
                  <a:extLst>
                    <a:ext uri="{FF2B5EF4-FFF2-40B4-BE49-F238E27FC236}">
                      <a16:creationId xmlns:a16="http://schemas.microsoft.com/office/drawing/2014/main" id="{3F03476B-A413-496A-9EBA-E4D7EBA4E703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15" name="Šestkotnik 14">
                    <a:extLst>
                      <a:ext uri="{FF2B5EF4-FFF2-40B4-BE49-F238E27FC236}">
                        <a16:creationId xmlns:a16="http://schemas.microsoft.com/office/drawing/2014/main" id="{AB94BD7C-64EF-443D-AF22-790EE2E7EAF3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  <p:sp>
                <p:nvSpPr>
                  <p:cNvPr id="16" name="Šestkotnik 15">
                    <a:extLst>
                      <a:ext uri="{FF2B5EF4-FFF2-40B4-BE49-F238E27FC236}">
                        <a16:creationId xmlns:a16="http://schemas.microsoft.com/office/drawing/2014/main" id="{C978D0E7-4A4A-4408-9FF1-16A23A98FDB8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14" name="Šestkotnik 13">
                  <a:extLst>
                    <a:ext uri="{FF2B5EF4-FFF2-40B4-BE49-F238E27FC236}">
                      <a16:creationId xmlns:a16="http://schemas.microsoft.com/office/drawing/2014/main" id="{42FEDA05-DFAD-4447-ABA3-D57755255AB6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grpSp>
            <p:nvGrpSpPr>
              <p:cNvPr id="17" name="Skupina 16">
                <a:extLst>
                  <a:ext uri="{FF2B5EF4-FFF2-40B4-BE49-F238E27FC236}">
                    <a16:creationId xmlns:a16="http://schemas.microsoft.com/office/drawing/2014/main" id="{CE337808-B3F2-40E1-A6A8-A12278B4B1A2}"/>
                  </a:ext>
                </a:extLst>
              </p:cNvPr>
              <p:cNvGrpSpPr/>
              <p:nvPr/>
            </p:nvGrpSpPr>
            <p:grpSpPr>
              <a:xfrm>
                <a:off x="7028709" y="2069448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18" name="Skupina 17">
                  <a:extLst>
                    <a:ext uri="{FF2B5EF4-FFF2-40B4-BE49-F238E27FC236}">
                      <a16:creationId xmlns:a16="http://schemas.microsoft.com/office/drawing/2014/main" id="{E8B72CD4-9840-4640-940E-EEF8B9ABF4D2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20" name="Šestkotnik 19">
                    <a:extLst>
                      <a:ext uri="{FF2B5EF4-FFF2-40B4-BE49-F238E27FC236}">
                        <a16:creationId xmlns:a16="http://schemas.microsoft.com/office/drawing/2014/main" id="{7FED47FF-9229-4F6A-BD4A-16ACA509C8B2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  <p:sp>
                <p:nvSpPr>
                  <p:cNvPr id="21" name="Šestkotnik 20">
                    <a:extLst>
                      <a:ext uri="{FF2B5EF4-FFF2-40B4-BE49-F238E27FC236}">
                        <a16:creationId xmlns:a16="http://schemas.microsoft.com/office/drawing/2014/main" id="{B04675D2-8FFF-436B-9631-73FC1C471617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19" name="Šestkotnik 18">
                  <a:extLst>
                    <a:ext uri="{FF2B5EF4-FFF2-40B4-BE49-F238E27FC236}">
                      <a16:creationId xmlns:a16="http://schemas.microsoft.com/office/drawing/2014/main" id="{BCC5F8D7-3C98-463C-AB8A-E54A04CF819D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grpSp>
            <p:nvGrpSpPr>
              <p:cNvPr id="22" name="Skupina 21">
                <a:extLst>
                  <a:ext uri="{FF2B5EF4-FFF2-40B4-BE49-F238E27FC236}">
                    <a16:creationId xmlns:a16="http://schemas.microsoft.com/office/drawing/2014/main" id="{9C968228-A935-453C-9EB3-7EF34BDB3687}"/>
                  </a:ext>
                </a:extLst>
              </p:cNvPr>
              <p:cNvGrpSpPr/>
              <p:nvPr/>
            </p:nvGrpSpPr>
            <p:grpSpPr>
              <a:xfrm>
                <a:off x="5515096" y="1947726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23" name="Skupina 22">
                  <a:extLst>
                    <a:ext uri="{FF2B5EF4-FFF2-40B4-BE49-F238E27FC236}">
                      <a16:creationId xmlns:a16="http://schemas.microsoft.com/office/drawing/2014/main" id="{09B3D584-A9D5-432C-AAAB-52992B635C1B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25" name="Šestkotnik 24">
                    <a:extLst>
                      <a:ext uri="{FF2B5EF4-FFF2-40B4-BE49-F238E27FC236}">
                        <a16:creationId xmlns:a16="http://schemas.microsoft.com/office/drawing/2014/main" id="{07EE3A39-12BE-428B-8BC4-9E35C1D2211F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 dirty="0"/>
                  </a:p>
                </p:txBody>
              </p:sp>
              <p:sp>
                <p:nvSpPr>
                  <p:cNvPr id="26" name="Šestkotnik 25">
                    <a:extLst>
                      <a:ext uri="{FF2B5EF4-FFF2-40B4-BE49-F238E27FC236}">
                        <a16:creationId xmlns:a16="http://schemas.microsoft.com/office/drawing/2014/main" id="{77C782C1-EF3F-4E0C-9B37-5EDE5C5AA4BB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24" name="Šestkotnik 23">
                  <a:extLst>
                    <a:ext uri="{FF2B5EF4-FFF2-40B4-BE49-F238E27FC236}">
                      <a16:creationId xmlns:a16="http://schemas.microsoft.com/office/drawing/2014/main" id="{B38D553C-CA7A-4F7E-85E9-3D89BEBBF8F4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grpSp>
            <p:nvGrpSpPr>
              <p:cNvPr id="27" name="Skupina 26">
                <a:extLst>
                  <a:ext uri="{FF2B5EF4-FFF2-40B4-BE49-F238E27FC236}">
                    <a16:creationId xmlns:a16="http://schemas.microsoft.com/office/drawing/2014/main" id="{3BD8C51A-4561-438F-AA97-F504D9019F96}"/>
                  </a:ext>
                </a:extLst>
              </p:cNvPr>
              <p:cNvGrpSpPr/>
              <p:nvPr/>
            </p:nvGrpSpPr>
            <p:grpSpPr>
              <a:xfrm>
                <a:off x="4812969" y="580113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28" name="Skupina 27">
                  <a:extLst>
                    <a:ext uri="{FF2B5EF4-FFF2-40B4-BE49-F238E27FC236}">
                      <a16:creationId xmlns:a16="http://schemas.microsoft.com/office/drawing/2014/main" id="{E588F953-F89A-40A4-A94C-303E53E4D902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30" name="Šestkotnik 29">
                    <a:extLst>
                      <a:ext uri="{FF2B5EF4-FFF2-40B4-BE49-F238E27FC236}">
                        <a16:creationId xmlns:a16="http://schemas.microsoft.com/office/drawing/2014/main" id="{88730DA2-F3AD-4E4E-A6D7-1C622ED16D00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  <p:sp>
                <p:nvSpPr>
                  <p:cNvPr id="31" name="Šestkotnik 30">
                    <a:extLst>
                      <a:ext uri="{FF2B5EF4-FFF2-40B4-BE49-F238E27FC236}">
                        <a16:creationId xmlns:a16="http://schemas.microsoft.com/office/drawing/2014/main" id="{DBA22638-F123-4BC3-858C-162E92210E17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29" name="Šestkotnik 28">
                  <a:extLst>
                    <a:ext uri="{FF2B5EF4-FFF2-40B4-BE49-F238E27FC236}">
                      <a16:creationId xmlns:a16="http://schemas.microsoft.com/office/drawing/2014/main" id="{B9A69CF0-79D6-4BCC-B52B-32C638B4BCBD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grpSp>
            <p:nvGrpSpPr>
              <p:cNvPr id="32" name="Skupina 31">
                <a:extLst>
                  <a:ext uri="{FF2B5EF4-FFF2-40B4-BE49-F238E27FC236}">
                    <a16:creationId xmlns:a16="http://schemas.microsoft.com/office/drawing/2014/main" id="{6D549703-8361-49C4-9162-CAD5E0906F7D}"/>
                  </a:ext>
                </a:extLst>
              </p:cNvPr>
              <p:cNvGrpSpPr/>
              <p:nvPr/>
            </p:nvGrpSpPr>
            <p:grpSpPr>
              <a:xfrm>
                <a:off x="6347477" y="710305"/>
                <a:ext cx="1560618" cy="1576276"/>
                <a:chOff x="6096000" y="3220366"/>
                <a:chExt cx="1560618" cy="1576276"/>
              </a:xfrm>
              <a:grpFill/>
            </p:grpSpPr>
            <p:grpSp>
              <p:nvGrpSpPr>
                <p:cNvPr id="33" name="Skupina 32">
                  <a:extLst>
                    <a:ext uri="{FF2B5EF4-FFF2-40B4-BE49-F238E27FC236}">
                      <a16:creationId xmlns:a16="http://schemas.microsoft.com/office/drawing/2014/main" id="{9F12440C-C874-4707-945D-2348CAD87F7E}"/>
                    </a:ext>
                  </a:extLst>
                </p:cNvPr>
                <p:cNvGrpSpPr/>
                <p:nvPr/>
              </p:nvGrpSpPr>
              <p:grpSpPr>
                <a:xfrm>
                  <a:off x="6096000" y="3594439"/>
                  <a:ext cx="1545771" cy="1202203"/>
                  <a:chOff x="6096000" y="3594439"/>
                  <a:chExt cx="1545771" cy="1202203"/>
                </a:xfrm>
                <a:grpFill/>
              </p:grpSpPr>
              <p:sp>
                <p:nvSpPr>
                  <p:cNvPr id="35" name="Šestkotnik 34">
                    <a:extLst>
                      <a:ext uri="{FF2B5EF4-FFF2-40B4-BE49-F238E27FC236}">
                        <a16:creationId xmlns:a16="http://schemas.microsoft.com/office/drawing/2014/main" id="{44CDE920-07D0-42DA-993A-56904D1DD633}"/>
                      </a:ext>
                    </a:extLst>
                  </p:cNvPr>
                  <p:cNvSpPr/>
                  <p:nvPr/>
                </p:nvSpPr>
                <p:spPr>
                  <a:xfrm>
                    <a:off x="6096000" y="3594439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  <p:sp>
                <p:nvSpPr>
                  <p:cNvPr id="36" name="Šestkotnik 35">
                    <a:extLst>
                      <a:ext uri="{FF2B5EF4-FFF2-40B4-BE49-F238E27FC236}">
                        <a16:creationId xmlns:a16="http://schemas.microsoft.com/office/drawing/2014/main" id="{93CA39D8-4A90-444F-A871-C18683905836}"/>
                      </a:ext>
                    </a:extLst>
                  </p:cNvPr>
                  <p:cNvSpPr/>
                  <p:nvPr/>
                </p:nvSpPr>
                <p:spPr>
                  <a:xfrm>
                    <a:off x="6814457" y="4048496"/>
                    <a:ext cx="827314" cy="748146"/>
                  </a:xfrm>
                  <a:prstGeom prst="hexagon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l-SI"/>
                  </a:p>
                </p:txBody>
              </p:sp>
            </p:grpSp>
            <p:sp>
              <p:nvSpPr>
                <p:cNvPr id="34" name="Šestkotnik 33">
                  <a:extLst>
                    <a:ext uri="{FF2B5EF4-FFF2-40B4-BE49-F238E27FC236}">
                      <a16:creationId xmlns:a16="http://schemas.microsoft.com/office/drawing/2014/main" id="{B58CA222-C513-40E1-95CA-645748351248}"/>
                    </a:ext>
                  </a:extLst>
                </p:cNvPr>
                <p:cNvSpPr/>
                <p:nvPr/>
              </p:nvSpPr>
              <p:spPr>
                <a:xfrm>
                  <a:off x="6829304" y="3220366"/>
                  <a:ext cx="827314" cy="748146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l-SI"/>
                </a:p>
              </p:txBody>
            </p:sp>
          </p:grpSp>
          <p:sp>
            <p:nvSpPr>
              <p:cNvPr id="37" name="Šestkotnik 36">
                <a:extLst>
                  <a:ext uri="{FF2B5EF4-FFF2-40B4-BE49-F238E27FC236}">
                    <a16:creationId xmlns:a16="http://schemas.microsoft.com/office/drawing/2014/main" id="{A2F352A5-CE13-4D6D-80F8-2F1D6A71439E}"/>
                  </a:ext>
                </a:extLst>
              </p:cNvPr>
              <p:cNvSpPr/>
              <p:nvPr/>
            </p:nvSpPr>
            <p:spPr>
              <a:xfrm>
                <a:off x="3992214" y="1258273"/>
                <a:ext cx="827314" cy="748146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40" name="Šestkotnik 39">
              <a:extLst>
                <a:ext uri="{FF2B5EF4-FFF2-40B4-BE49-F238E27FC236}">
                  <a16:creationId xmlns:a16="http://schemas.microsoft.com/office/drawing/2014/main" id="{B9AB60E0-5E59-432F-87C9-4FDC2A63ABEA}"/>
                </a:ext>
              </a:extLst>
            </p:cNvPr>
            <p:cNvSpPr/>
            <p:nvPr/>
          </p:nvSpPr>
          <p:spPr>
            <a:xfrm>
              <a:off x="5818182" y="3606019"/>
              <a:ext cx="827314" cy="748146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1" name="Šestkotnik 40">
              <a:extLst>
                <a:ext uri="{FF2B5EF4-FFF2-40B4-BE49-F238E27FC236}">
                  <a16:creationId xmlns:a16="http://schemas.microsoft.com/office/drawing/2014/main" id="{DAA3F62B-CB0F-44B1-B936-6E55B4A8369F}"/>
                </a:ext>
              </a:extLst>
            </p:cNvPr>
            <p:cNvSpPr/>
            <p:nvPr/>
          </p:nvSpPr>
          <p:spPr>
            <a:xfrm>
              <a:off x="5993155" y="1868455"/>
              <a:ext cx="827314" cy="748146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2" name="Šestkotnik 41">
              <a:extLst>
                <a:ext uri="{FF2B5EF4-FFF2-40B4-BE49-F238E27FC236}">
                  <a16:creationId xmlns:a16="http://schemas.microsoft.com/office/drawing/2014/main" id="{9190576B-7225-46E9-B0EA-9B166C78B55A}"/>
                </a:ext>
              </a:extLst>
            </p:cNvPr>
            <p:cNvSpPr/>
            <p:nvPr/>
          </p:nvSpPr>
          <p:spPr>
            <a:xfrm>
              <a:off x="6746537" y="1501295"/>
              <a:ext cx="827314" cy="748146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3" name="Šestkotnik 42">
              <a:extLst>
                <a:ext uri="{FF2B5EF4-FFF2-40B4-BE49-F238E27FC236}">
                  <a16:creationId xmlns:a16="http://schemas.microsoft.com/office/drawing/2014/main" id="{6327D4D1-2F4B-49B9-9576-5C9E67C0E24D}"/>
                </a:ext>
              </a:extLst>
            </p:cNvPr>
            <p:cNvSpPr/>
            <p:nvPr/>
          </p:nvSpPr>
          <p:spPr>
            <a:xfrm>
              <a:off x="5104641" y="4024162"/>
              <a:ext cx="827314" cy="748146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</p:grpSp>
    </p:spTree>
    <p:extLst>
      <p:ext uri="{BB962C8B-B14F-4D97-AF65-F5344CB8AC3E}">
        <p14:creationId xmlns:p14="http://schemas.microsoft.com/office/powerpoint/2010/main" val="131752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EE92DB97-6E8D-441D-AEF1-5A1C4953273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3685730" y="2493156"/>
            <a:ext cx="7829614" cy="4414227"/>
          </a:xfrm>
          <a:prstGeom prst="rect">
            <a:avLst/>
          </a:prstGeom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45B888B6-4AA1-4479-A951-5841DD8F8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Kaj je LINQ?</a:t>
            </a:r>
            <a:br>
              <a:rPr lang="sl-SI" dirty="0">
                <a:solidFill>
                  <a:schemeClr val="bg1"/>
                </a:solidFill>
              </a:rPr>
            </a:br>
            <a:r>
              <a:rPr lang="sl-SI" dirty="0">
                <a:solidFill>
                  <a:schemeClr val="bg1"/>
                </a:solidFill>
              </a:rPr>
              <a:t>			</a:t>
            </a:r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1373EF84-0F90-4FC7-AABE-EF84CE1F5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 </a:t>
            </a:r>
            <a:r>
              <a:rPr lang="sl-SI" sz="3200" dirty="0"/>
              <a:t>Kratica za </a:t>
            </a:r>
            <a:r>
              <a:rPr lang="sl-SI" sz="3200" dirty="0" err="1"/>
              <a:t>Language</a:t>
            </a:r>
            <a:r>
              <a:rPr lang="sl-SI" sz="3200" dirty="0"/>
              <a:t> </a:t>
            </a:r>
            <a:r>
              <a:rPr lang="sl-SI" sz="3200" dirty="0" err="1"/>
              <a:t>Integrated</a:t>
            </a:r>
            <a:r>
              <a:rPr lang="sl-SI" sz="3200" dirty="0"/>
              <a:t> </a:t>
            </a:r>
            <a:r>
              <a:rPr lang="sl-SI" sz="3200" dirty="0" err="1"/>
              <a:t>Query</a:t>
            </a:r>
            <a:endParaRPr lang="sl-SI" sz="3200" dirty="0"/>
          </a:p>
          <a:p>
            <a:r>
              <a:rPr lang="sl-SI" sz="3200" dirty="0"/>
              <a:t>Omogoča poizvedovanje na kateri koli vrsti shrambe podatkov (SQL, XML, tabele,…)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783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CEAAD406-7148-4434-8ECD-84A34ED19B8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385913" y="2686160"/>
            <a:ext cx="7399687" cy="417184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6CAA125-D96F-4A92-A495-653D345B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Prednosti LINQ	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827189-5B9E-4419-AADB-F0C48F832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Berljiva koda</a:t>
            </a:r>
          </a:p>
          <a:p>
            <a:r>
              <a:rPr lang="sl-SI" dirty="0">
                <a:solidFill>
                  <a:schemeClr val="tx1"/>
                </a:solidFill>
              </a:rPr>
              <a:t>Skupna sintaksa za poizvedovanje po kateri koli vrsti podatkov</a:t>
            </a:r>
          </a:p>
          <a:p>
            <a:r>
              <a:rPr lang="sl-SI" dirty="0">
                <a:solidFill>
                  <a:schemeClr val="tx1"/>
                </a:solidFill>
              </a:rPr>
              <a:t>Filtriranje, združevanje in razvrščanje v skupine z minimalno programske kode</a:t>
            </a:r>
          </a:p>
          <a:p>
            <a:r>
              <a:rPr lang="sl-SI" dirty="0">
                <a:solidFill>
                  <a:schemeClr val="tx1"/>
                </a:solidFill>
              </a:rPr>
              <a:t>Prenos v druge vire podatkov</a:t>
            </a:r>
          </a:p>
          <a:p>
            <a:r>
              <a:rPr lang="sl-SI" dirty="0">
                <a:solidFill>
                  <a:schemeClr val="tx1"/>
                </a:solidFill>
              </a:rPr>
              <a:t>Lovljenje napak</a:t>
            </a:r>
          </a:p>
        </p:txBody>
      </p:sp>
    </p:spTree>
    <p:extLst>
      <p:ext uri="{BB962C8B-B14F-4D97-AF65-F5344CB8AC3E}">
        <p14:creationId xmlns:p14="http://schemas.microsoft.com/office/powerpoint/2010/main" val="1676890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1B892B47-3AE3-492E-ADBA-78A36459175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-2380647" y="2758094"/>
            <a:ext cx="7399687" cy="417184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6CAA125-D96F-4A92-A495-653D345B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Uporaba			</a:t>
            </a:r>
            <a:endParaRPr lang="sl-SI" sz="6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827189-5B9E-4419-AADB-F0C48F832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224" y="2157731"/>
            <a:ext cx="4663440" cy="3200400"/>
          </a:xfrm>
        </p:spPr>
        <p:txBody>
          <a:bodyPr>
            <a:normAutofit/>
          </a:bodyPr>
          <a:lstStyle/>
          <a:p>
            <a:r>
              <a:rPr lang="sl-SI" dirty="0"/>
              <a:t>Filtriranje podatkov</a:t>
            </a:r>
          </a:p>
          <a:p>
            <a:r>
              <a:rPr lang="sl-SI" dirty="0"/>
              <a:t>Grupiranje podatkov</a:t>
            </a:r>
          </a:p>
          <a:p>
            <a:r>
              <a:rPr lang="sl-SI" dirty="0"/>
              <a:t>Urejanje podatkov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C9D750D-C8BF-4AC1-990C-B4B8ED1E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07608" y="2040467"/>
            <a:ext cx="4663440" cy="3910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err="1"/>
              <a:t>Using</a:t>
            </a:r>
            <a:r>
              <a:rPr lang="sl-SI" dirty="0"/>
              <a:t> </a:t>
            </a:r>
            <a:r>
              <a:rPr lang="sl-SI" dirty="0" err="1"/>
              <a:t>System</a:t>
            </a:r>
            <a:r>
              <a:rPr lang="sl-SI" dirty="0"/>
              <a:t>;</a:t>
            </a:r>
          </a:p>
          <a:p>
            <a:pPr marL="0" indent="0">
              <a:buNone/>
            </a:pPr>
            <a:r>
              <a:rPr lang="sl-SI" dirty="0" err="1"/>
              <a:t>Using</a:t>
            </a:r>
            <a:r>
              <a:rPr lang="sl-SI" dirty="0"/>
              <a:t> </a:t>
            </a:r>
            <a:r>
              <a:rPr lang="sl-SI" dirty="0" err="1"/>
              <a:t>System.Linq</a:t>
            </a:r>
            <a:r>
              <a:rPr lang="sl-SI" dirty="0"/>
              <a:t>;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// ustvarimo podatkovni vir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//definiramo poizvedbo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//izvedemo poizvedbo</a:t>
            </a:r>
          </a:p>
        </p:txBody>
      </p:sp>
    </p:spTree>
    <p:extLst>
      <p:ext uri="{BB962C8B-B14F-4D97-AF65-F5344CB8AC3E}">
        <p14:creationId xmlns:p14="http://schemas.microsoft.com/office/powerpoint/2010/main" val="319584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53FD9FC3-B2FC-485B-B427-8848AAC725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792313" y="1808852"/>
            <a:ext cx="7399687" cy="417184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6CAA125-D96F-4A92-A495-653D345B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Sintaksa </a:t>
            </a:r>
            <a:r>
              <a:rPr lang="sl-SI" dirty="0" err="1">
                <a:solidFill>
                  <a:schemeClr val="bg1"/>
                </a:solidFill>
              </a:rPr>
              <a:t>linq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827189-5B9E-4419-AADB-F0C48F832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Vsako poizvedbo lahko zapišemo v obliki poizvedbe ali v obliki metode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D00BB1A-D6C3-4927-90C8-C981119816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19" y="2853372"/>
            <a:ext cx="6426344" cy="1149667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618377A9-4227-4CB2-9DC1-DD23EDBCD4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19" y="4987844"/>
            <a:ext cx="10215375" cy="52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89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C98E1209-C92F-41D0-A55C-10D806539C6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2165750" y="1542366"/>
            <a:ext cx="9264249" cy="522305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6CAA125-D96F-4A92-A495-653D345B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827189-5B9E-4419-AADB-F0C48F832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3"/>
              </a:rPr>
              <a:t>https://docs.microsoft.com/en-us/dotnet/csharp/programming-guide/concepts/linq/</a:t>
            </a:r>
            <a:endParaRPr lang="sl-SI" dirty="0"/>
          </a:p>
          <a:p>
            <a:r>
              <a:rPr lang="sl-SI" dirty="0">
                <a:hlinkClick r:id="rId4"/>
              </a:rPr>
              <a:t>https://www.tutorialsteacher.com/linq/what-is-linq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https://www.slideshare.net/BasantMedhat/linq-in-c</a:t>
            </a:r>
            <a:r>
              <a:rPr lang="sl-SI" dirty="0"/>
              <a:t>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7277128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ska">
  <a:themeElements>
    <a:clrScheme name="Metropolitansk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sk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sk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TM03457491[[fn=Metropolitanska]]</Template>
  <TotalTime>3398</TotalTime>
  <Words>153</Words>
  <Application>Microsoft Office PowerPoint</Application>
  <PresentationFormat>Širokozaslonsko</PresentationFormat>
  <Paragraphs>31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Aparajita</vt:lpstr>
      <vt:lpstr>Arial</vt:lpstr>
      <vt:lpstr>Calibri Light</vt:lpstr>
      <vt:lpstr>Metropolitanska</vt:lpstr>
      <vt:lpstr>LINQ</vt:lpstr>
      <vt:lpstr>Kaj je LINQ?    </vt:lpstr>
      <vt:lpstr>Prednosti LINQ </vt:lpstr>
      <vt:lpstr>Uporaba   </vt:lpstr>
      <vt:lpstr>Sintaksa linq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LINQ</dc:title>
  <dc:creator>Andreja Lapajne</dc:creator>
  <cp:lastModifiedBy>Andreja Lapajne</cp:lastModifiedBy>
  <cp:revision>3</cp:revision>
  <dcterms:created xsi:type="dcterms:W3CDTF">2022-04-08T10:28:57Z</dcterms:created>
  <dcterms:modified xsi:type="dcterms:W3CDTF">2022-04-10T21:09:33Z</dcterms:modified>
</cp:coreProperties>
</file>