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8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48A87A34-81AB-432B-8DAE-1953F412C126}" type="datetimeFigureOut">
              <a:rPr lang="en-US" dirty="0"/>
              <a:pPr/>
              <a:t>4/8/2022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4/8/2022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books.org/wiki/A-level_Computing/AQA/Paper_1/Fundamentals_of_data_structures/Dictionaries" TargetMode="External"/><Relationship Id="rId7" Type="http://schemas.openxmlformats.org/officeDocument/2006/relationships/hyperlink" Target="https://zetcode.com/csharp/dictionary/" TargetMode="External"/><Relationship Id="rId2" Type="http://schemas.openxmlformats.org/officeDocument/2006/relationships/hyperlink" Target="https://www.youtube.com/watch?v=P-xCYgBniZk&amp;ab_channel=Programiranje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tackoverflow.com/questions/139592/what-is-the-best-way-to-clone-deep-copy-a-net-generic-dictionarystring-t" TargetMode="External"/><Relationship Id="rId5" Type="http://schemas.openxmlformats.org/officeDocument/2006/relationships/hyperlink" Target="https://stackoverflow.com/questions/1243717/how-to-update-the-value-stored-in-dictionary-in-c" TargetMode="External"/><Relationship Id="rId4" Type="http://schemas.openxmlformats.org/officeDocument/2006/relationships/hyperlink" Target="https://www.tutorialsteacher.com/csharp/csharp-dictionary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" y="1781936"/>
            <a:ext cx="12192000" cy="1213814"/>
          </a:xfrm>
        </p:spPr>
        <p:txBody>
          <a:bodyPr>
            <a:normAutofit/>
          </a:bodyPr>
          <a:lstStyle/>
          <a:p>
            <a:pPr algn="ctr"/>
            <a:r>
              <a:rPr lang="sl-SI" dirty="0" smtClean="0"/>
              <a:t>Slovarji v C#</a:t>
            </a:r>
            <a:endParaRPr lang="sl-SI" dirty="0"/>
          </a:p>
        </p:txBody>
      </p:sp>
      <p:sp>
        <p:nvSpPr>
          <p:cNvPr id="4" name="Pravokotnik 3"/>
          <p:cNvSpPr/>
          <p:nvPr/>
        </p:nvSpPr>
        <p:spPr>
          <a:xfrm>
            <a:off x="2" y="5109643"/>
            <a:ext cx="121919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/>
              <a:t>Don Mohar</a:t>
            </a:r>
          </a:p>
          <a:p>
            <a:pPr algn="ctr"/>
            <a:r>
              <a:rPr lang="sl-SI" dirty="0"/>
              <a:t>Praktična matematika</a:t>
            </a:r>
          </a:p>
          <a:p>
            <a:pPr algn="ctr"/>
            <a:r>
              <a:rPr lang="sl-SI" dirty="0" smtClean="0"/>
              <a:t>April 2022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5762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831404"/>
            <a:ext cx="9603275" cy="634970"/>
          </a:xfrm>
        </p:spPr>
        <p:txBody>
          <a:bodyPr/>
          <a:lstStyle/>
          <a:p>
            <a:r>
              <a:rPr lang="sl-SI" dirty="0" smtClean="0"/>
              <a:t>Metode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54910" y="1466374"/>
            <a:ext cx="6010759" cy="5269706"/>
          </a:xfrm>
        </p:spPr>
        <p:txBody>
          <a:bodyPr>
            <a:normAutofit/>
          </a:bodyPr>
          <a:lstStyle/>
          <a:p>
            <a:r>
              <a:rPr lang="sl-SI" dirty="0" err="1" smtClean="0"/>
              <a:t>ContainsKey</a:t>
            </a:r>
            <a:r>
              <a:rPr lang="sl-SI" dirty="0" smtClean="0"/>
              <a:t>(</a:t>
            </a:r>
            <a:r>
              <a:rPr lang="sl-SI" dirty="0" err="1" smtClean="0"/>
              <a:t>TKey</a:t>
            </a:r>
            <a:r>
              <a:rPr lang="sl-SI" dirty="0" smtClean="0"/>
              <a:t>) in </a:t>
            </a:r>
            <a:r>
              <a:rPr lang="sl-SI" dirty="0" err="1" smtClean="0"/>
              <a:t>ContainsValue</a:t>
            </a:r>
            <a:r>
              <a:rPr lang="sl-SI" dirty="0" smtClean="0"/>
              <a:t>(</a:t>
            </a:r>
            <a:r>
              <a:rPr lang="sl-SI" dirty="0" err="1" smtClean="0"/>
              <a:t>TValue</a:t>
            </a:r>
            <a:r>
              <a:rPr lang="sl-SI" dirty="0" smtClean="0"/>
              <a:t>)</a:t>
            </a:r>
          </a:p>
          <a:p>
            <a:pPr lvl="1"/>
            <a:r>
              <a:rPr lang="sl-SI" dirty="0"/>
              <a:t>Obe metodi vračata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sl-SI" dirty="0"/>
              <a:t> ali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  <a:p>
            <a:r>
              <a:rPr lang="sl-SI" dirty="0" err="1" smtClean="0"/>
              <a:t>Add</a:t>
            </a:r>
            <a:r>
              <a:rPr lang="sl-SI" dirty="0" smtClean="0"/>
              <a:t>(</a:t>
            </a:r>
            <a:r>
              <a:rPr lang="sl-SI" dirty="0" err="1" smtClean="0"/>
              <a:t>Tkey</a:t>
            </a:r>
            <a:r>
              <a:rPr lang="sl-SI" dirty="0" smtClean="0"/>
              <a:t>, </a:t>
            </a:r>
            <a:r>
              <a:rPr lang="sl-SI" dirty="0" err="1" smtClean="0"/>
              <a:t>TValue</a:t>
            </a:r>
            <a:r>
              <a:rPr lang="sl-SI" dirty="0" smtClean="0"/>
              <a:t>)</a:t>
            </a:r>
          </a:p>
          <a:p>
            <a:pPr lvl="1"/>
            <a:r>
              <a:rPr lang="sl-SI" dirty="0" smtClean="0"/>
              <a:t>Ne vrača ničesar</a:t>
            </a:r>
          </a:p>
          <a:p>
            <a:pPr lvl="1"/>
            <a:r>
              <a:rPr lang="sl-SI" dirty="0" smtClean="0"/>
              <a:t>Doda ključ in vrednost</a:t>
            </a:r>
          </a:p>
          <a:p>
            <a:pPr lvl="1"/>
            <a:r>
              <a:rPr lang="sl-SI" dirty="0" smtClean="0"/>
              <a:t>Če je ključ že v slovarju, sproži izjemo</a:t>
            </a:r>
            <a:br>
              <a:rPr lang="sl-SI" dirty="0" smtClean="0"/>
            </a:br>
            <a:endParaRPr lang="sl-SI" dirty="0" smtClean="0"/>
          </a:p>
          <a:p>
            <a:r>
              <a:rPr lang="sl-SI" dirty="0" err="1" smtClean="0"/>
              <a:t>TryAdd</a:t>
            </a:r>
            <a:r>
              <a:rPr lang="sl-SI" dirty="0" smtClean="0"/>
              <a:t>(</a:t>
            </a:r>
            <a:r>
              <a:rPr lang="sl-SI" dirty="0" err="1" smtClean="0"/>
              <a:t>Tkey</a:t>
            </a:r>
            <a:r>
              <a:rPr lang="sl-SI" dirty="0" smtClean="0"/>
              <a:t>, </a:t>
            </a:r>
            <a:r>
              <a:rPr lang="sl-SI" dirty="0" err="1" smtClean="0"/>
              <a:t>TValue</a:t>
            </a:r>
            <a:r>
              <a:rPr lang="sl-SI" dirty="0" smtClean="0"/>
              <a:t>)</a:t>
            </a:r>
          </a:p>
          <a:p>
            <a:pPr lvl="1"/>
            <a:r>
              <a:rPr lang="sl-SI" dirty="0" smtClean="0"/>
              <a:t>Vrne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sl-SI" dirty="0" smtClean="0"/>
              <a:t> </a:t>
            </a:r>
            <a:r>
              <a:rPr lang="sl-SI" dirty="0" smtClean="0"/>
              <a:t>ali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endParaRPr lang="sl-SI" dirty="0"/>
          </a:p>
          <a:p>
            <a:pPr lvl="1"/>
            <a:r>
              <a:rPr lang="sl-SI" dirty="0" smtClean="0">
                <a:solidFill>
                  <a:srgbClr val="FF0000"/>
                </a:solidFill>
              </a:rPr>
              <a:t>Ni v .NET </a:t>
            </a:r>
            <a:r>
              <a:rPr lang="sl-SI" dirty="0" err="1" smtClean="0">
                <a:solidFill>
                  <a:srgbClr val="FF0000"/>
                </a:solidFill>
              </a:rPr>
              <a:t>Framework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4" name="Označba mesta vsebine 2"/>
          <p:cNvSpPr txBox="1">
            <a:spLocks/>
          </p:cNvSpPr>
          <p:nvPr/>
        </p:nvSpPr>
        <p:spPr>
          <a:xfrm>
            <a:off x="7036526" y="1466374"/>
            <a:ext cx="6010759" cy="5269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sl-SI" dirty="0" err="1" smtClean="0"/>
              <a:t>Remove</a:t>
            </a:r>
            <a:r>
              <a:rPr lang="sl-SI" dirty="0" smtClean="0"/>
              <a:t>(</a:t>
            </a:r>
            <a:r>
              <a:rPr lang="sl-SI" dirty="0" err="1" smtClean="0"/>
              <a:t>TKey</a:t>
            </a:r>
            <a:r>
              <a:rPr lang="sl-SI" dirty="0" smtClean="0"/>
              <a:t>)</a:t>
            </a:r>
          </a:p>
          <a:p>
            <a:pPr lvl="1"/>
            <a:r>
              <a:rPr lang="sl-SI" dirty="0" smtClean="0"/>
              <a:t>odstrani ključ in pripadajočo vrednost</a:t>
            </a:r>
          </a:p>
          <a:p>
            <a:pPr lvl="1"/>
            <a:r>
              <a:rPr lang="sl-SI" dirty="0" smtClean="0"/>
              <a:t>Če ključa ni, se NE sproži izjema</a:t>
            </a:r>
          </a:p>
          <a:p>
            <a:r>
              <a:rPr lang="sl-SI" dirty="0" err="1" smtClean="0"/>
              <a:t>Remove</a:t>
            </a:r>
            <a:r>
              <a:rPr lang="sl-SI" dirty="0" smtClean="0"/>
              <a:t>(</a:t>
            </a:r>
            <a:r>
              <a:rPr lang="sl-SI" dirty="0" err="1" smtClean="0"/>
              <a:t>Tkey</a:t>
            </a:r>
            <a:r>
              <a:rPr lang="sl-SI" dirty="0" smtClean="0"/>
              <a:t>, </a:t>
            </a:r>
            <a:r>
              <a:rPr lang="sl-SI" dirty="0" err="1" smtClean="0"/>
              <a:t>Tvalue</a:t>
            </a:r>
            <a:r>
              <a:rPr lang="sl-SI" dirty="0" smtClean="0"/>
              <a:t>)</a:t>
            </a:r>
          </a:p>
          <a:p>
            <a:pPr lvl="1"/>
            <a:r>
              <a:rPr lang="sl-SI" dirty="0" smtClean="0"/>
              <a:t>Odstrani ključ in pripadajočo vrednost</a:t>
            </a:r>
          </a:p>
          <a:p>
            <a:pPr lvl="1"/>
            <a:r>
              <a:rPr lang="sl-SI" dirty="0" smtClean="0"/>
              <a:t>Zahteva out argument</a:t>
            </a:r>
          </a:p>
          <a:p>
            <a:pPr lvl="1"/>
            <a:r>
              <a:rPr lang="sl-SI" dirty="0">
                <a:solidFill>
                  <a:srgbClr val="FF0000"/>
                </a:solidFill>
              </a:rPr>
              <a:t>Ni v .NET </a:t>
            </a:r>
            <a:r>
              <a:rPr lang="sl-SI" dirty="0" err="1" smtClean="0">
                <a:solidFill>
                  <a:srgbClr val="FF0000"/>
                </a:solidFill>
              </a:rPr>
              <a:t>Framework</a:t>
            </a:r>
            <a:endParaRPr lang="sl-SI" dirty="0" smtClean="0"/>
          </a:p>
          <a:p>
            <a:r>
              <a:rPr lang="sl-SI" dirty="0" err="1" smtClean="0"/>
              <a:t>Clear</a:t>
            </a:r>
            <a:r>
              <a:rPr lang="sl-SI" dirty="0" smtClean="0"/>
              <a:t>()</a:t>
            </a:r>
          </a:p>
          <a:p>
            <a:pPr lvl="1"/>
            <a:r>
              <a:rPr lang="sl-SI" dirty="0" smtClean="0"/>
              <a:t>Izprazni slovar		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28325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30271" y="953325"/>
            <a:ext cx="3842324" cy="657762"/>
          </a:xfrm>
        </p:spPr>
        <p:txBody>
          <a:bodyPr/>
          <a:lstStyle/>
          <a:p>
            <a:r>
              <a:rPr lang="sl-SI" dirty="0" smtClean="0"/>
              <a:t>Metodi iz </a:t>
            </a:r>
            <a:r>
              <a:rPr lang="sl-SI" dirty="0" err="1" smtClean="0"/>
              <a:t>pythona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0" y="1611087"/>
            <a:ext cx="5331489" cy="1132113"/>
          </a:xfrm>
        </p:spPr>
        <p:txBody>
          <a:bodyPr/>
          <a:lstStyle/>
          <a:p>
            <a:r>
              <a:rPr lang="sl-SI" dirty="0" err="1"/>
              <a:t>Copy</a:t>
            </a:r>
            <a:r>
              <a:rPr lang="sl-SI" dirty="0"/>
              <a:t>()</a:t>
            </a:r>
          </a:p>
          <a:p>
            <a:pPr lvl="1"/>
            <a:r>
              <a:rPr lang="sl-SI" dirty="0"/>
              <a:t>Naredi kopijo </a:t>
            </a:r>
            <a:r>
              <a:rPr lang="sl-SI" dirty="0" smtClean="0"/>
              <a:t>slovarja</a:t>
            </a:r>
          </a:p>
        </p:txBody>
      </p:sp>
      <p:sp>
        <p:nvSpPr>
          <p:cNvPr id="4" name="Označba mesta vsebine 2"/>
          <p:cNvSpPr txBox="1">
            <a:spLocks/>
          </p:cNvSpPr>
          <p:nvPr/>
        </p:nvSpPr>
        <p:spPr>
          <a:xfrm>
            <a:off x="7108706" y="1611086"/>
            <a:ext cx="4438860" cy="11321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sl-SI" dirty="0" smtClean="0"/>
              <a:t>Pop()</a:t>
            </a:r>
          </a:p>
          <a:p>
            <a:pPr lvl="1"/>
            <a:r>
              <a:rPr lang="sl-SI" dirty="0" smtClean="0"/>
              <a:t>Odstrani zadnji dodani element</a:t>
            </a:r>
            <a:endParaRPr lang="sl-SI" dirty="0"/>
          </a:p>
        </p:txBody>
      </p:sp>
      <p:sp>
        <p:nvSpPr>
          <p:cNvPr id="7" name="PoljeZBesedilom 6"/>
          <p:cNvSpPr txBox="1"/>
          <p:nvPr/>
        </p:nvSpPr>
        <p:spPr>
          <a:xfrm>
            <a:off x="0" y="2952933"/>
            <a:ext cx="68013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drugiSlovar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slovar</a:t>
            </a:r>
          </a:p>
          <a:p>
            <a:endParaRPr lang="sl-SI" dirty="0"/>
          </a:p>
          <a:p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Dictionary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drugiSlovar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= slovar;</a:t>
            </a:r>
          </a:p>
        </p:txBody>
      </p:sp>
      <p:sp>
        <p:nvSpPr>
          <p:cNvPr id="8" name="PoljeZBesedilom 7"/>
          <p:cNvSpPr txBox="1"/>
          <p:nvPr/>
        </p:nvSpPr>
        <p:spPr>
          <a:xfrm>
            <a:off x="0" y="4685211"/>
            <a:ext cx="11364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Dictionary&lt;string, string&gt;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drugiSlovar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new Dictionary&lt;string, string&gt;(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slovar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PoljeZBesedilom 8"/>
          <p:cNvSpPr txBox="1"/>
          <p:nvPr/>
        </p:nvSpPr>
        <p:spPr>
          <a:xfrm>
            <a:off x="7108706" y="2952933"/>
            <a:ext cx="4946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slovar.Remove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slovar.Keys.Last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</p:txBody>
      </p:sp>
    </p:spTree>
    <p:extLst>
      <p:ext uri="{BB962C8B-B14F-4D97-AF65-F5344CB8AC3E}">
        <p14:creationId xmlns:p14="http://schemas.microsoft.com/office/powerpoint/2010/main" val="26093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813986"/>
            <a:ext cx="9603275" cy="547473"/>
          </a:xfrm>
        </p:spPr>
        <p:txBody>
          <a:bodyPr/>
          <a:lstStyle/>
          <a:p>
            <a:r>
              <a:rPr lang="sl-SI" dirty="0" smtClean="0"/>
              <a:t>Iteracija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0" y="1500797"/>
            <a:ext cx="9603275" cy="501762"/>
          </a:xfrm>
        </p:spPr>
        <p:txBody>
          <a:bodyPr/>
          <a:lstStyle/>
          <a:p>
            <a:r>
              <a:rPr lang="sl-SI" dirty="0" smtClean="0"/>
              <a:t>Z uporabo zank</a:t>
            </a:r>
            <a:endParaRPr lang="sl-SI" dirty="0"/>
          </a:p>
        </p:txBody>
      </p:sp>
      <p:sp>
        <p:nvSpPr>
          <p:cNvPr id="4" name="PoljeZBesedilom 3"/>
          <p:cNvSpPr txBox="1"/>
          <p:nvPr/>
        </p:nvSpPr>
        <p:spPr>
          <a:xfrm>
            <a:off x="243840" y="2272937"/>
            <a:ext cx="77506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foreach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KeyValuePair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&gt; prevod in slovar)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prevod.Value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PoljeZBesedilom 5"/>
          <p:cNvSpPr txBox="1"/>
          <p:nvPr/>
        </p:nvSpPr>
        <p:spPr>
          <a:xfrm>
            <a:off x="243840" y="3743644"/>
            <a:ext cx="77506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dirty="0">
                <a:latin typeface="Courier New" panose="02070309020205020404" pitchFamily="49" charset="0"/>
                <a:cs typeface="Courier New" panose="02070309020205020404" pitchFamily="49" charset="0"/>
              </a:rPr>
              <a:t>for (int i = 0; i &lt; slovar.Count(); i++)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slovar.ElementAt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(i).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Označba mesta vsebine 2"/>
          <p:cNvSpPr txBox="1">
            <a:spLocks/>
          </p:cNvSpPr>
          <p:nvPr/>
        </p:nvSpPr>
        <p:spPr>
          <a:xfrm>
            <a:off x="8186057" y="2272936"/>
            <a:ext cx="4164773" cy="12003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sl-SI" sz="1800" dirty="0" smtClean="0"/>
              <a:t>Če spreminjamo slovar, se sproži izjema</a:t>
            </a:r>
            <a:br>
              <a:rPr lang="sl-SI" sz="1800" dirty="0" smtClean="0"/>
            </a:br>
            <a:endParaRPr lang="sl-SI" sz="1800" dirty="0"/>
          </a:p>
        </p:txBody>
      </p:sp>
      <p:sp>
        <p:nvSpPr>
          <p:cNvPr id="8" name="Označba mesta vsebine 2"/>
          <p:cNvSpPr txBox="1">
            <a:spLocks/>
          </p:cNvSpPr>
          <p:nvPr/>
        </p:nvSpPr>
        <p:spPr>
          <a:xfrm>
            <a:off x="8186057" y="3743643"/>
            <a:ext cx="4164773" cy="238719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sl-SI" sz="1800" dirty="0" smtClean="0"/>
              <a:t>Lahko spreminjamo slovar, pazimo, da števec ne preseže velikosti slovarja</a:t>
            </a:r>
            <a:br>
              <a:rPr lang="sl-SI" sz="1800" dirty="0" smtClean="0"/>
            </a:br>
            <a:endParaRPr lang="sl-SI" sz="1800" dirty="0"/>
          </a:p>
        </p:txBody>
      </p:sp>
      <p:pic>
        <p:nvPicPr>
          <p:cNvPr id="9" name="Slika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47" y="3473266"/>
            <a:ext cx="10221751" cy="200053"/>
          </a:xfrm>
          <a:prstGeom prst="rect">
            <a:avLst/>
          </a:prstGeom>
        </p:spPr>
      </p:pic>
      <p:pic>
        <p:nvPicPr>
          <p:cNvPr id="10" name="Slika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7401" y="2820291"/>
            <a:ext cx="1546457" cy="345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399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Najpogostejše napake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130270" y="2002559"/>
            <a:ext cx="9603275" cy="4423956"/>
          </a:xfrm>
        </p:spPr>
        <p:txBody>
          <a:bodyPr>
            <a:normAutofit/>
          </a:bodyPr>
          <a:lstStyle/>
          <a:p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KeyNotFoundException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ArgumentOutOfRangeException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ArgumentNullException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ArgumentException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6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417491"/>
            <a:ext cx="9603275" cy="640345"/>
          </a:xfrm>
        </p:spPr>
        <p:txBody>
          <a:bodyPr/>
          <a:lstStyle/>
          <a:p>
            <a:r>
              <a:rPr lang="sl-SI" dirty="0" smtClean="0"/>
              <a:t>Viri: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0" y="923365"/>
            <a:ext cx="12192000" cy="5199529"/>
          </a:xfrm>
        </p:spPr>
        <p:txBody>
          <a:bodyPr>
            <a:normAutofit/>
          </a:bodyPr>
          <a:lstStyle/>
          <a:p>
            <a:r>
              <a:rPr lang="sl-SI" sz="1800" dirty="0" smtClean="0"/>
              <a:t>Herič, Ž. [Programiranje 3]. (20. </a:t>
            </a:r>
            <a:r>
              <a:rPr lang="sl-SI" sz="1800" dirty="0"/>
              <a:t>apr. </a:t>
            </a:r>
            <a:r>
              <a:rPr lang="sl-SI" sz="1800" dirty="0" smtClean="0"/>
              <a:t>2021). </a:t>
            </a:r>
            <a:r>
              <a:rPr lang="pl-PL" sz="1800" i="1" dirty="0"/>
              <a:t>P3 20 4 2021 nastopi </a:t>
            </a:r>
            <a:r>
              <a:rPr lang="pl-PL" sz="1800" i="1" dirty="0" smtClean="0"/>
              <a:t>2</a:t>
            </a:r>
            <a:r>
              <a:rPr lang="en-US" sz="1800" i="1" dirty="0" smtClean="0"/>
              <a:t> </a:t>
            </a:r>
            <a:r>
              <a:rPr lang="sl-SI" sz="1800" dirty="0" smtClean="0"/>
              <a:t>[</a:t>
            </a:r>
            <a:r>
              <a:rPr lang="sl-SI" sz="1800" dirty="0"/>
              <a:t>Video]. YouTube. </a:t>
            </a:r>
            <a:r>
              <a:rPr lang="sl-SI" sz="1800" u="sng" dirty="0" smtClean="0">
                <a:hlinkClick r:id="rId2"/>
              </a:rPr>
              <a:t>https</a:t>
            </a:r>
            <a:r>
              <a:rPr lang="sl-SI" sz="1800" u="sng" dirty="0">
                <a:hlinkClick r:id="rId2"/>
              </a:rPr>
              <a:t>://</a:t>
            </a:r>
            <a:r>
              <a:rPr lang="sl-SI" sz="1800" u="sng" dirty="0" smtClean="0">
                <a:hlinkClick r:id="rId2"/>
              </a:rPr>
              <a:t>www.youtube.com/watch?v=P-xCYgBniZk&amp;ab_channel=Programiranje3</a:t>
            </a:r>
            <a:endParaRPr lang="sl-SI" sz="1800" u="sng" dirty="0" smtClean="0"/>
          </a:p>
          <a:p>
            <a:r>
              <a:rPr lang="sl-SI" sz="1800" dirty="0" smtClean="0"/>
              <a:t>WIKIBOOKS</a:t>
            </a:r>
            <a:r>
              <a:rPr lang="en-US" sz="1800" dirty="0" smtClean="0"/>
              <a:t>. (</a:t>
            </a:r>
            <a:r>
              <a:rPr lang="sl-SI" sz="1800" dirty="0" smtClean="0"/>
              <a:t>28. 4. 2021)</a:t>
            </a:r>
            <a:r>
              <a:rPr lang="en-US" sz="1800" dirty="0"/>
              <a:t> </a:t>
            </a:r>
            <a:r>
              <a:rPr lang="en-US" sz="1800" i="1" dirty="0"/>
              <a:t>Fundamentals of data structures: </a:t>
            </a:r>
            <a:r>
              <a:rPr lang="en-US" sz="1800" i="1" dirty="0" smtClean="0"/>
              <a:t>Dictionaries</a:t>
            </a:r>
            <a:r>
              <a:rPr lang="en-US" sz="1800" dirty="0" smtClean="0"/>
              <a:t>. </a:t>
            </a:r>
            <a:r>
              <a:rPr lang="sl-SI" sz="1800" dirty="0" smtClean="0"/>
              <a:t>Obiskano18.3.2022 na </a:t>
            </a:r>
            <a:r>
              <a:rPr lang="sl-SI" sz="1800" u="sng" dirty="0" smtClean="0">
                <a:hlinkClick r:id="rId3"/>
              </a:rPr>
              <a:t>https://en.wikibooks.org/wiki/A-      </a:t>
            </a:r>
            <a:r>
              <a:rPr lang="sl-SI" sz="1800" u="sng" dirty="0" err="1" smtClean="0">
                <a:hlinkClick r:id="rId3"/>
              </a:rPr>
              <a:t>level_Computing</a:t>
            </a:r>
            <a:r>
              <a:rPr lang="sl-SI" sz="1800" u="sng" dirty="0" smtClean="0">
                <a:hlinkClick r:id="rId3"/>
              </a:rPr>
              <a:t>/AQA/Paper_1/</a:t>
            </a:r>
            <a:r>
              <a:rPr lang="sl-SI" sz="1800" u="sng" dirty="0" err="1" smtClean="0">
                <a:hlinkClick r:id="rId3"/>
              </a:rPr>
              <a:t>Fundamentals_of_data_structures</a:t>
            </a:r>
            <a:r>
              <a:rPr lang="sl-SI" sz="1800" u="sng" dirty="0" smtClean="0">
                <a:hlinkClick r:id="rId3"/>
              </a:rPr>
              <a:t>/</a:t>
            </a:r>
            <a:r>
              <a:rPr lang="sl-SI" sz="1800" u="sng" dirty="0" err="1" smtClean="0">
                <a:hlinkClick r:id="rId3"/>
              </a:rPr>
              <a:t>Dictionaries</a:t>
            </a:r>
            <a:endParaRPr lang="sl-SI" sz="1800" u="sng" dirty="0" smtClean="0"/>
          </a:p>
          <a:p>
            <a:r>
              <a:rPr lang="sl-SI" sz="1800" dirty="0" err="1" smtClean="0"/>
              <a:t>TutorialsTeacher</a:t>
            </a:r>
            <a:r>
              <a:rPr lang="en-US" sz="1800" dirty="0" smtClean="0"/>
              <a:t>. (</a:t>
            </a:r>
            <a:r>
              <a:rPr lang="sl-SI" sz="1800" dirty="0" smtClean="0"/>
              <a:t>n. d.)</a:t>
            </a:r>
            <a:r>
              <a:rPr lang="en-US" sz="1800" dirty="0"/>
              <a:t> </a:t>
            </a:r>
            <a:r>
              <a:rPr lang="sl-SI" sz="1800" dirty="0"/>
              <a:t> </a:t>
            </a:r>
            <a:r>
              <a:rPr lang="sl-SI" sz="1800" i="1" dirty="0"/>
              <a:t>C# - </a:t>
            </a:r>
            <a:r>
              <a:rPr lang="sl-SI" sz="1800" i="1" dirty="0" err="1"/>
              <a:t>Dictionary</a:t>
            </a:r>
            <a:r>
              <a:rPr lang="sl-SI" sz="1800" i="1" dirty="0"/>
              <a:t>&lt;</a:t>
            </a:r>
            <a:r>
              <a:rPr lang="sl-SI" sz="1800" i="1" dirty="0" err="1"/>
              <a:t>TKey</a:t>
            </a:r>
            <a:r>
              <a:rPr lang="sl-SI" sz="1800" i="1" dirty="0"/>
              <a:t>, </a:t>
            </a:r>
            <a:r>
              <a:rPr lang="sl-SI" sz="1800" i="1" dirty="0" err="1"/>
              <a:t>TValue</a:t>
            </a:r>
            <a:r>
              <a:rPr lang="sl-SI" sz="1800" i="1" dirty="0" smtClean="0"/>
              <a:t>&gt;</a:t>
            </a:r>
            <a:r>
              <a:rPr lang="en-US" sz="1800" dirty="0" smtClean="0"/>
              <a:t>. </a:t>
            </a:r>
            <a:r>
              <a:rPr lang="sl-SI" sz="1800" dirty="0"/>
              <a:t>Obiskano</a:t>
            </a:r>
            <a:r>
              <a:rPr lang="en-US" sz="1800" dirty="0"/>
              <a:t> </a:t>
            </a:r>
            <a:r>
              <a:rPr lang="sl-SI" sz="1800" dirty="0"/>
              <a:t>18.3.2022 </a:t>
            </a:r>
            <a:r>
              <a:rPr lang="sl-SI" sz="1800" dirty="0" smtClean="0"/>
              <a:t>na</a:t>
            </a:r>
            <a:r>
              <a:rPr lang="sl-SI" sz="1800" u="sng" dirty="0"/>
              <a:t> </a:t>
            </a:r>
            <a:r>
              <a:rPr lang="sl-SI" sz="1800" u="sng" dirty="0" smtClean="0">
                <a:hlinkClick r:id="rId4"/>
              </a:rPr>
              <a:t>https://www.tutorialsteacher.com/csharp/csharp-dictionary</a:t>
            </a:r>
            <a:r>
              <a:rPr lang="sl-SI" sz="1800" dirty="0" smtClean="0"/>
              <a:t> </a:t>
            </a:r>
          </a:p>
          <a:p>
            <a:r>
              <a:rPr lang="sl-SI" sz="1800" dirty="0" err="1" smtClean="0"/>
              <a:t>ccalboni</a:t>
            </a:r>
            <a:r>
              <a:rPr lang="en-US" sz="1800" dirty="0" smtClean="0"/>
              <a:t>. (</a:t>
            </a:r>
            <a:r>
              <a:rPr lang="sl-SI" sz="1800" dirty="0" smtClean="0"/>
              <a:t>7. 8. 2009)</a:t>
            </a:r>
            <a:r>
              <a:rPr lang="en-US" sz="1800" dirty="0"/>
              <a:t> </a:t>
            </a:r>
            <a:r>
              <a:rPr lang="sl-SI" sz="1800" dirty="0"/>
              <a:t> </a:t>
            </a:r>
            <a:r>
              <a:rPr lang="en-US" sz="1800" i="1" dirty="0"/>
              <a:t>How to update the value stored in Dictionary in C</a:t>
            </a:r>
            <a:r>
              <a:rPr lang="en-US" sz="1800" i="1" dirty="0" smtClean="0"/>
              <a:t>#?. </a:t>
            </a:r>
            <a:r>
              <a:rPr lang="sl-SI" sz="1800" dirty="0"/>
              <a:t>Obiskano</a:t>
            </a:r>
            <a:r>
              <a:rPr lang="en-US" sz="1800" dirty="0"/>
              <a:t> </a:t>
            </a:r>
            <a:r>
              <a:rPr lang="sl-SI" sz="1800" dirty="0"/>
              <a:t>18.3.2022 </a:t>
            </a:r>
            <a:r>
              <a:rPr lang="sl-SI" sz="1800" dirty="0" smtClean="0"/>
              <a:t>na </a:t>
            </a:r>
            <a:r>
              <a:rPr lang="sl-SI" sz="1800" u="sng" dirty="0" smtClean="0">
                <a:hlinkClick r:id="rId5"/>
              </a:rPr>
              <a:t>https</a:t>
            </a:r>
            <a:r>
              <a:rPr lang="sl-SI" sz="1800" u="sng" dirty="0">
                <a:hlinkClick r:id="rId5"/>
              </a:rPr>
              <a:t>://stackoverflow.com/questions/1243717/how-to-update-the-value-stored-in-dictionary-in-c</a:t>
            </a:r>
            <a:endParaRPr lang="sl-SI" sz="1800" dirty="0"/>
          </a:p>
          <a:p>
            <a:r>
              <a:rPr lang="sl-SI" sz="1800" dirty="0" smtClean="0"/>
              <a:t>nikssa23</a:t>
            </a:r>
            <a:r>
              <a:rPr lang="en-US" sz="1800" dirty="0" smtClean="0"/>
              <a:t>. (</a:t>
            </a:r>
            <a:r>
              <a:rPr lang="sl-SI" sz="1800" dirty="0" smtClean="0"/>
              <a:t>8. 9. 2015)</a:t>
            </a:r>
            <a:r>
              <a:rPr lang="en-US" sz="1800" dirty="0"/>
              <a:t> </a:t>
            </a:r>
            <a:r>
              <a:rPr lang="sl-SI" sz="1800" dirty="0"/>
              <a:t> </a:t>
            </a:r>
            <a:r>
              <a:rPr lang="en-US" sz="1800" i="1" dirty="0"/>
              <a:t>What is the best way to clone/deep copy a .NET generic Dictionary&lt;string, T</a:t>
            </a:r>
            <a:r>
              <a:rPr lang="en-US" sz="1800" i="1" dirty="0" smtClean="0"/>
              <a:t>&gt;?</a:t>
            </a:r>
            <a:r>
              <a:rPr lang="sl-SI" sz="1800" b="1" i="1" dirty="0"/>
              <a:t> </a:t>
            </a:r>
            <a:r>
              <a:rPr lang="sl-SI" sz="1800" dirty="0" smtClean="0"/>
              <a:t>Obiskano</a:t>
            </a:r>
            <a:r>
              <a:rPr lang="en-US" sz="1800" dirty="0" smtClean="0"/>
              <a:t> </a:t>
            </a:r>
            <a:r>
              <a:rPr lang="sl-SI" sz="1800" dirty="0"/>
              <a:t>18.3.2022 </a:t>
            </a:r>
            <a:r>
              <a:rPr lang="sl-SI" sz="1800" dirty="0" smtClean="0"/>
              <a:t>na </a:t>
            </a:r>
            <a:r>
              <a:rPr lang="sl-SI" sz="1800" u="sng" dirty="0" smtClean="0">
                <a:hlinkClick r:id="rId6"/>
              </a:rPr>
              <a:t>https</a:t>
            </a:r>
            <a:r>
              <a:rPr lang="sl-SI" sz="1800" u="sng" dirty="0">
                <a:hlinkClick r:id="rId6"/>
              </a:rPr>
              <a:t>://</a:t>
            </a:r>
            <a:r>
              <a:rPr lang="sl-SI" sz="1800" u="sng" dirty="0" smtClean="0">
                <a:hlinkClick r:id="rId6"/>
              </a:rPr>
              <a:t>stackoverflow.com/questions/139592/what-is-the-best-way-to-clone-deep-copy-a-net-generic-dictionarystring-t</a:t>
            </a:r>
            <a:endParaRPr lang="sl-SI" sz="1800" u="sng" dirty="0" smtClean="0"/>
          </a:p>
          <a:p>
            <a:r>
              <a:rPr lang="sl-SI" sz="1800" dirty="0" err="1" smtClean="0"/>
              <a:t>ZetCode</a:t>
            </a:r>
            <a:r>
              <a:rPr lang="sl-SI" sz="1800" dirty="0" smtClean="0"/>
              <a:t>. (3. 12. 21) </a:t>
            </a:r>
            <a:r>
              <a:rPr lang="sl-SI" sz="1800" i="1" dirty="0" smtClean="0"/>
              <a:t>C# </a:t>
            </a:r>
            <a:r>
              <a:rPr lang="sl-SI" sz="1800" i="1" dirty="0" err="1" smtClean="0"/>
              <a:t>Dictionary</a:t>
            </a:r>
            <a:r>
              <a:rPr lang="sl-SI" sz="1800" dirty="0" smtClean="0"/>
              <a:t>. Obiskano 7. 4. 2022 na </a:t>
            </a:r>
            <a:r>
              <a:rPr lang="sl-SI" sz="1800" u="sng" dirty="0" smtClean="0">
                <a:hlinkClick r:id="rId7"/>
              </a:rPr>
              <a:t>https</a:t>
            </a:r>
            <a:r>
              <a:rPr lang="sl-SI" sz="1800" u="sng" dirty="0">
                <a:hlinkClick r:id="rId7"/>
              </a:rPr>
              <a:t>://zetcode.com/csharp/dictionary/</a:t>
            </a:r>
            <a:r>
              <a:rPr lang="sl-SI" sz="1800" dirty="0"/>
              <a:t> </a:t>
            </a:r>
            <a:endParaRPr lang="sl-SI" sz="1800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0220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Slovarji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130269" y="2211977"/>
            <a:ext cx="9603275" cy="2116183"/>
          </a:xfrm>
        </p:spPr>
        <p:txBody>
          <a:bodyPr>
            <a:normAutofit lnSpcReduction="10000"/>
          </a:bodyPr>
          <a:lstStyle/>
          <a:p>
            <a:r>
              <a:rPr lang="sl-SI" dirty="0" smtClean="0"/>
              <a:t>Glavni namen: hranjenje skupin podatkov</a:t>
            </a:r>
            <a:br>
              <a:rPr lang="sl-SI" dirty="0" smtClean="0"/>
            </a:br>
            <a:endParaRPr lang="sl-SI" dirty="0" smtClean="0"/>
          </a:p>
          <a:p>
            <a:r>
              <a:rPr lang="sl-SI" dirty="0"/>
              <a:t>Zbirka ključev in </a:t>
            </a:r>
            <a:r>
              <a:rPr lang="sl-SI" dirty="0" smtClean="0"/>
              <a:t>vrednosti</a:t>
            </a:r>
            <a:br>
              <a:rPr lang="sl-SI" dirty="0" smtClean="0"/>
            </a:br>
            <a:endParaRPr lang="sl-SI" dirty="0"/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slovar[4] = 20</a:t>
            </a:r>
          </a:p>
        </p:txBody>
      </p:sp>
    </p:spTree>
    <p:extLst>
      <p:ext uri="{BB962C8B-B14F-4D97-AF65-F5344CB8AC3E}">
        <p14:creationId xmlns:p14="http://schemas.microsoft.com/office/powerpoint/2010/main" val="4248586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588093"/>
          </a:xfrm>
        </p:spPr>
        <p:txBody>
          <a:bodyPr>
            <a:normAutofit/>
          </a:bodyPr>
          <a:lstStyle/>
          <a:p>
            <a:r>
              <a:rPr lang="sl-SI" dirty="0" smtClean="0"/>
              <a:t>Tipično podpirajo operacije kot so: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130270" y="2171768"/>
            <a:ext cx="9603275" cy="2826951"/>
          </a:xfrm>
        </p:spPr>
        <p:txBody>
          <a:bodyPr>
            <a:normAutofit fontScale="92500" lnSpcReduction="10000"/>
          </a:bodyPr>
          <a:lstStyle/>
          <a:p>
            <a:r>
              <a:rPr lang="sl-SI" dirty="0"/>
              <a:t>P</a:t>
            </a:r>
            <a:r>
              <a:rPr lang="sl-SI" dirty="0" smtClean="0"/>
              <a:t>ridobitev </a:t>
            </a:r>
            <a:r>
              <a:rPr lang="sl-SI" dirty="0"/>
              <a:t>vrednosti </a:t>
            </a:r>
            <a:r>
              <a:rPr lang="sl-SI" dirty="0" smtClean="0"/>
              <a:t/>
            </a:r>
            <a:br>
              <a:rPr lang="sl-SI" dirty="0" smtClean="0"/>
            </a:br>
            <a:endParaRPr lang="sl-SI" dirty="0" smtClean="0"/>
          </a:p>
          <a:p>
            <a:r>
              <a:rPr lang="sl-SI" dirty="0"/>
              <a:t>V</a:t>
            </a:r>
            <a:r>
              <a:rPr lang="sl-SI" dirty="0" smtClean="0"/>
              <a:t>stavljanje</a:t>
            </a:r>
            <a:r>
              <a:rPr lang="sl-SI" dirty="0"/>
              <a:t>, posodabljanje </a:t>
            </a:r>
            <a:r>
              <a:rPr lang="sl-SI" dirty="0" smtClean="0"/>
              <a:t>vrednosti</a:t>
            </a:r>
            <a:br>
              <a:rPr lang="sl-SI" dirty="0" smtClean="0"/>
            </a:br>
            <a:endParaRPr lang="sl-SI" dirty="0" smtClean="0"/>
          </a:p>
          <a:p>
            <a:r>
              <a:rPr lang="sl-SI" dirty="0"/>
              <a:t>O</a:t>
            </a:r>
            <a:r>
              <a:rPr lang="sl-SI" dirty="0" smtClean="0"/>
              <a:t>dstranjevanje </a:t>
            </a:r>
            <a:r>
              <a:rPr lang="sl-SI" dirty="0"/>
              <a:t>parov ključev in </a:t>
            </a:r>
            <a:r>
              <a:rPr lang="sl-SI" dirty="0" smtClean="0"/>
              <a:t>vrednosti</a:t>
            </a:r>
            <a:br>
              <a:rPr lang="sl-SI" dirty="0" smtClean="0"/>
            </a:br>
            <a:endParaRPr lang="sl-SI" dirty="0" smtClean="0"/>
          </a:p>
          <a:p>
            <a:r>
              <a:rPr lang="sl-SI" dirty="0"/>
              <a:t>T</a:t>
            </a:r>
            <a:r>
              <a:rPr lang="sl-SI" dirty="0" smtClean="0"/>
              <a:t>estiranje </a:t>
            </a:r>
            <a:r>
              <a:rPr lang="sl-SI" dirty="0"/>
              <a:t>obstoja </a:t>
            </a:r>
            <a:r>
              <a:rPr lang="sl-SI" dirty="0" smtClean="0"/>
              <a:t>ključev</a:t>
            </a:r>
          </a:p>
        </p:txBody>
      </p:sp>
    </p:spTree>
    <p:extLst>
      <p:ext uri="{BB962C8B-B14F-4D97-AF65-F5344CB8AC3E}">
        <p14:creationId xmlns:p14="http://schemas.microsoft.com/office/powerpoint/2010/main" val="153528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457465"/>
          </a:xfrm>
        </p:spPr>
        <p:txBody>
          <a:bodyPr>
            <a:normAutofit/>
          </a:bodyPr>
          <a:lstStyle/>
          <a:p>
            <a:r>
              <a:rPr lang="sl-SI" sz="2400" dirty="0" smtClean="0"/>
              <a:t>Večina jezikov omogoča tudi iteracijo</a:t>
            </a:r>
            <a:endParaRPr lang="sl-SI" sz="24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130270" y="1706880"/>
            <a:ext cx="9603275" cy="3759465"/>
          </a:xfrm>
        </p:spPr>
        <p:txBody>
          <a:bodyPr/>
          <a:lstStyle/>
          <a:p>
            <a:r>
              <a:rPr lang="sl-SI" dirty="0"/>
              <a:t>V</a:t>
            </a:r>
            <a:r>
              <a:rPr lang="sl-SI" dirty="0" smtClean="0"/>
              <a:t>rstni </a:t>
            </a:r>
            <a:r>
              <a:rPr lang="sl-SI" dirty="0"/>
              <a:t>red iteracije </a:t>
            </a:r>
            <a:r>
              <a:rPr lang="sl-SI" dirty="0" smtClean="0"/>
              <a:t>„naključen“</a:t>
            </a:r>
            <a:br>
              <a:rPr lang="sl-SI" dirty="0" smtClean="0"/>
            </a:br>
            <a:endParaRPr lang="sl-SI" dirty="0" smtClean="0"/>
          </a:p>
          <a:p>
            <a:r>
              <a:rPr lang="sl-SI" dirty="0" err="1" smtClean="0"/>
              <a:t>SortedDictionary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/>
            </a:r>
            <a:br>
              <a:rPr lang="sl-SI" dirty="0" smtClean="0"/>
            </a:br>
            <a:endParaRPr lang="sl-SI" dirty="0" smtClean="0"/>
          </a:p>
          <a:p>
            <a:r>
              <a:rPr lang="sl-SI" dirty="0" smtClean="0"/>
              <a:t>Časovno </a:t>
            </a:r>
            <a:r>
              <a:rPr lang="sl-SI" dirty="0"/>
              <a:t>zahtevnost p</a:t>
            </a:r>
            <a:r>
              <a:rPr lang="sl-SI" dirty="0" smtClean="0"/>
              <a:t>ridobivanja vrednosti je O(1</a:t>
            </a:r>
            <a:r>
              <a:rPr lang="sl-S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1972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Inicializacija</a:t>
            </a:r>
            <a:endParaRPr lang="sl-SI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1130270" y="2156609"/>
            <a:ext cx="1106173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Dictionary&lt;string, string&gt;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slovar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new Dictionary&lt;string, string&gt;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"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ključ", "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},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"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vrednost", "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" }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PoljeZBesedilom 5"/>
          <p:cNvSpPr txBox="1"/>
          <p:nvPr/>
        </p:nvSpPr>
        <p:spPr>
          <a:xfrm>
            <a:off x="1130270" y="4311369"/>
            <a:ext cx="1106173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Dictionary&lt;string, string&gt;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slovar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new Dictionary&lt;string, string&gt;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["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ključ"] = "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" ,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["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vrednost"] = "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PoljeZBesedilom 6"/>
          <p:cNvSpPr txBox="1"/>
          <p:nvPr/>
        </p:nvSpPr>
        <p:spPr>
          <a:xfrm>
            <a:off x="1130270" y="3787987"/>
            <a:ext cx="1201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ali</a:t>
            </a:r>
            <a:endParaRPr lang="sl-SI" dirty="0"/>
          </a:p>
        </p:txBody>
      </p:sp>
      <p:sp>
        <p:nvSpPr>
          <p:cNvPr id="8" name="PoljeZBesedilom 7"/>
          <p:cNvSpPr txBox="1"/>
          <p:nvPr/>
        </p:nvSpPr>
        <p:spPr>
          <a:xfrm>
            <a:off x="1130270" y="1615395"/>
            <a:ext cx="5314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System.Collections.Generic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9" name="PoljeZBesedilom 8"/>
          <p:cNvSpPr txBox="1"/>
          <p:nvPr/>
        </p:nvSpPr>
        <p:spPr>
          <a:xfrm>
            <a:off x="330926" y="3787987"/>
            <a:ext cx="11617234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// gnezden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slovar</a:t>
            </a:r>
            <a:b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Dictionary&lt;string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Dictionary&lt;string, string&gt;&gt; slovar2 = new Dictionary&lt;string, Dictionary&lt;string, string&gt;&gt;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{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"slovar", slovar }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133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683887"/>
          </a:xfrm>
        </p:spPr>
        <p:txBody>
          <a:bodyPr/>
          <a:lstStyle/>
          <a:p>
            <a:r>
              <a:rPr lang="sl-SI" dirty="0" smtClean="0"/>
              <a:t>Ključi in vrednosti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477333" y="1862615"/>
            <a:ext cx="4817684" cy="3294576"/>
          </a:xfrm>
        </p:spPr>
        <p:txBody>
          <a:bodyPr/>
          <a:lstStyle/>
          <a:p>
            <a:pPr marL="0" indent="0">
              <a:buNone/>
            </a:pPr>
            <a:r>
              <a:rPr lang="sl-SI" dirty="0" smtClean="0"/>
              <a:t>Vrednosti:</a:t>
            </a:r>
          </a:p>
          <a:p>
            <a:r>
              <a:rPr lang="sl-SI" dirty="0" smtClean="0"/>
              <a:t>Vse enakega tipa</a:t>
            </a:r>
          </a:p>
          <a:p>
            <a:r>
              <a:rPr lang="sl-SI" dirty="0" smtClean="0"/>
              <a:t>Med seboj lahko enake</a:t>
            </a:r>
          </a:p>
          <a:p>
            <a:r>
              <a:rPr lang="sl-SI" dirty="0" smtClean="0"/>
              <a:t>Lahko so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lovar[ključ] =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slovar.ElementAt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(i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).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Označba mesta vsebine 2"/>
          <p:cNvSpPr txBox="1">
            <a:spLocks/>
          </p:cNvSpPr>
          <p:nvPr/>
        </p:nvSpPr>
        <p:spPr>
          <a:xfrm>
            <a:off x="1130270" y="1862615"/>
            <a:ext cx="4817684" cy="329457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l-SI" dirty="0" smtClean="0"/>
              <a:t>Ključi:</a:t>
            </a:r>
          </a:p>
          <a:p>
            <a:r>
              <a:rPr lang="sl-SI" dirty="0" smtClean="0"/>
              <a:t>Vsi enakega tipa</a:t>
            </a:r>
          </a:p>
          <a:p>
            <a:r>
              <a:rPr lang="sl-SI" dirty="0" smtClean="0"/>
              <a:t>Med seboj različni – ne sme biti identitet</a:t>
            </a:r>
          </a:p>
          <a:p>
            <a:r>
              <a:rPr lang="sl-SI" dirty="0" smtClean="0"/>
              <a:t>Ne smejo biti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981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jeZBesedilom 4"/>
          <p:cNvSpPr txBox="1"/>
          <p:nvPr/>
        </p:nvSpPr>
        <p:spPr>
          <a:xfrm>
            <a:off x="975360" y="2316480"/>
            <a:ext cx="1142564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Dictionary&lt;string, string&gt;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slovar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new Dictionary&lt;string, string&gt;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["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ključ"] = "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" ,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["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vrednost"] = "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vrednost =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slovar.ElementAt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(1).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4" name="Naslov 1"/>
          <p:cNvSpPr>
            <a:spLocks noGrp="1"/>
          </p:cNvSpPr>
          <p:nvPr>
            <p:ph type="title"/>
          </p:nvPr>
        </p:nvSpPr>
        <p:spPr>
          <a:xfrm>
            <a:off x="1130270" y="953325"/>
            <a:ext cx="9603275" cy="387796"/>
          </a:xfrm>
        </p:spPr>
        <p:txBody>
          <a:bodyPr>
            <a:normAutofit fontScale="90000"/>
          </a:bodyPr>
          <a:lstStyle/>
          <a:p>
            <a:r>
              <a:rPr lang="sl-SI" sz="2400" dirty="0" smtClean="0"/>
              <a:t>Primer: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137597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Lastnosti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130269" y="1823427"/>
            <a:ext cx="9603275" cy="4289990"/>
          </a:xfrm>
        </p:spPr>
        <p:txBody>
          <a:bodyPr>
            <a:normAutofit/>
          </a:bodyPr>
          <a:lstStyle/>
          <a:p>
            <a:r>
              <a:rPr lang="sl-SI" dirty="0" err="1" smtClean="0"/>
              <a:t>Keys</a:t>
            </a:r>
            <a:endParaRPr lang="sl-SI" dirty="0" smtClean="0"/>
          </a:p>
          <a:p>
            <a:pPr lvl="1"/>
            <a:r>
              <a:rPr lang="sl-SI" dirty="0" smtClean="0"/>
              <a:t>Vrne zbirko ključev</a:t>
            </a:r>
          </a:p>
          <a:p>
            <a:pPr lvl="1"/>
            <a:r>
              <a:rPr lang="sl-SI" dirty="0" smtClean="0"/>
              <a:t>Podatkovna struktura </a:t>
            </a:r>
            <a:r>
              <a:rPr lang="sl-SI" dirty="0" err="1" smtClean="0"/>
              <a:t>KeyCollection</a:t>
            </a:r>
            <a:endParaRPr lang="sl-SI" dirty="0" smtClean="0"/>
          </a:p>
          <a:p>
            <a:pPr lvl="1"/>
            <a:r>
              <a:rPr lang="sl-SI" dirty="0" smtClean="0"/>
              <a:t>Po njej lahko </a:t>
            </a:r>
            <a:r>
              <a:rPr lang="sl-SI" dirty="0" err="1" smtClean="0"/>
              <a:t>iteriramo</a:t>
            </a: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  <a:p>
            <a:r>
              <a:rPr lang="sl-SI" dirty="0" err="1" smtClean="0"/>
              <a:t>Values</a:t>
            </a:r>
            <a:endParaRPr lang="sl-SI" dirty="0" smtClean="0"/>
          </a:p>
          <a:p>
            <a:pPr lvl="1"/>
            <a:r>
              <a:rPr lang="sl-SI" dirty="0" smtClean="0"/>
              <a:t>Vrne zbirko vrednosti</a:t>
            </a:r>
          </a:p>
          <a:p>
            <a:pPr lvl="1"/>
            <a:r>
              <a:rPr lang="sl-SI" dirty="0" smtClean="0"/>
              <a:t>Podatkovna struktura </a:t>
            </a:r>
            <a:r>
              <a:rPr lang="sl-SI" dirty="0" err="1" smtClean="0"/>
              <a:t>ValueCollection</a:t>
            </a:r>
            <a:endParaRPr lang="sl-SI" dirty="0" smtClean="0"/>
          </a:p>
          <a:p>
            <a:pPr lvl="1"/>
            <a:r>
              <a:rPr lang="sl-SI" dirty="0" smtClean="0"/>
              <a:t>Po njej lahko </a:t>
            </a:r>
            <a:r>
              <a:rPr lang="sl-SI" dirty="0" err="1" smtClean="0"/>
              <a:t>iteriramo</a:t>
            </a:r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12196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Metode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130270" y="1593669"/>
            <a:ext cx="9603275" cy="1280160"/>
          </a:xfrm>
        </p:spPr>
        <p:txBody>
          <a:bodyPr/>
          <a:lstStyle/>
          <a:p>
            <a:r>
              <a:rPr lang="sl-SI" dirty="0" err="1" smtClean="0"/>
              <a:t>TryGetValue</a:t>
            </a:r>
            <a:r>
              <a:rPr lang="sl-SI" dirty="0" smtClean="0"/>
              <a:t>(</a:t>
            </a:r>
            <a:r>
              <a:rPr lang="sl-SI" dirty="0" err="1" smtClean="0"/>
              <a:t>Tkey</a:t>
            </a:r>
            <a:r>
              <a:rPr lang="sl-SI" dirty="0" smtClean="0"/>
              <a:t>, </a:t>
            </a:r>
            <a:r>
              <a:rPr lang="sl-SI" dirty="0" err="1" smtClean="0"/>
              <a:t>TValue</a:t>
            </a:r>
            <a:r>
              <a:rPr lang="sl-SI" dirty="0" smtClean="0"/>
              <a:t>)</a:t>
            </a:r>
          </a:p>
          <a:p>
            <a:pPr lvl="1"/>
            <a:r>
              <a:rPr lang="sl-SI" dirty="0" smtClean="0"/>
              <a:t>vrača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rue</a:t>
            </a:r>
            <a:r>
              <a:rPr lang="sl-SI" dirty="0" smtClean="0"/>
              <a:t> </a:t>
            </a:r>
            <a:r>
              <a:rPr lang="sl-SI" dirty="0"/>
              <a:t>in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alse</a:t>
            </a:r>
            <a:r>
              <a:rPr lang="sl-SI" dirty="0" smtClean="0"/>
              <a:t>,</a:t>
            </a:r>
          </a:p>
          <a:p>
            <a:pPr lvl="1"/>
            <a:r>
              <a:rPr lang="sl-SI" dirty="0" smtClean="0"/>
              <a:t>zahteva </a:t>
            </a:r>
            <a:r>
              <a:rPr lang="sl-SI" dirty="0"/>
              <a:t>še out </a:t>
            </a:r>
            <a:r>
              <a:rPr lang="sl-SI" dirty="0" smtClean="0"/>
              <a:t>argument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1130270" y="3222171"/>
            <a:ext cx="1106173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vrednost = "420";</a:t>
            </a:r>
          </a:p>
          <a:p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Dictionary&lt;string, string&gt;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slovar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new Dictionary&lt;string, string&gt;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["ključ"] = "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key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 ,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["vrednost"] = "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slovar.TryGetValue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("vrednost", out vrednost);</a:t>
            </a:r>
          </a:p>
        </p:txBody>
      </p:sp>
    </p:spTree>
    <p:extLst>
      <p:ext uri="{BB962C8B-B14F-4D97-AF65-F5344CB8AC3E}">
        <p14:creationId xmlns:p14="http://schemas.microsoft.com/office/powerpoint/2010/main" val="1160203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TM10001114[[fn=Galerija]]</Template>
  <TotalTime>433</TotalTime>
  <Words>346</Words>
  <Application>Microsoft Office PowerPoint</Application>
  <PresentationFormat>Širokozaslonsko</PresentationFormat>
  <Paragraphs>128</Paragraphs>
  <Slides>14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Courier New</vt:lpstr>
      <vt:lpstr>Gallery</vt:lpstr>
      <vt:lpstr>Slovarji v C#</vt:lpstr>
      <vt:lpstr>Slovarji</vt:lpstr>
      <vt:lpstr>Tipično podpirajo operacije kot so:</vt:lpstr>
      <vt:lpstr>Večina jezikov omogoča tudi iteracijo</vt:lpstr>
      <vt:lpstr>Inicializacija</vt:lpstr>
      <vt:lpstr>Ključi in vrednosti</vt:lpstr>
      <vt:lpstr>Primer:</vt:lpstr>
      <vt:lpstr>Lastnosti</vt:lpstr>
      <vt:lpstr>Metode</vt:lpstr>
      <vt:lpstr>Metode</vt:lpstr>
      <vt:lpstr>Metodi iz pythona</vt:lpstr>
      <vt:lpstr>Iteracija</vt:lpstr>
      <vt:lpstr>Najpogostejše napake</vt:lpstr>
      <vt:lpstr>Viri: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Slovarji v C#</dc:title>
  <dc:creator>Lenovo-DM</dc:creator>
  <cp:lastModifiedBy>Lenovo-DM</cp:lastModifiedBy>
  <cp:revision>23</cp:revision>
  <dcterms:created xsi:type="dcterms:W3CDTF">2022-04-07T16:04:47Z</dcterms:created>
  <dcterms:modified xsi:type="dcterms:W3CDTF">2022-04-08T13:26:34Z</dcterms:modified>
</cp:coreProperties>
</file>