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59" r:id="rId9"/>
    <p:sldId id="260" r:id="rId10"/>
    <p:sldId id="261" r:id="rId11"/>
    <p:sldId id="262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68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200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0599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94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0245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4360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270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3146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110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971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2352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250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098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204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03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691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997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848667A-A0E6-4042-8AA9-7C94D02A6048}" type="datetimeFigureOut">
              <a:rPr lang="sl-SI" smtClean="0"/>
              <a:t>15. 04. 2022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7FE8C-03BE-4B9E-B7D4-D7CF803113E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358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lling_hash" TargetMode="External"/><Relationship Id="rId2" Type="http://schemas.openxmlformats.org/officeDocument/2006/relationships/hyperlink" Target="https://en.wikipedia.org/wiki/Rabin%E2%80%93Karp_algorith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eksforgeeks.org/rabin-karp-algorithm-for-pattern-searching/" TargetMode="External"/><Relationship Id="rId5" Type="http://schemas.openxmlformats.org/officeDocument/2006/relationships/hyperlink" Target="https://medium.com/swlh/rabin-karp-algorithm-using-polynomial-hashing-and-modular-arithmetic-437627b37db6" TargetMode="External"/><Relationship Id="rId4" Type="http://schemas.openxmlformats.org/officeDocument/2006/relationships/hyperlink" Target="https://www.baeldung.com/cs/rabin-karp-algorith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Rabin-Karp </a:t>
            </a:r>
            <a:r>
              <a:rPr lang="en-US" dirty="0" err="1" smtClean="0"/>
              <a:t>algoritem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Tomaž </a:t>
            </a:r>
            <a:r>
              <a:rPr lang="en-US" dirty="0" err="1" smtClean="0"/>
              <a:t>Tratnik</a:t>
            </a:r>
            <a:endParaRPr lang="en-US" dirty="0" smtClean="0"/>
          </a:p>
          <a:p>
            <a:r>
              <a:rPr lang="en-US" dirty="0" err="1" smtClean="0"/>
              <a:t>Fakulteta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matematiko</a:t>
            </a:r>
            <a:r>
              <a:rPr lang="en-US" dirty="0" smtClean="0"/>
              <a:t> in </a:t>
            </a:r>
            <a:r>
              <a:rPr lang="en-US" dirty="0" err="1" smtClean="0"/>
              <a:t>fiziko</a:t>
            </a:r>
            <a:endParaRPr lang="en-US" dirty="0" smtClean="0"/>
          </a:p>
          <a:p>
            <a:r>
              <a:rPr lang="en-US" dirty="0" smtClean="0"/>
              <a:t>15.4.2022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83505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Polinomska</a:t>
            </a:r>
            <a:r>
              <a:rPr lang="en-US" dirty="0" smtClean="0"/>
              <a:t> hash </a:t>
            </a:r>
            <a:r>
              <a:rPr lang="en-US" dirty="0" err="1" smtClean="0"/>
              <a:t>funkcija</a:t>
            </a:r>
            <a:r>
              <a:rPr lang="en-US" dirty="0" smtClean="0"/>
              <a:t> z </a:t>
            </a:r>
            <a:r>
              <a:rPr lang="en-US" dirty="0" err="1" smtClean="0"/>
              <a:t>modulom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Izognemo</a:t>
            </a:r>
            <a:r>
              <a:rPr lang="en-US" dirty="0" smtClean="0"/>
              <a:t> </a:t>
            </a:r>
            <a:r>
              <a:rPr lang="en-US" dirty="0" err="1" smtClean="0"/>
              <a:t>računanju</a:t>
            </a:r>
            <a:r>
              <a:rPr lang="en-US" dirty="0" smtClean="0"/>
              <a:t> z </a:t>
            </a:r>
            <a:r>
              <a:rPr lang="en-US" dirty="0" err="1" smtClean="0"/>
              <a:t>velikimi</a:t>
            </a:r>
            <a:r>
              <a:rPr lang="en-US" dirty="0" smtClean="0"/>
              <a:t> </a:t>
            </a:r>
            <a:r>
              <a:rPr lang="en-US" dirty="0" err="1" smtClean="0"/>
              <a:t>števili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Povečamo</a:t>
            </a:r>
            <a:r>
              <a:rPr lang="en-US" dirty="0" smtClean="0"/>
              <a:t> </a:t>
            </a:r>
            <a:r>
              <a:rPr lang="en-US" dirty="0" err="1" smtClean="0"/>
              <a:t>možnost</a:t>
            </a:r>
            <a:r>
              <a:rPr lang="en-US" dirty="0" smtClean="0"/>
              <a:t> </a:t>
            </a:r>
            <a:r>
              <a:rPr lang="en-US" dirty="0" err="1" smtClean="0"/>
              <a:t>trčenj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Polinom</a:t>
            </a:r>
            <a:r>
              <a:rPr lang="en-US" dirty="0" smtClean="0"/>
              <a:t> </a:t>
            </a:r>
            <a:r>
              <a:rPr lang="en-US" dirty="0" err="1" smtClean="0"/>
              <a:t>izračunamo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Hornerjevem</a:t>
            </a:r>
            <a:r>
              <a:rPr lang="en-US" dirty="0" smtClean="0"/>
              <a:t> </a:t>
            </a:r>
            <a:r>
              <a:rPr lang="en-US" dirty="0" err="1" smtClean="0"/>
              <a:t>postopku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H(</a:t>
            </a:r>
            <a:r>
              <a:rPr lang="en-US" dirty="0" err="1" smtClean="0"/>
              <a:t>i</a:t>
            </a:r>
            <a:r>
              <a:rPr lang="en-US" dirty="0" smtClean="0"/>
              <a:t>, m) = ((H(i-1, m) + Q </a:t>
            </a:r>
            <a:r>
              <a:rPr lang="en-SI" dirty="0" smtClean="0"/>
              <a:t>–</a:t>
            </a:r>
            <a:r>
              <a:rPr lang="en-US" dirty="0" smtClean="0"/>
              <a:t> (M* s[i-1])</a:t>
            </a:r>
            <a:r>
              <a:rPr lang="en-US" dirty="0" err="1" smtClean="0"/>
              <a:t>modQ</a:t>
            </a:r>
            <a:r>
              <a:rPr lang="en-US" dirty="0" smtClean="0"/>
              <a:t>) * B + s[</a:t>
            </a:r>
            <a:r>
              <a:rPr lang="en-US" dirty="0" err="1" smtClean="0"/>
              <a:t>i</a:t>
            </a:r>
            <a:r>
              <a:rPr lang="en-US" dirty="0" smtClean="0"/>
              <a:t> + m -1])</a:t>
            </a:r>
            <a:r>
              <a:rPr lang="en-US" dirty="0" err="1" smtClean="0"/>
              <a:t>modQ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Modul</a:t>
            </a:r>
            <a:r>
              <a:rPr lang="en-US" dirty="0" smtClean="0"/>
              <a:t> Q </a:t>
            </a:r>
            <a:r>
              <a:rPr lang="en-US" dirty="0" err="1" smtClean="0"/>
              <a:t>ponavadi</a:t>
            </a:r>
            <a:r>
              <a:rPr lang="en-US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veliko</a:t>
            </a:r>
            <a:r>
              <a:rPr lang="en-US" dirty="0" smtClean="0"/>
              <a:t> </a:t>
            </a:r>
            <a:r>
              <a:rPr lang="en-US" dirty="0" err="1" smtClean="0"/>
              <a:t>praštevilo</a:t>
            </a:r>
            <a:r>
              <a:rPr lang="en-US" dirty="0" smtClean="0"/>
              <a:t> (</a:t>
            </a:r>
            <a:r>
              <a:rPr lang="en-US" dirty="0" err="1" smtClean="0"/>
              <a:t>reda</a:t>
            </a:r>
            <a:r>
              <a:rPr lang="en-US" dirty="0" smtClean="0"/>
              <a:t> 10^9)</a:t>
            </a:r>
          </a:p>
          <a:p>
            <a:pPr marL="0" indent="0">
              <a:buNone/>
            </a:pPr>
            <a:r>
              <a:rPr lang="en-US" dirty="0" err="1" smtClean="0"/>
              <a:t>Večje</a:t>
            </a:r>
            <a:r>
              <a:rPr lang="en-US" dirty="0" smtClean="0"/>
              <a:t> </a:t>
            </a:r>
            <a:r>
              <a:rPr lang="en-US" dirty="0" err="1" smtClean="0"/>
              <a:t>kot</a:t>
            </a:r>
            <a:r>
              <a:rPr lang="en-US" dirty="0" smtClean="0"/>
              <a:t> je </a:t>
            </a:r>
            <a:r>
              <a:rPr lang="en-US" dirty="0" err="1" smtClean="0"/>
              <a:t>število</a:t>
            </a:r>
            <a:r>
              <a:rPr lang="en-US" dirty="0" smtClean="0"/>
              <a:t> Q, </a:t>
            </a:r>
            <a:r>
              <a:rPr lang="en-US" dirty="0" err="1" smtClean="0"/>
              <a:t>manjša</a:t>
            </a:r>
            <a:r>
              <a:rPr lang="en-US" dirty="0" smtClean="0"/>
              <a:t> </a:t>
            </a:r>
            <a:r>
              <a:rPr lang="en-US" dirty="0" err="1" smtClean="0"/>
              <a:t>možnost</a:t>
            </a:r>
            <a:r>
              <a:rPr lang="en-US" dirty="0" smtClean="0"/>
              <a:t> </a:t>
            </a:r>
            <a:r>
              <a:rPr lang="en-US" dirty="0" err="1" smtClean="0"/>
              <a:t>trčenj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5043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Časovna</a:t>
            </a:r>
            <a:r>
              <a:rPr lang="en-US" dirty="0" smtClean="0"/>
              <a:t> </a:t>
            </a:r>
            <a:r>
              <a:rPr lang="en-US" dirty="0" err="1" smtClean="0"/>
              <a:t>zahtevnost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Začetni</a:t>
            </a:r>
            <a:r>
              <a:rPr lang="en-US" dirty="0" smtClean="0"/>
              <a:t> </a:t>
            </a:r>
            <a:r>
              <a:rPr lang="en-US" dirty="0" err="1" smtClean="0"/>
              <a:t>izračun</a:t>
            </a:r>
            <a:r>
              <a:rPr lang="en-US" dirty="0" smtClean="0"/>
              <a:t> hash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časovno</a:t>
            </a:r>
            <a:r>
              <a:rPr lang="en-US" dirty="0" smtClean="0"/>
              <a:t> </a:t>
            </a:r>
            <a:r>
              <a:rPr lang="en-US" dirty="0" err="1" smtClean="0"/>
              <a:t>zahtevnost</a:t>
            </a:r>
            <a:r>
              <a:rPr lang="en-US" dirty="0" smtClean="0"/>
              <a:t> O(m)</a:t>
            </a:r>
          </a:p>
          <a:p>
            <a:pPr marL="0" indent="0">
              <a:buNone/>
            </a:pPr>
            <a:r>
              <a:rPr lang="en-US" dirty="0" smtClean="0"/>
              <a:t>(n-m)-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izračunamo</a:t>
            </a:r>
            <a:r>
              <a:rPr lang="en-US" dirty="0" smtClean="0"/>
              <a:t> novo hash </a:t>
            </a:r>
            <a:r>
              <a:rPr lang="en-US" dirty="0" err="1" smtClean="0"/>
              <a:t>vrednost</a:t>
            </a:r>
            <a:r>
              <a:rPr lang="en-US" dirty="0" smtClean="0"/>
              <a:t> v </a:t>
            </a:r>
            <a:r>
              <a:rPr lang="en-US" dirty="0" err="1" smtClean="0"/>
              <a:t>konstantem</a:t>
            </a:r>
            <a:r>
              <a:rPr lang="en-US" dirty="0" smtClean="0"/>
              <a:t> </a:t>
            </a:r>
            <a:r>
              <a:rPr lang="en-US" dirty="0" err="1" smtClean="0"/>
              <a:t>času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k-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primerjav</a:t>
            </a:r>
            <a:r>
              <a:rPr lang="en-US" dirty="0" smtClean="0"/>
              <a:t> z </a:t>
            </a:r>
            <a:r>
              <a:rPr lang="en-US" dirty="0" err="1" smtClean="0"/>
              <a:t>zahtevnostjo</a:t>
            </a:r>
            <a:r>
              <a:rPr lang="en-US" dirty="0" smtClean="0"/>
              <a:t> O(m), </a:t>
            </a:r>
            <a:r>
              <a:rPr lang="en-US" dirty="0" err="1" smtClean="0"/>
              <a:t>za</a:t>
            </a:r>
            <a:r>
              <a:rPr lang="en-US" dirty="0" smtClean="0"/>
              <a:t> k </a:t>
            </a:r>
            <a:r>
              <a:rPr lang="en-US" dirty="0" err="1" smtClean="0"/>
              <a:t>ujemanj</a:t>
            </a:r>
            <a:r>
              <a:rPr lang="en-US" dirty="0" smtClean="0"/>
              <a:t> hash </a:t>
            </a:r>
            <a:r>
              <a:rPr lang="en-US" dirty="0" err="1" smtClean="0"/>
              <a:t>vrednosti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Najslabši</a:t>
            </a:r>
            <a:r>
              <a:rPr lang="en-US" dirty="0" smtClean="0"/>
              <a:t> primer - O(n*m) (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slabo</a:t>
            </a:r>
            <a:r>
              <a:rPr lang="en-US" dirty="0" smtClean="0"/>
              <a:t> hash </a:t>
            </a:r>
            <a:r>
              <a:rPr lang="en-US" dirty="0" err="1" smtClean="0"/>
              <a:t>funkcijo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Najboljši</a:t>
            </a:r>
            <a:r>
              <a:rPr lang="en-US" dirty="0" smtClean="0"/>
              <a:t> primer </a:t>
            </a:r>
            <a:r>
              <a:rPr lang="en-US" dirty="0"/>
              <a:t>-</a:t>
            </a:r>
            <a:r>
              <a:rPr lang="en-US" dirty="0" smtClean="0"/>
              <a:t> O(n + m)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15124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Nedeterministična</a:t>
            </a:r>
            <a:r>
              <a:rPr lang="en-US" dirty="0" smtClean="0"/>
              <a:t> </a:t>
            </a:r>
            <a:r>
              <a:rPr lang="en-US" dirty="0" err="1" smtClean="0"/>
              <a:t>verzija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Ideja</a:t>
            </a:r>
            <a:r>
              <a:rPr lang="en-US" dirty="0" smtClean="0"/>
              <a:t> je </a:t>
            </a:r>
            <a:r>
              <a:rPr lang="en-US" dirty="0" err="1" smtClean="0"/>
              <a:t>uporabiti</a:t>
            </a:r>
            <a:r>
              <a:rPr lang="en-US" dirty="0" smtClean="0"/>
              <a:t> </a:t>
            </a:r>
            <a:r>
              <a:rPr lang="en-US" dirty="0" err="1" smtClean="0"/>
              <a:t>dve</a:t>
            </a:r>
            <a:r>
              <a:rPr lang="en-US" dirty="0" smtClean="0"/>
              <a:t> hash </a:t>
            </a:r>
            <a:r>
              <a:rPr lang="en-US" dirty="0" err="1" smtClean="0"/>
              <a:t>funkciji</a:t>
            </a:r>
            <a:r>
              <a:rPr lang="en-US" dirty="0" smtClean="0"/>
              <a:t> z </a:t>
            </a:r>
            <a:r>
              <a:rPr lang="en-US" dirty="0" err="1" smtClean="0"/>
              <a:t>različnima</a:t>
            </a:r>
            <a:r>
              <a:rPr lang="en-US" dirty="0" smtClean="0"/>
              <a:t> </a:t>
            </a:r>
            <a:r>
              <a:rPr lang="en-US" dirty="0" err="1" smtClean="0"/>
              <a:t>moduloma</a:t>
            </a:r>
            <a:r>
              <a:rPr lang="en-US" dirty="0" smtClean="0"/>
              <a:t> Q in </a:t>
            </a:r>
            <a:r>
              <a:rPr lang="en-US" dirty="0" err="1" smtClean="0"/>
              <a:t>različnima</a:t>
            </a:r>
            <a:r>
              <a:rPr lang="en-US" dirty="0" smtClean="0"/>
              <a:t> </a:t>
            </a:r>
            <a:r>
              <a:rPr lang="en-US" dirty="0" err="1" smtClean="0"/>
              <a:t>bazama</a:t>
            </a:r>
            <a:r>
              <a:rPr lang="en-US" dirty="0" smtClean="0"/>
              <a:t> B</a:t>
            </a:r>
          </a:p>
          <a:p>
            <a:pPr marL="0" indent="0">
              <a:buNone/>
            </a:pP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imata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niza</a:t>
            </a:r>
            <a:r>
              <a:rPr lang="en-US" dirty="0" smtClean="0"/>
              <a:t> </a:t>
            </a:r>
            <a:r>
              <a:rPr lang="en-US" dirty="0" err="1" smtClean="0"/>
              <a:t>enaki</a:t>
            </a:r>
            <a:r>
              <a:rPr lang="en-US" dirty="0" smtClean="0"/>
              <a:t> hash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dveh</a:t>
            </a:r>
            <a:r>
              <a:rPr lang="en-US" dirty="0" smtClean="0"/>
              <a:t> </a:t>
            </a:r>
            <a:r>
              <a:rPr lang="en-US" dirty="0" err="1" smtClean="0"/>
              <a:t>različnih</a:t>
            </a:r>
            <a:r>
              <a:rPr lang="en-US" dirty="0" smtClean="0"/>
              <a:t> </a:t>
            </a:r>
            <a:r>
              <a:rPr lang="en-US" dirty="0" err="1" smtClean="0"/>
              <a:t>funkcijah</a:t>
            </a:r>
            <a:r>
              <a:rPr lang="en-US" dirty="0" smtClean="0"/>
              <a:t>, </a:t>
            </a: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predpostavimo</a:t>
            </a:r>
            <a:r>
              <a:rPr lang="en-US" dirty="0" smtClean="0"/>
              <a:t>, da </a:t>
            </a:r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 err="1" smtClean="0"/>
              <a:t>enaka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Namesto</a:t>
            </a:r>
            <a:r>
              <a:rPr lang="en-US" dirty="0" smtClean="0"/>
              <a:t> </a:t>
            </a:r>
            <a:r>
              <a:rPr lang="en-US" dirty="0" err="1" smtClean="0"/>
              <a:t>točnega</a:t>
            </a:r>
            <a:r>
              <a:rPr lang="en-US" dirty="0" smtClean="0"/>
              <a:t> </a:t>
            </a:r>
            <a:r>
              <a:rPr lang="en-US" dirty="0" err="1" smtClean="0"/>
              <a:t>primerjanja</a:t>
            </a:r>
            <a:r>
              <a:rPr lang="en-US" dirty="0" smtClean="0"/>
              <a:t> </a:t>
            </a:r>
            <a:r>
              <a:rPr lang="en-US" dirty="0" err="1" smtClean="0"/>
              <a:t>primerjaš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hash </a:t>
            </a:r>
            <a:r>
              <a:rPr lang="en-US" dirty="0" err="1" smtClean="0"/>
              <a:t>vrednosti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8333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Iskanje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vzorcev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Rabin-Karp </a:t>
            </a:r>
            <a:r>
              <a:rPr lang="en-US" dirty="0" err="1" smtClean="0"/>
              <a:t>algoritem</a:t>
            </a:r>
            <a:r>
              <a:rPr lang="en-US" dirty="0" smtClean="0"/>
              <a:t> je </a:t>
            </a:r>
            <a:r>
              <a:rPr lang="en-US" dirty="0" err="1" smtClean="0"/>
              <a:t>slabši</a:t>
            </a:r>
            <a:r>
              <a:rPr lang="en-US" dirty="0" smtClean="0"/>
              <a:t> od </a:t>
            </a:r>
            <a:r>
              <a:rPr lang="sl-SI" dirty="0" smtClean="0"/>
              <a:t>Knuth–Morris–Pratt</a:t>
            </a:r>
            <a:r>
              <a:rPr lang="en-US" dirty="0" smtClean="0"/>
              <a:t> in </a:t>
            </a:r>
            <a:r>
              <a:rPr lang="sl-SI" dirty="0" smtClean="0"/>
              <a:t>Boyer–Moore string-search</a:t>
            </a:r>
            <a:r>
              <a:rPr lang="en-US" dirty="0" smtClean="0"/>
              <a:t> </a:t>
            </a:r>
            <a:r>
              <a:rPr lang="en-US" dirty="0" err="1" smtClean="0"/>
              <a:t>algoritmov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iskanje</a:t>
            </a:r>
            <a:r>
              <a:rPr lang="en-US" dirty="0" smtClean="0"/>
              <a:t> </a:t>
            </a:r>
            <a:r>
              <a:rPr lang="en-US" dirty="0" err="1" smtClean="0"/>
              <a:t>enega</a:t>
            </a:r>
            <a:r>
              <a:rPr lang="en-US" dirty="0" smtClean="0"/>
              <a:t> </a:t>
            </a:r>
            <a:r>
              <a:rPr lang="en-US" dirty="0" err="1" smtClean="0"/>
              <a:t>vzorca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razširimo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iksanje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vzorcev</a:t>
            </a:r>
            <a:r>
              <a:rPr lang="en-US" dirty="0" smtClean="0"/>
              <a:t> </a:t>
            </a:r>
            <a:r>
              <a:rPr lang="en-US" dirty="0" err="1" smtClean="0"/>
              <a:t>hkrati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40799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hlinkClick r:id="rId2"/>
              </a:rPr>
              <a:t>https://en.wikipedia.org/wiki/Rabin%E2%80%93Karp_algorithm</a:t>
            </a:r>
            <a:endParaRPr lang="en-US" dirty="0" smtClean="0"/>
          </a:p>
          <a:p>
            <a:pPr marL="0" indent="0">
              <a:buNone/>
            </a:pPr>
            <a:r>
              <a:rPr lang="sl-SI" dirty="0" smtClean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en.wikipedia.org/wiki/Rolling_hash</a:t>
            </a:r>
            <a:r>
              <a:rPr lang="en-US" dirty="0" smtClean="0"/>
              <a:t> (</a:t>
            </a:r>
            <a:r>
              <a:rPr lang="en-US" dirty="0" err="1" smtClean="0"/>
              <a:t>dostopno</a:t>
            </a:r>
            <a:r>
              <a:rPr lang="en-US" dirty="0" smtClean="0"/>
              <a:t> 15.4.2022)</a:t>
            </a:r>
            <a:endParaRPr lang="en-US" dirty="0" smtClean="0"/>
          </a:p>
          <a:p>
            <a:pPr marL="0" indent="0">
              <a:buNone/>
            </a:pPr>
            <a:r>
              <a:rPr lang="sl-SI" dirty="0" smtClean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www.baeldung.com/cs/rabin-karp-algorithm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15.4.2022)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l-SI" dirty="0" smtClean="0">
                <a:hlinkClick r:id="rId5"/>
              </a:rPr>
              <a:t>https://</a:t>
            </a:r>
            <a:r>
              <a:rPr lang="sl-SI" dirty="0" smtClean="0">
                <a:hlinkClick r:id="rId5"/>
              </a:rPr>
              <a:t>medium.com/swlh/rabin-karp-algorithm-using-polynomial-hashing-and-modular-arithmetic-437627b37db6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15.4.2022)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l-SI" dirty="0">
                <a:hlinkClick r:id="rId6"/>
              </a:rPr>
              <a:t>https://www.geeksforgeeks.org/rabin-karp-algorithm-for-pattern-searching</a:t>
            </a:r>
            <a:r>
              <a:rPr lang="sl-SI" dirty="0" smtClean="0">
                <a:hlinkClick r:id="rId6"/>
              </a:rPr>
              <a:t>/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15.4.2022)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9088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Naloga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Poiskati</a:t>
            </a:r>
            <a:r>
              <a:rPr lang="en-US" dirty="0" smtClean="0"/>
              <a:t> </a:t>
            </a:r>
            <a:r>
              <a:rPr lang="en-US" dirty="0" err="1" smtClean="0"/>
              <a:t>točna</a:t>
            </a:r>
            <a:r>
              <a:rPr lang="en-US" dirty="0" smtClean="0"/>
              <a:t> </a:t>
            </a:r>
            <a:r>
              <a:rPr lang="en-US" dirty="0" err="1" smtClean="0"/>
              <a:t>ujemanja</a:t>
            </a:r>
            <a:r>
              <a:rPr lang="en-US" dirty="0" smtClean="0"/>
              <a:t> </a:t>
            </a:r>
            <a:r>
              <a:rPr lang="en-US" dirty="0" err="1" smtClean="0"/>
              <a:t>vzorca</a:t>
            </a:r>
            <a:r>
              <a:rPr lang="en-US" dirty="0" smtClean="0"/>
              <a:t> v </a:t>
            </a:r>
            <a:r>
              <a:rPr lang="en-US" dirty="0" err="1" smtClean="0"/>
              <a:t>besedilu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Vhodni</a:t>
            </a:r>
            <a:r>
              <a:rPr lang="en-US" dirty="0" smtClean="0"/>
              <a:t> </a:t>
            </a:r>
            <a:r>
              <a:rPr lang="en-US" dirty="0" err="1" smtClean="0"/>
              <a:t>podatki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Besedilo</a:t>
            </a:r>
            <a:r>
              <a:rPr lang="en-US" dirty="0" smtClean="0"/>
              <a:t> </a:t>
            </a:r>
            <a:r>
              <a:rPr lang="en-US" dirty="0" err="1" smtClean="0"/>
              <a:t>dolžine</a:t>
            </a:r>
            <a:r>
              <a:rPr lang="en-US" dirty="0" smtClean="0"/>
              <a:t> n</a:t>
            </a:r>
          </a:p>
          <a:p>
            <a:r>
              <a:rPr lang="en-US" dirty="0" err="1" smtClean="0"/>
              <a:t>Vzorec</a:t>
            </a:r>
            <a:r>
              <a:rPr lang="en-US" dirty="0" smtClean="0"/>
              <a:t> </a:t>
            </a:r>
            <a:r>
              <a:rPr lang="en-US" dirty="0" err="1" smtClean="0"/>
              <a:t>dolžine</a:t>
            </a:r>
            <a:r>
              <a:rPr lang="en-US" dirty="0" smtClean="0"/>
              <a:t> m &lt;= n</a:t>
            </a:r>
          </a:p>
          <a:p>
            <a:pPr marL="0" indent="0">
              <a:buNone/>
            </a:pPr>
            <a:r>
              <a:rPr lang="en-US" dirty="0" err="1" smtClean="0"/>
              <a:t>Izhodni</a:t>
            </a:r>
            <a:r>
              <a:rPr lang="en-US" dirty="0" smtClean="0"/>
              <a:t> </a:t>
            </a:r>
            <a:r>
              <a:rPr lang="en-US" dirty="0" err="1" smtClean="0"/>
              <a:t>podatki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indeksov</a:t>
            </a:r>
            <a:r>
              <a:rPr lang="en-US" dirty="0" smtClean="0"/>
              <a:t>, </a:t>
            </a:r>
            <a:r>
              <a:rPr lang="en-US" dirty="0" err="1" smtClean="0"/>
              <a:t>kjer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našli</a:t>
            </a:r>
            <a:r>
              <a:rPr lang="en-US" dirty="0" smtClean="0"/>
              <a:t> </a:t>
            </a:r>
            <a:r>
              <a:rPr lang="en-US" dirty="0" err="1" smtClean="0"/>
              <a:t>točno</a:t>
            </a:r>
            <a:r>
              <a:rPr lang="en-US" dirty="0" smtClean="0"/>
              <a:t> </a:t>
            </a:r>
            <a:r>
              <a:rPr lang="en-US" dirty="0" err="1" smtClean="0"/>
              <a:t>ujemanje</a:t>
            </a:r>
            <a:r>
              <a:rPr lang="en-US" dirty="0"/>
              <a:t> </a:t>
            </a:r>
            <a:r>
              <a:rPr lang="en-US" dirty="0" smtClean="0"/>
              <a:t>v </a:t>
            </a:r>
            <a:r>
              <a:rPr lang="en-US" dirty="0" err="1" smtClean="0"/>
              <a:t>besedilu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604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Naiven</a:t>
            </a:r>
            <a:r>
              <a:rPr lang="en-US" dirty="0" smtClean="0"/>
              <a:t> </a:t>
            </a:r>
            <a:r>
              <a:rPr lang="en-US" dirty="0" err="1" smtClean="0"/>
              <a:t>pristop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Primerjamo</a:t>
            </a:r>
            <a:r>
              <a:rPr lang="en-US" dirty="0" smtClean="0"/>
              <a:t> </a:t>
            </a:r>
            <a:r>
              <a:rPr lang="en-US" dirty="0" err="1" smtClean="0"/>
              <a:t>vzorec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vsaki</a:t>
            </a:r>
            <a:r>
              <a:rPr lang="en-US" dirty="0" smtClean="0"/>
              <a:t> </a:t>
            </a:r>
            <a:r>
              <a:rPr lang="en-US" dirty="0" err="1" smtClean="0"/>
              <a:t>poziciji</a:t>
            </a:r>
            <a:r>
              <a:rPr lang="en-US" dirty="0" smtClean="0"/>
              <a:t> </a:t>
            </a:r>
            <a:r>
              <a:rPr lang="en-US" dirty="0" err="1" smtClean="0"/>
              <a:t>besedila</a:t>
            </a:r>
            <a:r>
              <a:rPr lang="en-US" dirty="0" smtClean="0"/>
              <a:t> od 0 do n-m.</a:t>
            </a:r>
          </a:p>
          <a:p>
            <a:pPr marL="0" indent="0">
              <a:buNone/>
            </a:pPr>
            <a:r>
              <a:rPr lang="en-US" dirty="0" err="1" smtClean="0"/>
              <a:t>Vsaka</a:t>
            </a:r>
            <a:r>
              <a:rPr lang="en-US" dirty="0" smtClean="0"/>
              <a:t> </a:t>
            </a:r>
            <a:r>
              <a:rPr lang="en-US" dirty="0" err="1" smtClean="0"/>
              <a:t>primerjava</a:t>
            </a:r>
            <a:r>
              <a:rPr lang="en-US" dirty="0" smtClean="0"/>
              <a:t> </a:t>
            </a:r>
            <a:r>
              <a:rPr lang="en-US" dirty="0" err="1" smtClean="0"/>
              <a:t>potrebuje</a:t>
            </a:r>
            <a:r>
              <a:rPr lang="en-US" dirty="0" smtClean="0"/>
              <a:t> m </a:t>
            </a:r>
            <a:r>
              <a:rPr lang="en-US" dirty="0" err="1" smtClean="0"/>
              <a:t>primerjav</a:t>
            </a:r>
            <a:r>
              <a:rPr lang="en-US" dirty="0" smtClean="0"/>
              <a:t> </a:t>
            </a:r>
            <a:r>
              <a:rPr lang="en-US" dirty="0" err="1" smtClean="0"/>
              <a:t>posameznih</a:t>
            </a:r>
            <a:r>
              <a:rPr lang="en-US" dirty="0" smtClean="0"/>
              <a:t> </a:t>
            </a:r>
            <a:r>
              <a:rPr lang="en-US" dirty="0" err="1" smtClean="0"/>
              <a:t>črk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n-m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primerjav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Časovna</a:t>
            </a:r>
            <a:r>
              <a:rPr lang="en-US" dirty="0" smtClean="0"/>
              <a:t> </a:t>
            </a:r>
            <a:r>
              <a:rPr lang="en-US" dirty="0" err="1" smtClean="0"/>
              <a:t>zahtevnost</a:t>
            </a:r>
            <a:r>
              <a:rPr lang="en-US" dirty="0" smtClean="0"/>
              <a:t> O(n*m)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4468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Izboljšave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Ustavimo</a:t>
            </a:r>
            <a:r>
              <a:rPr lang="en-US" dirty="0" smtClean="0"/>
              <a:t> </a:t>
            </a:r>
            <a:r>
              <a:rPr lang="en-US" dirty="0" err="1" smtClean="0"/>
              <a:t>preverjanje</a:t>
            </a:r>
            <a:r>
              <a:rPr lang="en-US" dirty="0" smtClean="0"/>
              <a:t> </a:t>
            </a:r>
            <a:r>
              <a:rPr lang="en-US" dirty="0" err="1" smtClean="0"/>
              <a:t>podniza</a:t>
            </a:r>
            <a:r>
              <a:rPr lang="en-US" dirty="0" smtClean="0"/>
              <a:t>, </a:t>
            </a:r>
            <a:r>
              <a:rPr lang="en-US" dirty="0" err="1" smtClean="0"/>
              <a:t>takoj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se kaka </a:t>
            </a:r>
            <a:r>
              <a:rPr lang="en-US" dirty="0" err="1" smtClean="0"/>
              <a:t>črka</a:t>
            </a:r>
            <a:r>
              <a:rPr lang="en-US" dirty="0" smtClean="0"/>
              <a:t> ne </a:t>
            </a:r>
            <a:r>
              <a:rPr lang="en-US" dirty="0" err="1" smtClean="0"/>
              <a:t>ujema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Izluščimo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informacij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vsake</a:t>
            </a:r>
            <a:r>
              <a:rPr lang="en-US" dirty="0" smtClean="0"/>
              <a:t> </a:t>
            </a:r>
            <a:r>
              <a:rPr lang="en-US" dirty="0" err="1" smtClean="0"/>
              <a:t>primerjave</a:t>
            </a:r>
            <a:r>
              <a:rPr lang="en-US" dirty="0" smtClean="0"/>
              <a:t> </a:t>
            </a:r>
            <a:r>
              <a:rPr lang="en-SI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preskočimo</a:t>
            </a:r>
            <a:r>
              <a:rPr lang="en-US" dirty="0" smtClean="0"/>
              <a:t> </a:t>
            </a:r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primerjav</a:t>
            </a:r>
            <a:endParaRPr lang="en-US" dirty="0" smtClean="0"/>
          </a:p>
          <a:p>
            <a:pPr marL="0" indent="0">
              <a:buNone/>
            </a:pPr>
            <a:r>
              <a:rPr lang="sl-SI" dirty="0" smtClean="0"/>
              <a:t>Knuth–Morris–Pratt</a:t>
            </a:r>
            <a:r>
              <a:rPr lang="en-US" dirty="0" smtClean="0"/>
              <a:t> in </a:t>
            </a:r>
            <a:r>
              <a:rPr lang="sl-SI" dirty="0"/>
              <a:t>Boyer–Moore </a:t>
            </a:r>
            <a:r>
              <a:rPr lang="sl-SI" dirty="0" smtClean="0"/>
              <a:t>string-search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7036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Rabin-Karp </a:t>
            </a:r>
            <a:r>
              <a:rPr lang="en-US" dirty="0" err="1" smtClean="0"/>
              <a:t>algoritem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Uporaba</a:t>
            </a:r>
            <a:r>
              <a:rPr lang="en-US" dirty="0" smtClean="0"/>
              <a:t> hash </a:t>
            </a:r>
            <a:r>
              <a:rPr lang="en-US" dirty="0" err="1" smtClean="0"/>
              <a:t>funkcij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začetno</a:t>
            </a:r>
            <a:r>
              <a:rPr lang="en-US" dirty="0" smtClean="0"/>
              <a:t> </a:t>
            </a:r>
            <a:r>
              <a:rPr lang="en-US" dirty="0" err="1" smtClean="0"/>
              <a:t>preverjanje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Točno</a:t>
            </a:r>
            <a:r>
              <a:rPr lang="en-US" dirty="0" smtClean="0"/>
              <a:t> </a:t>
            </a:r>
            <a:r>
              <a:rPr lang="en-US" dirty="0" err="1" smtClean="0"/>
              <a:t>preverjanje</a:t>
            </a:r>
            <a:r>
              <a:rPr lang="en-US" dirty="0" smtClean="0"/>
              <a:t> le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pozicijah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preidejo</a:t>
            </a:r>
            <a:r>
              <a:rPr lang="en-US" dirty="0" smtClean="0"/>
              <a:t> </a:t>
            </a:r>
            <a:r>
              <a:rPr lang="en-US" dirty="0" err="1" smtClean="0"/>
              <a:t>začetno</a:t>
            </a:r>
            <a:r>
              <a:rPr lang="en-US" dirty="0" smtClean="0"/>
              <a:t> </a:t>
            </a:r>
            <a:r>
              <a:rPr lang="en-US" dirty="0" err="1" smtClean="0"/>
              <a:t>preverjanje</a:t>
            </a:r>
            <a:endParaRPr lang="en-US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6669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Lastnosti</a:t>
            </a:r>
            <a:r>
              <a:rPr lang="en-US" dirty="0" smtClean="0"/>
              <a:t> hash </a:t>
            </a:r>
            <a:r>
              <a:rPr lang="en-US" dirty="0" err="1" smtClean="0"/>
              <a:t>funkcije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Mapira</a:t>
            </a:r>
            <a:r>
              <a:rPr lang="en-US" dirty="0" smtClean="0"/>
              <a:t> </a:t>
            </a:r>
            <a:r>
              <a:rPr lang="en-US" dirty="0" err="1" smtClean="0"/>
              <a:t>vhodne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čim</a:t>
            </a:r>
            <a:r>
              <a:rPr lang="en-US" dirty="0" smtClean="0"/>
              <a:t> </a:t>
            </a:r>
            <a:r>
              <a:rPr lang="en-US" dirty="0" err="1" smtClean="0"/>
              <a:t>bolj</a:t>
            </a:r>
            <a:r>
              <a:rPr lang="en-US" dirty="0" smtClean="0"/>
              <a:t> </a:t>
            </a:r>
            <a:r>
              <a:rPr lang="en-US" dirty="0" err="1" smtClean="0"/>
              <a:t>enakomerno</a:t>
            </a:r>
            <a:r>
              <a:rPr lang="en-US" dirty="0" smtClean="0"/>
              <a:t> </a:t>
            </a:r>
            <a:r>
              <a:rPr lang="en-US" dirty="0" err="1" smtClean="0"/>
              <a:t>čez</a:t>
            </a:r>
            <a:r>
              <a:rPr lang="en-US" dirty="0" smtClean="0"/>
              <a:t> </a:t>
            </a:r>
            <a:r>
              <a:rPr lang="en-US" dirty="0" err="1" smtClean="0"/>
              <a:t>izhodni</a:t>
            </a:r>
            <a:r>
              <a:rPr lang="en-US" dirty="0" smtClean="0"/>
              <a:t> interval</a:t>
            </a:r>
          </a:p>
          <a:p>
            <a:pPr marL="0" indent="0">
              <a:buNone/>
            </a:pPr>
            <a:r>
              <a:rPr lang="en-US" dirty="0" err="1" smtClean="0"/>
              <a:t>Cena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se </a:t>
            </a:r>
            <a:r>
              <a:rPr lang="en-US" dirty="0" err="1" smtClean="0"/>
              <a:t>poveča</a:t>
            </a:r>
            <a:r>
              <a:rPr lang="en-US" dirty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velikem</a:t>
            </a:r>
            <a:r>
              <a:rPr lang="en-US" dirty="0" smtClean="0"/>
              <a:t> </a:t>
            </a:r>
            <a:r>
              <a:rPr lang="en-US" dirty="0" err="1" smtClean="0"/>
              <a:t>številu</a:t>
            </a:r>
            <a:r>
              <a:rPr lang="en-US" dirty="0" smtClean="0"/>
              <a:t> </a:t>
            </a:r>
            <a:r>
              <a:rPr lang="en-US" dirty="0" err="1" smtClean="0"/>
              <a:t>trčenj</a:t>
            </a:r>
            <a:r>
              <a:rPr lang="en-US" dirty="0" smtClean="0"/>
              <a:t> </a:t>
            </a:r>
            <a:r>
              <a:rPr lang="en-US" dirty="0" err="1" smtClean="0"/>
              <a:t>trčenj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</a:t>
            </a:r>
            <a:r>
              <a:rPr lang="en-US" dirty="0" err="1" smtClean="0"/>
              <a:t>našem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narediti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končnih</a:t>
            </a:r>
            <a:r>
              <a:rPr lang="en-US" dirty="0" smtClean="0"/>
              <a:t> </a:t>
            </a:r>
            <a:r>
              <a:rPr lang="en-US" dirty="0" err="1" smtClean="0"/>
              <a:t>primerjav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Mora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deterministična</a:t>
            </a:r>
            <a:r>
              <a:rPr lang="en-US" dirty="0" smtClean="0"/>
              <a:t> </a:t>
            </a:r>
            <a:r>
              <a:rPr lang="en-SI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enake</a:t>
            </a:r>
            <a:r>
              <a:rPr lang="en-US" dirty="0" smtClean="0"/>
              <a:t> </a:t>
            </a:r>
            <a:r>
              <a:rPr lang="en-US" dirty="0" err="1" smtClean="0"/>
              <a:t>vhodne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enako</a:t>
            </a:r>
            <a:r>
              <a:rPr lang="en-US" dirty="0" smtClean="0"/>
              <a:t> hash </a:t>
            </a:r>
            <a:r>
              <a:rPr lang="en-US" dirty="0" err="1" smtClean="0"/>
              <a:t>vrednost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9302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Lastnosti</a:t>
            </a:r>
            <a:r>
              <a:rPr lang="en-US" dirty="0" smtClean="0"/>
              <a:t> hash </a:t>
            </a:r>
            <a:r>
              <a:rPr lang="en-US" dirty="0" err="1" smtClean="0"/>
              <a:t>funkcije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Dobro </a:t>
            </a:r>
            <a:r>
              <a:rPr lang="en-US" dirty="0" err="1" smtClean="0"/>
              <a:t>zasnovana</a:t>
            </a:r>
            <a:r>
              <a:rPr lang="en-US" dirty="0" smtClean="0"/>
              <a:t> hash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tudi</a:t>
            </a:r>
            <a:r>
              <a:rPr lang="en-US" dirty="0" smtClean="0"/>
              <a:t> </a:t>
            </a:r>
            <a:r>
              <a:rPr lang="en-US" dirty="0" err="1" smtClean="0"/>
              <a:t>obratno</a:t>
            </a:r>
            <a:r>
              <a:rPr lang="en-US" dirty="0" smtClean="0"/>
              <a:t> </a:t>
            </a:r>
            <a:r>
              <a:rPr lang="en-SI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različna</a:t>
            </a:r>
            <a:r>
              <a:rPr lang="en-US" dirty="0" smtClean="0"/>
              <a:t> </a:t>
            </a:r>
            <a:r>
              <a:rPr lang="en-US" dirty="0" err="1" smtClean="0"/>
              <a:t>vhodna</a:t>
            </a:r>
            <a:r>
              <a:rPr lang="en-US" dirty="0" smtClean="0"/>
              <a:t> </a:t>
            </a:r>
            <a:r>
              <a:rPr lang="en-US" dirty="0" err="1" smtClean="0"/>
              <a:t>podatka</a:t>
            </a:r>
            <a:r>
              <a:rPr lang="en-US" dirty="0" smtClean="0"/>
              <a:t> </a:t>
            </a:r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en-US" dirty="0" err="1" smtClean="0"/>
              <a:t>različni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Podatki</a:t>
            </a:r>
            <a:r>
              <a:rPr lang="en-US" dirty="0" smtClean="0"/>
              <a:t> se </a:t>
            </a:r>
            <a:r>
              <a:rPr lang="en-US" dirty="0" err="1" smtClean="0"/>
              <a:t>prekrivajo</a:t>
            </a:r>
            <a:r>
              <a:rPr lang="en-US" dirty="0" smtClean="0"/>
              <a:t> </a:t>
            </a:r>
            <a:r>
              <a:rPr lang="en-SI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prejšnje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izračunati</a:t>
            </a:r>
            <a:r>
              <a:rPr lang="en-US" dirty="0" smtClean="0"/>
              <a:t> novo v </a:t>
            </a:r>
            <a:r>
              <a:rPr lang="en-US" dirty="0" err="1" smtClean="0"/>
              <a:t>konstantnem</a:t>
            </a:r>
            <a:r>
              <a:rPr lang="en-US" dirty="0" smtClean="0"/>
              <a:t> </a:t>
            </a:r>
            <a:r>
              <a:rPr lang="en-US" dirty="0" err="1" smtClean="0"/>
              <a:t>času</a:t>
            </a:r>
            <a:r>
              <a:rPr lang="en-US" dirty="0" smtClean="0"/>
              <a:t> (rolling hash)</a:t>
            </a:r>
          </a:p>
        </p:txBody>
      </p:sp>
    </p:spTree>
    <p:extLst>
      <p:ext uri="{BB962C8B-B14F-4D97-AF65-F5344CB8AC3E}">
        <p14:creationId xmlns:p14="http://schemas.microsoft.com/office/powerpoint/2010/main" val="347784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Najpreprostejša</a:t>
            </a:r>
            <a:r>
              <a:rPr lang="en-US" dirty="0" smtClean="0"/>
              <a:t> hash </a:t>
            </a:r>
            <a:r>
              <a:rPr lang="en-US" dirty="0" err="1" smtClean="0"/>
              <a:t>funkcija</a:t>
            </a:r>
            <a:r>
              <a:rPr lang="en-US" dirty="0" smtClean="0"/>
              <a:t> je </a:t>
            </a:r>
            <a:r>
              <a:rPr lang="en-US" dirty="0" err="1" smtClean="0"/>
              <a:t>vsota</a:t>
            </a:r>
            <a:r>
              <a:rPr lang="en-US" dirty="0" smtClean="0"/>
              <a:t> ASCII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vseh</a:t>
            </a:r>
            <a:r>
              <a:rPr lang="en-US" dirty="0" smtClean="0"/>
              <a:t> </a:t>
            </a:r>
            <a:r>
              <a:rPr lang="en-US" dirty="0" err="1" smtClean="0"/>
              <a:t>znakov</a:t>
            </a:r>
            <a:r>
              <a:rPr lang="en-US" dirty="0" smtClean="0"/>
              <a:t> v </a:t>
            </a:r>
            <a:r>
              <a:rPr lang="en-US" dirty="0" err="1" smtClean="0"/>
              <a:t>vzorcu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Preprost</a:t>
            </a:r>
            <a:r>
              <a:rPr lang="en-US" dirty="0" smtClean="0"/>
              <a:t> </a:t>
            </a:r>
            <a:r>
              <a:rPr lang="en-US" dirty="0" err="1" smtClean="0"/>
              <a:t>izračun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prejšnje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Slaba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, </a:t>
            </a:r>
            <a:r>
              <a:rPr lang="en-US" dirty="0" err="1" smtClean="0"/>
              <a:t>ker</a:t>
            </a:r>
            <a:r>
              <a:rPr lang="en-US" dirty="0" smtClean="0"/>
              <a:t> ne </a:t>
            </a:r>
            <a:r>
              <a:rPr lang="en-US" dirty="0" err="1" smtClean="0"/>
              <a:t>upošteva</a:t>
            </a:r>
            <a:r>
              <a:rPr lang="en-US" dirty="0" smtClean="0"/>
              <a:t> </a:t>
            </a:r>
            <a:r>
              <a:rPr lang="en-US" dirty="0" err="1" smtClean="0"/>
              <a:t>vrstnega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črk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H(</a:t>
            </a:r>
            <a:r>
              <a:rPr lang="en-US" dirty="0" err="1" smtClean="0"/>
              <a:t>i</a:t>
            </a:r>
            <a:r>
              <a:rPr lang="en-US" dirty="0" smtClean="0"/>
              <a:t>, m) </a:t>
            </a:r>
            <a:r>
              <a:rPr lang="en-SI" dirty="0" smtClean="0"/>
              <a:t>–</a:t>
            </a:r>
            <a:r>
              <a:rPr lang="en-US" dirty="0" smtClean="0"/>
              <a:t> hash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niza</a:t>
            </a:r>
            <a:r>
              <a:rPr lang="en-US" dirty="0" smtClean="0"/>
              <a:t> z </a:t>
            </a:r>
            <a:r>
              <a:rPr lang="en-US" dirty="0" err="1" smtClean="0"/>
              <a:t>začetkom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indeksu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in </a:t>
            </a:r>
            <a:r>
              <a:rPr lang="en-US" dirty="0" err="1" smtClean="0"/>
              <a:t>dolžino</a:t>
            </a:r>
            <a:r>
              <a:rPr lang="en-US" dirty="0" smtClean="0"/>
              <a:t> m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</a:t>
            </a:r>
            <a:r>
              <a:rPr lang="en-SI" dirty="0" smtClean="0"/>
              <a:t>–</a:t>
            </a:r>
            <a:r>
              <a:rPr lang="en-US" dirty="0" smtClean="0"/>
              <a:t> ASCII </a:t>
            </a:r>
            <a:r>
              <a:rPr lang="en-US" dirty="0" err="1" smtClean="0"/>
              <a:t>koda</a:t>
            </a:r>
            <a:r>
              <a:rPr lang="en-US" dirty="0" smtClean="0"/>
              <a:t> </a:t>
            </a:r>
            <a:r>
              <a:rPr lang="en-US" dirty="0" err="1" smtClean="0"/>
              <a:t>znaka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-tem </a:t>
            </a:r>
            <a:r>
              <a:rPr lang="en-US" dirty="0" err="1" smtClean="0"/>
              <a:t>mestu</a:t>
            </a:r>
            <a:r>
              <a:rPr lang="en-US" dirty="0" smtClean="0"/>
              <a:t> v </a:t>
            </a:r>
            <a:r>
              <a:rPr lang="en-US" dirty="0" err="1" smtClean="0"/>
              <a:t>besedilu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H(</a:t>
            </a:r>
            <a:r>
              <a:rPr lang="en-US" dirty="0" err="1" smtClean="0"/>
              <a:t>i</a:t>
            </a:r>
            <a:r>
              <a:rPr lang="en-US" dirty="0" smtClean="0"/>
              <a:t>, m) = s[</a:t>
            </a:r>
            <a:r>
              <a:rPr lang="en-US" dirty="0" err="1" smtClean="0"/>
              <a:t>i</a:t>
            </a:r>
            <a:r>
              <a:rPr lang="en-US" dirty="0" smtClean="0"/>
              <a:t>] + s[i+1] + </a:t>
            </a:r>
            <a:r>
              <a:rPr lang="en-SI" dirty="0" smtClean="0"/>
              <a:t>…</a:t>
            </a:r>
            <a:r>
              <a:rPr lang="en-US" dirty="0" smtClean="0"/>
              <a:t> + s[i+m-2] + s[i+m-1]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9746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Polinomska</a:t>
            </a:r>
            <a:r>
              <a:rPr lang="en-US" dirty="0" smtClean="0"/>
              <a:t> hash </a:t>
            </a:r>
            <a:r>
              <a:rPr lang="en-US" dirty="0" err="1" smtClean="0"/>
              <a:t>funkcija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 smtClean="0"/>
              <a:t>predstavimo</a:t>
            </a:r>
            <a:r>
              <a:rPr lang="en-US" dirty="0" smtClean="0"/>
              <a:t> </a:t>
            </a:r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v </a:t>
            </a:r>
            <a:r>
              <a:rPr lang="en-US" dirty="0" err="1" smtClean="0"/>
              <a:t>bazi</a:t>
            </a:r>
            <a:r>
              <a:rPr lang="en-US" dirty="0" smtClean="0"/>
              <a:t> B</a:t>
            </a:r>
          </a:p>
          <a:p>
            <a:pPr marL="0" indent="0">
              <a:buNone/>
            </a:pPr>
            <a:r>
              <a:rPr lang="en-US" dirty="0" smtClean="0"/>
              <a:t>B je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praštevilo</a:t>
            </a:r>
            <a:r>
              <a:rPr lang="en-US" dirty="0" smtClean="0"/>
              <a:t> </a:t>
            </a:r>
            <a:r>
              <a:rPr lang="en-US" dirty="0" err="1" smtClean="0"/>
              <a:t>večje</a:t>
            </a:r>
            <a:r>
              <a:rPr lang="en-US" dirty="0" smtClean="0"/>
              <a:t> od </a:t>
            </a:r>
            <a:r>
              <a:rPr lang="en-US" dirty="0" err="1" smtClean="0"/>
              <a:t>vseh</a:t>
            </a:r>
            <a:r>
              <a:rPr lang="en-US" dirty="0" smtClean="0"/>
              <a:t> ASCII </a:t>
            </a:r>
            <a:r>
              <a:rPr lang="en-US" dirty="0" err="1" smtClean="0"/>
              <a:t>kod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H(</a:t>
            </a:r>
            <a:r>
              <a:rPr lang="en-US" dirty="0" err="1" smtClean="0"/>
              <a:t>i</a:t>
            </a:r>
            <a:r>
              <a:rPr lang="en-US" dirty="0" smtClean="0"/>
              <a:t>, m) = s[</a:t>
            </a:r>
            <a:r>
              <a:rPr lang="en-US" dirty="0" err="1" smtClean="0"/>
              <a:t>i</a:t>
            </a:r>
            <a:r>
              <a:rPr lang="en-US" dirty="0" smtClean="0"/>
              <a:t>]*B^(m-1) + s[i+1]*B^(m-2) + </a:t>
            </a:r>
            <a:r>
              <a:rPr lang="en-SI" dirty="0" smtClean="0"/>
              <a:t>…</a:t>
            </a:r>
            <a:r>
              <a:rPr lang="en-US" dirty="0" smtClean="0"/>
              <a:t> + s[i+m-2]*B + s[i+m-1]</a:t>
            </a:r>
          </a:p>
          <a:p>
            <a:pPr marL="0" indent="0">
              <a:buNone/>
            </a:pPr>
            <a:r>
              <a:rPr lang="en-US" dirty="0" smtClean="0"/>
              <a:t>Ta </a:t>
            </a:r>
            <a:r>
              <a:rPr lang="en-US" dirty="0" err="1" smtClean="0"/>
              <a:t>števila</a:t>
            </a:r>
            <a:r>
              <a:rPr lang="en-US" dirty="0" smtClean="0"/>
              <a:t> </a:t>
            </a: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postanejo</a:t>
            </a:r>
            <a:r>
              <a:rPr lang="en-US" dirty="0" smtClean="0"/>
              <a:t> </a:t>
            </a:r>
            <a:r>
              <a:rPr lang="en-US" dirty="0" err="1" smtClean="0"/>
              <a:t>zelo</a:t>
            </a:r>
            <a:r>
              <a:rPr lang="en-US" dirty="0" smtClean="0"/>
              <a:t> </a:t>
            </a:r>
            <a:r>
              <a:rPr lang="en-US" dirty="0" err="1" smtClean="0"/>
              <a:t>velika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Računamo</a:t>
            </a:r>
            <a:r>
              <a:rPr lang="en-US" dirty="0" smtClean="0"/>
              <a:t> hash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modulu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1910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418</TotalTime>
  <Words>537</Words>
  <Application>Microsoft Office PowerPoint</Application>
  <PresentationFormat>Widescreen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</vt:lpstr>
      <vt:lpstr>Rabin-Karp algoritem</vt:lpstr>
      <vt:lpstr>Naloga</vt:lpstr>
      <vt:lpstr>Naiven pristop</vt:lpstr>
      <vt:lpstr>Izboljšave</vt:lpstr>
      <vt:lpstr>Rabin-Karp algoritem</vt:lpstr>
      <vt:lpstr>Lastnosti hash funkcije</vt:lpstr>
      <vt:lpstr>Lastnosti hash funkcije</vt:lpstr>
      <vt:lpstr>ASCII</vt:lpstr>
      <vt:lpstr>Polinomska hash funkcija</vt:lpstr>
      <vt:lpstr>Polinomska hash funkcija z modulom</vt:lpstr>
      <vt:lpstr>Časovna zahtevnost</vt:lpstr>
      <vt:lpstr>Nedeterministična verzija</vt:lpstr>
      <vt:lpstr>Iskanje več vzorcev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Rabin-Karp algoritem</dc:title>
  <dc:creator>Tomaž</dc:creator>
  <cp:lastModifiedBy>Tomaž</cp:lastModifiedBy>
  <cp:revision>17</cp:revision>
  <dcterms:created xsi:type="dcterms:W3CDTF">2022-04-14T11:24:33Z</dcterms:created>
  <dcterms:modified xsi:type="dcterms:W3CDTF">2022-04-15T08:03:56Z</dcterms:modified>
</cp:coreProperties>
</file>