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banić, Alen" initials="OA" lastIdx="1" clrIdx="0">
    <p:extLst>
      <p:ext uri="{19B8F6BF-5375-455C-9EA6-DF929625EA0E}">
        <p15:presenceInfo xmlns:p15="http://schemas.microsoft.com/office/powerpoint/2012/main" userId="S::alen.orbanic@fmf.uni-lj.si::0b8ae18b-38c2-4098-aa7c-98b677faf1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9"/>
    <p:restoredTop sz="94626"/>
  </p:normalViewPr>
  <p:slideViewPr>
    <p:cSldViewPr snapToGrid="0">
      <p:cViewPr varScale="1">
        <p:scale>
          <a:sx n="142" d="100"/>
          <a:sy n="142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B753-6F2F-5F4A-ACAD-C0415EF24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0708-3E86-7148-98A6-8D9BFDF90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A0B29-7592-B445-BDE1-A0E6E0B8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5ADFF-48FF-954E-9251-1C3497B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E9D8-054D-7A41-BA68-DCC2D63C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3141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4C3F-F6A0-9A4A-97CC-CEC4990E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DFB35-2D45-ED4E-AD61-C0771A9CD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71227-8D14-1A43-9189-00AD9DDA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9E841-C06E-3749-8681-0E374A57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143B1-D816-E84E-8836-318BB137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476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C8770-1511-A641-873C-513D0E332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6E099-8069-8A42-8F4E-614B3EAED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01B32-C7C0-C84C-A369-4EA43F95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F64E6-4FBB-FF4C-AA1B-D844E542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45AA0-3E76-BE4C-BC37-972342EB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56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A647-F235-CB4A-BD88-99809C10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E3C99-3B29-544B-97BE-B23DED63F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60684-E900-C943-A21E-DEB2515A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FFAEE-53D2-8140-B221-46ED72B1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72271-77B3-B443-A7DD-EB63A146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403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425D-D4F1-FF4B-9998-8CE1C62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9753-8D1F-B740-93C5-C314DF5A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92B08-2B42-CE45-9496-B564E4EC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7528C-B0B0-174E-90FC-C0CD02A7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BB5B8-BC0C-EC42-9832-D510BED1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7721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7515-BB4D-0041-864C-683E5C2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49DF3-F38A-5544-B0E9-959A5FD1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54667-D886-9642-906E-556412F14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FE076-ADAE-754C-B11B-5A1609C6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B5CBD-7E8A-234F-B23C-0CEAEFCC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896F4-6346-F344-8191-F3C40DA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2111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FBE5-33EE-6D45-A52A-0C32F6E0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A42A8-CA76-FB46-96ED-1467AD74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2EE7C-FBF5-234D-AFB1-94A990E3B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488CC-6220-CE42-B65B-16040A224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56295-7B81-3647-990B-B5DFA0548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5D3D3-9BDF-7942-91DD-E135855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0DD12-D60D-4345-B5E2-C8F49F4C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31A0C-F568-7847-9192-D9D37BC5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405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B6EA-6363-8440-8415-6FE2D5E6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57F50-1D76-9D40-8624-F63CEADA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52B85-462B-2C43-AA9C-AE81075B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7896D-5975-3E4A-B8D1-464B1A01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75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922DA-2F2A-9540-A048-6BDC5B70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BEEF4-ED0A-814E-8376-354D1781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BA86-0C63-224A-B778-CBCB5294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9564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EB3D-340E-8945-9098-556DB967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E2F0-A8FB-5A41-A050-74A4ACA8F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34AE-477A-A041-BB5D-A7E660762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48A4A-6BC1-F043-8508-F2EC6977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1C2B5-F676-D842-BD1D-CA28D9E2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C156F-B7EF-3C49-A59F-A3266B3D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0693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E769-18D2-8349-8AF4-6C729F04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C8B71-43E6-D84B-9E3A-26FB396FE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CD047-A5B9-9045-8FA7-37F7EE4B6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1338A-2475-3B47-A7F3-B0B8E3DE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EFD30-D35E-B448-A435-26BF7262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95CC4-4CCA-7346-AFDC-FC28B0DE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1229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9C649-9769-4E42-89A9-CA5F37EB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7DFC8-BDB3-F243-BCA9-59735E00A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B740C-4F99-1C47-998A-1D5F3216F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4431-F793-0A4F-905A-B71B300E91AF}" type="datetimeFigureOut">
              <a:rPr lang="en-SI" smtClean="0"/>
              <a:t>17/11/2021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CB8AC-C7DE-3D46-8F6F-38B174784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C1F56-925D-7F43-A360-AC3F303C1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22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56AA-858D-7848-985B-B4A718ADE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24120"/>
          </a:xfrm>
        </p:spPr>
        <p:txBody>
          <a:bodyPr/>
          <a:lstStyle/>
          <a:p>
            <a:r>
              <a:rPr lang="en-SI" dirty="0"/>
              <a:t>Podatkovne strukture in algoritmi 1</a:t>
            </a:r>
            <a:br>
              <a:rPr lang="en-SI" dirty="0"/>
            </a:br>
            <a:r>
              <a:rPr lang="en-SI" dirty="0"/>
              <a:t>Najkrajše poti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7739E-8AA2-6C45-A5AA-7CEA1C3BB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730"/>
            <a:ext cx="9144000" cy="959069"/>
          </a:xfrm>
        </p:spPr>
        <p:txBody>
          <a:bodyPr/>
          <a:lstStyle/>
          <a:p>
            <a:r>
              <a:rPr lang="en-SI" dirty="0"/>
              <a:t>November 2021</a:t>
            </a:r>
          </a:p>
        </p:txBody>
      </p:sp>
    </p:spTree>
    <p:extLst>
      <p:ext uri="{BB962C8B-B14F-4D97-AF65-F5344CB8AC3E}">
        <p14:creationId xmlns:p14="http://schemas.microsoft.com/office/powerpoint/2010/main" val="218438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0FC9-FC9F-D94B-A239-4F88F975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Časovna zahtevnost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2A439-83B3-2443-B618-C405497C8C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9569" y="1690688"/>
                <a:ext cx="5146431" cy="2506174"/>
              </a:xfrm>
            </p:spPr>
            <p:txBody>
              <a:bodyPr/>
              <a:lstStyle/>
              <a:p>
                <a:r>
                  <a:rPr lang="en-SI" dirty="0"/>
                  <a:t>Odvisna od implementacije vrste s prednostjo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- operacij </a:t>
                </a:r>
                <a:r>
                  <a:rPr lang="en-SI" b="1" dirty="0"/>
                  <a:t>vstavi</a:t>
                </a:r>
                <a:r>
                  <a:rPr lang="en-SI" dirty="0"/>
                  <a:t> (sestavljanje vrste)</a:t>
                </a:r>
                <a:endParaRPr lang="sl-SI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– operacij </a:t>
                </a:r>
                <a:r>
                  <a:rPr lang="en-SI" b="1" dirty="0"/>
                  <a:t>odstraniMin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– operacij </a:t>
                </a:r>
                <a:r>
                  <a:rPr lang="en-SI" b="1" dirty="0"/>
                  <a:t>posodobi</a:t>
                </a:r>
                <a:r>
                  <a:rPr lang="sl-SI" dirty="0">
                    <a:ea typeface="Cambria Math" panose="02040503050406030204" pitchFamily="18" charset="0"/>
                  </a:rPr>
                  <a:t> </a:t>
                </a:r>
                <a:endParaRPr lang="en-SI" dirty="0"/>
              </a:p>
              <a:p>
                <a:endParaRPr lang="en-SI" dirty="0"/>
              </a:p>
              <a:p>
                <a:endParaRPr lang="en-SI" dirty="0"/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2A439-83B3-2443-B618-C405497C8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9569" y="1690688"/>
                <a:ext cx="5146431" cy="2506174"/>
              </a:xfrm>
              <a:blipFill>
                <a:blip r:embed="rId2"/>
                <a:stretch>
                  <a:fillRect l="-1966" t="-4020" r="-344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0B9DC9-6438-E046-926E-109BE1012C78}"/>
                  </a:ext>
                </a:extLst>
              </p:cNvPr>
              <p:cNvSpPr txBox="1"/>
              <p:nvPr/>
            </p:nvSpPr>
            <p:spPr>
              <a:xfrm>
                <a:off x="6934200" y="365125"/>
                <a:ext cx="5410200" cy="334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sz="1400" u="sng" dirty="0"/>
                  <a:t>vhod</a:t>
                </a:r>
                <a:r>
                  <a:rPr lang="en-SI" sz="1400" dirty="0"/>
                  <a:t>: graf </a:t>
                </a:r>
                <a14:m>
                  <m:oMath xmlns:m="http://schemas.openxmlformats.org/officeDocument/2006/math"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sz="1400" dirty="0"/>
                  <a:t>, dolžine </a:t>
                </a:r>
                <a14:m>
                  <m:oMath xmlns:m="http://schemas.openxmlformats.org/officeDocument/2006/math">
                    <m:r>
                      <a:rPr lang="sl-SI" sz="1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sl-SI" sz="1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sz="1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sl-SI" sz="1400" i="1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sl-SI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I" sz="1400" dirty="0"/>
                  <a:t>, </a:t>
                </a:r>
                <a14:m>
                  <m:oMath xmlns:m="http://schemas.openxmlformats.org/officeDocument/2006/math">
                    <m:r>
                      <a:rPr lang="sl-SI" sz="1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sz="1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1400" dirty="0"/>
                  <a:t> </a:t>
                </a:r>
              </a:p>
              <a:p>
                <a:r>
                  <a:rPr lang="en-SI" sz="1400" u="sng" dirty="0"/>
                  <a:t>izhod</a:t>
                </a:r>
                <a:r>
                  <a:rPr lang="en-SI" sz="1400" dirty="0"/>
                  <a:t>: razdalje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1400" dirty="0"/>
                  <a:t> za vsak  </a:t>
                </a:r>
                <a14:m>
                  <m:oMath xmlns:m="http://schemas.openxmlformats.org/officeDocument/2006/math"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sz="1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1400" dirty="0"/>
                  <a:t>, tabela predhodnikov</a:t>
                </a:r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dijkstra(G,l,s):</a:t>
                </a:r>
                <a:endParaRPr lang="en-SI" sz="1400" dirty="0"/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 </a:t>
                </a:r>
                <a14:m>
                  <m:oMath xmlns:m="http://schemas.openxmlformats.org/officeDocument/2006/math">
                    <m:r>
                      <a:rPr lang="sl-SI" sz="1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sz="1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sz="1400" dirty="0"/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razdalja[v] = </a:t>
                </a:r>
                <a14:m>
                  <m:oMath xmlns:m="http://schemas.openxmlformats.org/officeDocument/2006/math">
                    <m:r>
                      <a:rPr lang="sl-SI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predhodnik[v] = null</a:t>
                </a:r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razdalja[s] = 0</a:t>
                </a:r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H = vrsta_s_prednostjo(V, razdalja)</a:t>
                </a:r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dokler H ni prazna:</a:t>
                </a:r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u = odstraniMin(Q)</a:t>
                </a:r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za vsak </a:t>
                </a:r>
                <a14:m>
                  <m:oMath xmlns:m="http://schemas.openxmlformats.org/officeDocument/2006/math"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sl-SI" sz="1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če razdalje[v]&gt;razdalja[u]+</a:t>
                </a:r>
                <a:r>
                  <a:rPr lang="sl-SI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l-SI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razdalja[v] = razdalja[u]+</a:t>
                </a:r>
                <a:r>
                  <a:rPr lang="sl-SI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l-SI" sz="1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sz="1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1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SI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predhodnik[v] = u</a:t>
                </a:r>
              </a:p>
              <a:p>
                <a:r>
                  <a:rPr lang="en-SI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posodobi(H, v)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0B9DC9-6438-E046-926E-109BE1012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65125"/>
                <a:ext cx="5410200" cy="3342838"/>
              </a:xfrm>
              <a:prstGeom prst="rect">
                <a:avLst/>
              </a:prstGeom>
              <a:blipFill>
                <a:blip r:embed="rId3"/>
                <a:stretch>
                  <a:fillRect l="-468" t="-379" b="-113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DEA7F2-6A14-E741-B9AF-AEA425A5FE69}"/>
                  </a:ext>
                </a:extLst>
              </p:cNvPr>
              <p:cNvSpPr txBox="1"/>
              <p:nvPr/>
            </p:nvSpPr>
            <p:spPr>
              <a:xfrm>
                <a:off x="404446" y="4243982"/>
                <a:ext cx="10802816" cy="95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Neurejena tabela prednosti: </a:t>
                </a:r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SI" dirty="0"/>
                  <a:t> </a:t>
                </a:r>
              </a:p>
              <a:p>
                <a:r>
                  <a:rPr lang="en-SI" dirty="0"/>
                  <a:t>Dvojiška kopica – vse operacije v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SI" dirty="0"/>
                  <a:t>, čas. zah. je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SI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DEA7F2-6A14-E741-B9AF-AEA425A5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6" y="4243982"/>
                <a:ext cx="10802816" cy="958980"/>
              </a:xfrm>
              <a:prstGeom prst="rect">
                <a:avLst/>
              </a:prstGeom>
              <a:blipFill>
                <a:blip r:embed="rId4"/>
                <a:stretch>
                  <a:fillRect l="-469" t="-2632" b="-921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9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5CD0-77FD-E842-A67F-51B27D0B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Dvojiška kopica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130E0-C8C4-DE4A-8CEC-5A27DB99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8096" cy="4351338"/>
          </a:xfrm>
        </p:spPr>
        <p:txBody>
          <a:bodyPr/>
          <a:lstStyle/>
          <a:p>
            <a:r>
              <a:rPr lang="en-SI" dirty="0"/>
              <a:t>levo poravnano dvojiško drevo</a:t>
            </a:r>
          </a:p>
          <a:p>
            <a:r>
              <a:rPr lang="en-SI" dirty="0"/>
              <a:t>vsako vozlišče je manjše (ali enako) od vseh elementov v otrocih</a:t>
            </a:r>
          </a:p>
          <a:p>
            <a:r>
              <a:rPr lang="en-SI" dirty="0"/>
              <a:t>Vstavi:</a:t>
            </a:r>
          </a:p>
          <a:p>
            <a:pPr lvl="1"/>
            <a:r>
              <a:rPr lang="en-SI" dirty="0"/>
              <a:t>dodamo v naslednji list</a:t>
            </a:r>
          </a:p>
          <a:p>
            <a:pPr lvl="1"/>
            <a:r>
              <a:rPr lang="en-SI" dirty="0"/>
              <a:t>splavamo element do prave pozicije</a:t>
            </a:r>
          </a:p>
          <a:p>
            <a:r>
              <a:rPr lang="en-SI" dirty="0"/>
              <a:t>Ostrani:</a:t>
            </a:r>
          </a:p>
          <a:p>
            <a:pPr lvl="1"/>
            <a:r>
              <a:rPr lang="en-SI" dirty="0"/>
              <a:t>zbrišemo vrh</a:t>
            </a:r>
          </a:p>
          <a:p>
            <a:pPr lvl="1"/>
            <a:r>
              <a:rPr lang="en-SI" dirty="0"/>
              <a:t>nadomestimo ga za "zadnjim" listom</a:t>
            </a:r>
          </a:p>
          <a:p>
            <a:pPr lvl="1"/>
            <a:r>
              <a:rPr lang="en-SI" dirty="0"/>
              <a:t>potunkamo na pravo mesto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FD9368EA-9CBC-644B-9447-C5B107387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26" y="18987"/>
            <a:ext cx="1942376" cy="178874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B1E62ED-7E9B-AA4B-8BA1-539DAF668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718" y="139700"/>
            <a:ext cx="1646082" cy="154731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46C6B9B-9718-C84B-83F1-B6C42351E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87" y="1936553"/>
            <a:ext cx="1700951" cy="149244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B6A2EC5A-4E1A-A743-91F4-4C7C628A1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5620" y="1908203"/>
            <a:ext cx="1635107" cy="1481473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21E90737-1715-6D46-97B8-7B3CF05B2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692" y="3614533"/>
            <a:ext cx="1635107" cy="149244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303E5ED1-701E-A546-9210-AF2D2C6AD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7210" y="3627338"/>
            <a:ext cx="1711925" cy="159121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A5EF6E8-1EE3-624F-81C6-CA8B836E82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7887" y="5214879"/>
            <a:ext cx="1679003" cy="152536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B21A021A-EF44-E546-A798-D627D555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7718" y="5236827"/>
            <a:ext cx="1668029" cy="1503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6D17097-2383-B343-9A35-8128C08D3F56}"/>
                  </a:ext>
                </a:extLst>
              </p:cNvPr>
              <p:cNvSpPr txBox="1"/>
              <p:nvPr/>
            </p:nvSpPr>
            <p:spPr>
              <a:xfrm>
                <a:off x="3304143" y="6308209"/>
                <a:ext cx="3583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dirty="0">
                    <a:ea typeface="Cambria Math" panose="02040503050406030204" pitchFamily="18" charset="0"/>
                  </a:rPr>
                  <a:t>Čas. zahtevnost operacij: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SI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6D17097-2383-B343-9A35-8128C08D3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143" y="6308209"/>
                <a:ext cx="3583674" cy="369332"/>
              </a:xfrm>
              <a:prstGeom prst="rect">
                <a:avLst/>
              </a:prstGeom>
              <a:blipFill>
                <a:blip r:embed="rId10"/>
                <a:stretch>
                  <a:fillRect l="-1413" t="-6667" b="-2666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11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1841-19D4-014C-93DC-784DEDA8F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Kopice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363E-9D58-9E4F-9F1A-22066A2F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067261" cy="646332"/>
          </a:xfrm>
        </p:spPr>
        <p:txBody>
          <a:bodyPr/>
          <a:lstStyle/>
          <a:p>
            <a:r>
              <a:rPr lang="en-SI" dirty="0"/>
              <a:t>Kopice lahko učinkovito predstavimo s tabelami.</a:t>
            </a:r>
          </a:p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9D278-E9D0-AC45-8730-B92E673E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26" y="2526919"/>
            <a:ext cx="2590108" cy="238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53B9B-CCFD-0A45-8BB0-49F3C7B2E0B3}"/>
              </a:ext>
            </a:extLst>
          </p:cNvPr>
          <p:cNvSpPr txBox="1"/>
          <p:nvPr/>
        </p:nvSpPr>
        <p:spPr>
          <a:xfrm>
            <a:off x="3969026" y="3105834"/>
            <a:ext cx="425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0  1  2  3  4  5  6  7  8  9</a:t>
            </a:r>
          </a:p>
          <a:p>
            <a:r>
              <a:rPr lang="en-SI" b="1" dirty="0">
                <a:latin typeface="Courier New" panose="02070309020205020404" pitchFamily="49" charset="0"/>
                <a:cs typeface="Courier New" panose="02070309020205020404" pitchFamily="49" charset="0"/>
              </a:rPr>
              <a:t>3 10  5 11 12  6  8 15 20 13</a:t>
            </a:r>
            <a:endParaRPr lang="en-SI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EDE8A9-6FB6-A547-B97F-070ECB08B7BF}"/>
                  </a:ext>
                </a:extLst>
              </p:cNvPr>
              <p:cNvSpPr txBox="1"/>
              <p:nvPr/>
            </p:nvSpPr>
            <p:spPr>
              <a:xfrm>
                <a:off x="3969026" y="4323371"/>
                <a:ext cx="23423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starš: </a:t>
                </a:r>
                <a14:m>
                  <m:oMath xmlns:m="http://schemas.openxmlformats.org/officeDocument/2006/math">
                    <m:r>
                      <a:rPr lang="sl-SI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SI" dirty="0"/>
              </a:p>
              <a:p>
                <a:r>
                  <a:rPr lang="en-SI" dirty="0"/>
                  <a:t>levi otrok: </a:t>
                </a:r>
                <a14:m>
                  <m:oMath xmlns:m="http://schemas.openxmlformats.org/officeDocument/2006/math">
                    <m:r>
                      <a:rPr lang="sl-SI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sl-SI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sl-SI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sl-SI" b="0" dirty="0"/>
              </a:p>
              <a:p>
                <a:r>
                  <a:rPr lang="en-SI" dirty="0"/>
                  <a:t>levi otrok: </a:t>
                </a:r>
                <a14:m>
                  <m:oMath xmlns:m="http://schemas.openxmlformats.org/officeDocument/2006/math">
                    <m:r>
                      <a:rPr lang="sl-SI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sl-SI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sl-SI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SI" dirty="0"/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EDE8A9-6FB6-A547-B97F-070ECB08B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026" y="4323371"/>
                <a:ext cx="2342322" cy="1200329"/>
              </a:xfrm>
              <a:prstGeom prst="rect">
                <a:avLst/>
              </a:prstGeom>
              <a:blipFill>
                <a:blip r:embed="rId3"/>
                <a:stretch>
                  <a:fillRect l="-2162" t="-2105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A1734-4D6D-8B41-889E-F0091B42114C}"/>
                  </a:ext>
                </a:extLst>
              </p:cNvPr>
              <p:cNvSpPr txBox="1"/>
              <p:nvPr/>
            </p:nvSpPr>
            <p:spPr>
              <a:xfrm>
                <a:off x="6311348" y="4323370"/>
                <a:ext cx="2342322" cy="105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otrok: </a:t>
                </a:r>
                <a14:m>
                  <m:oMath xmlns:m="http://schemas.openxmlformats.org/officeDocument/2006/math">
                    <m:r>
                      <a:rPr lang="sl-SI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SI" dirty="0"/>
              </a:p>
              <a:p>
                <a:r>
                  <a:rPr lang="en-SI" dirty="0"/>
                  <a:t>starš: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sl-SI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sl-SI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sl-SI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sl-SI" b="0" dirty="0"/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A1734-4D6D-8B41-889E-F0091B421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348" y="4323370"/>
                <a:ext cx="2342322" cy="1058816"/>
              </a:xfrm>
              <a:prstGeom prst="rect">
                <a:avLst/>
              </a:prstGeom>
              <a:blipFill>
                <a:blip r:embed="rId4"/>
                <a:stretch>
                  <a:fillRect l="-2151" t="-238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9955DA7-3016-E642-BC0B-0942406E77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630225"/>
                <a:ext cx="8067261" cy="9693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I" dirty="0"/>
                  <a:t>Kopico lahko izgradimo 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SI" dirty="0"/>
                  <a:t>. </a:t>
                </a:r>
              </a:p>
              <a:p>
                <a:r>
                  <a:rPr lang="en-SI" dirty="0"/>
                  <a:t>A gre hitreje?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9955DA7-3016-E642-BC0B-0942406E7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30225"/>
                <a:ext cx="8067261" cy="969358"/>
              </a:xfrm>
              <a:prstGeom prst="rect">
                <a:avLst/>
              </a:prstGeom>
              <a:blipFill>
                <a:blip r:embed="rId5"/>
                <a:stretch>
                  <a:fillRect l="-1415" t="-14286" b="-1039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D3D1CF-4793-2E49-AF6B-3D35F6E0A0B0}"/>
                  </a:ext>
                </a:extLst>
              </p:cNvPr>
              <p:cNvSpPr txBox="1"/>
              <p:nvPr/>
            </p:nvSpPr>
            <p:spPr>
              <a:xfrm>
                <a:off x="8063948" y="717198"/>
                <a:ext cx="4025348" cy="50682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dirty="0"/>
                  <a:t>Postavimo elemente v kopico, ki pa še ni pravilno razporejena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dirty="0"/>
                  <a:t>Globina kopice z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I" dirty="0"/>
                  <a:t> elementi je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sl-SI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SI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l-SI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SI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dirty="0"/>
                  <a:t>Na globini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SI" dirty="0"/>
                  <a:t> je največ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sl-SI" b="0" dirty="0"/>
                  <a:t> elementov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dirty="0"/>
                  <a:t>Začnemo s konca in vsak element tunkamo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dirty="0"/>
                  <a:t>Dejansko lahko začnemo na polovici, na globini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sl-SI" i="1" dirty="0">
                  <a:latin typeface="Cambria Math" panose="02040503050406030204" pitchFamily="18" charset="0"/>
                </a:endParaRPr>
              </a:p>
              <a:p>
                <a:r>
                  <a:rPr lang="en-SI" dirty="0"/>
                  <a:t>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SI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SI" dirty="0"/>
                          <m:t> </m:t>
                        </m:r>
                      </m:sup>
                      <m:e>
                        <m:sSup>
                          <m:sSup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sl-SI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sl-SI" i="1" dirty="0">
                  <a:latin typeface="Cambria Math" panose="02040503050406030204" pitchFamily="18" charset="0"/>
                </a:endParaRPr>
              </a:p>
              <a:p>
                <a:r>
                  <a:rPr lang="en-SI" dirty="0"/>
                  <a:t>     </a:t>
                </a:r>
                <a14:m>
                  <m:oMath xmlns:m="http://schemas.openxmlformats.org/officeDocument/2006/math">
                    <m:r>
                      <a:rPr lang="sl-SI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SI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SI" dirty="0"/>
                          <m:t> </m:t>
                        </m:r>
                      </m:sup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sl-SI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l-SI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sl-SI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sl-SI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sl-SI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sl-SI" dirty="0"/>
              </a:p>
              <a:p>
                <a:r>
                  <a:rPr lang="en-SI" dirty="0"/>
                  <a:t>     </a:t>
                </a:r>
                <a14:m>
                  <m:oMath xmlns:m="http://schemas.openxmlformats.org/officeDocument/2006/math">
                    <m:r>
                      <a:rPr lang="sl-SI" b="0" i="0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SI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SI" dirty="0"/>
                          <m:t> </m:t>
                        </m:r>
                      </m:sup>
                      <m:e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sl-SI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l-SI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l-SI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sl-SI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sl-SI" dirty="0"/>
              </a:p>
              <a:p>
                <a:r>
                  <a:rPr lang="sl-SI" b="0" dirty="0"/>
                  <a:t>     =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nary>
                      <m:naryPr>
                        <m:chr m:val="∑"/>
                        <m:ctrlPr>
                          <a:rPr lang="en-SI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SI" dirty="0"/>
                          <m:t> </m:t>
                        </m:r>
                      </m:sup>
                      <m:e>
                        <m:f>
                          <m:fPr>
                            <m:ctrlPr>
                              <a:rPr lang="sl-SI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l-SI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sl-SI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sl-SI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sl-SI" i="1" dirty="0">
                  <a:latin typeface="Cambria Math" panose="02040503050406030204" pitchFamily="18" charset="0"/>
                </a:endParaRPr>
              </a:p>
              <a:p>
                <a:r>
                  <a:rPr lang="sl-SI" dirty="0"/>
                  <a:t>     </a:t>
                </a:r>
                <a14:m>
                  <m:oMath xmlns:m="http://schemas.openxmlformats.org/officeDocument/2006/math"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𝑛</m:t>
                    </m:r>
                    <m:nary>
                      <m:naryPr>
                        <m:chr m:val="∑"/>
                        <m:ctrlPr>
                          <a:rPr lang="en-SI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l-SI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en-SI" dirty="0"/>
                          <m:t> </m:t>
                        </m:r>
                      </m:sup>
                      <m:e>
                        <m:f>
                          <m:fPr>
                            <m:ctrlPr>
                              <a:rPr lang="sl-SI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l-SI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sl-SI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sl-SI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sl-SI" dirty="0"/>
              </a:p>
              <a:p>
                <a:endParaRPr lang="sl-SI" dirty="0"/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D3D1CF-4793-2E49-AF6B-3D35F6E0A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948" y="717198"/>
                <a:ext cx="4025348" cy="5068247"/>
              </a:xfrm>
              <a:prstGeom prst="rect">
                <a:avLst/>
              </a:prstGeom>
              <a:blipFill>
                <a:blip r:embed="rId6"/>
                <a:stretch>
                  <a:fillRect l="-1254" t="-499" r="-125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6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6" grpId="0" build="p"/>
      <p:bldP spid="7" grpId="0" build="p"/>
      <p:bldP spid="8" grpId="0" build="p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2EA6-C4F9-BC47-A0D8-D2CAEB0E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Kopice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D6668-D9E3-234F-92AA-2017FC9B5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Kopico lahko uporabimo za urejanje (heap sort)</a:t>
                </a:r>
              </a:p>
              <a:p>
                <a:pPr lvl="1"/>
                <a:r>
                  <a:rPr lang="en-SI" dirty="0"/>
                  <a:t>sestavimo kopico max kopico v seznamu</a:t>
                </a:r>
              </a:p>
              <a:p>
                <a:pPr lvl="1"/>
                <a:r>
                  <a:rPr lang="en-SI" dirty="0"/>
                  <a:t>vrh odstranimo in prestavimo na konec</a:t>
                </a:r>
              </a:p>
              <a:p>
                <a:pPr lvl="1"/>
                <a:r>
                  <a:rPr lang="en-SI" dirty="0"/>
                  <a:t>ponovimo postopek na prvih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SI" dirty="0"/>
                  <a:t> elementih</a:t>
                </a:r>
              </a:p>
              <a:p>
                <a:pPr lvl="1"/>
                <a:r>
                  <a:rPr lang="en-SI" dirty="0"/>
                  <a:t>...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sl-SI" b="0" dirty="0"/>
              </a:p>
              <a:p>
                <a:r>
                  <a:rPr lang="en-SI" dirty="0"/>
                  <a:t>Obstajajo tudi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SI" dirty="0"/>
                  <a:t>-tiške kopice in Fibbonacijeve kopice (bolj zapletene, vstavljanje amortiziran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sl-SI" b="0" i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SI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D6668-D9E3-234F-92AA-2017FC9B5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8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ECCE-5006-2242-AB7B-AD33DEF5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Negativne uteži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F5337-678A-0B49-A594-E02DF6AEA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038371" cy="3788366"/>
              </a:xfrm>
            </p:spPr>
            <p:txBody>
              <a:bodyPr/>
              <a:lstStyle/>
              <a:p>
                <a:r>
                  <a:rPr lang="en-SI" dirty="0"/>
                  <a:t>Dijkstrin algoritem ne deluje.</a:t>
                </a:r>
              </a:p>
              <a:p>
                <a:r>
                  <a:rPr lang="en-SI" dirty="0"/>
                  <a:t>Če imamo negativen cikel,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ni nujno definirana.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SI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posodobi((u, v)):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razdalja[v] = min(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razdalja[u]+</a:t>
                </a:r>
                <a:r>
                  <a:rPr lang="sl-SI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razdalja[v]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F5337-678A-0B49-A594-E02DF6AEA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038371" cy="3788366"/>
              </a:xfrm>
              <a:blipFill>
                <a:blip r:embed="rId2"/>
                <a:stretch>
                  <a:fillRect l="-2010" t="-266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612AD01-5C88-0947-917B-1A6FEE36DD4D}"/>
              </a:ext>
            </a:extLst>
          </p:cNvPr>
          <p:cNvSpPr/>
          <p:nvPr/>
        </p:nvSpPr>
        <p:spPr>
          <a:xfrm>
            <a:off x="6297881" y="68103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02E7AA-FD5A-6041-B4D8-5767415905C6}"/>
              </a:ext>
            </a:extLst>
          </p:cNvPr>
          <p:cNvCxnSpPr>
            <a:cxnSpLocks/>
            <a:stCxn id="4" idx="6"/>
            <a:endCxn id="6" idx="1"/>
          </p:cNvCxnSpPr>
          <p:nvPr/>
        </p:nvCxnSpPr>
        <p:spPr>
          <a:xfrm>
            <a:off x="6749143" y="906668"/>
            <a:ext cx="986902" cy="384302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E9660BA-A5EC-3541-BA77-641F63BDEE1F}"/>
              </a:ext>
            </a:extLst>
          </p:cNvPr>
          <p:cNvSpPr/>
          <p:nvPr/>
        </p:nvSpPr>
        <p:spPr>
          <a:xfrm>
            <a:off x="7669959" y="122488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56B764-497B-C740-85E0-056570A132F3}"/>
              </a:ext>
            </a:extLst>
          </p:cNvPr>
          <p:cNvSpPr/>
          <p:nvPr/>
        </p:nvSpPr>
        <p:spPr>
          <a:xfrm>
            <a:off x="6300836" y="1780969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EEE535-1FAF-9E4D-AE46-7DE6C02A75C5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>
            <a:off x="6523512" y="1132299"/>
            <a:ext cx="2955" cy="648670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F13A20-2E69-C842-A4DD-EF3ACDC03D2D}"/>
              </a:ext>
            </a:extLst>
          </p:cNvPr>
          <p:cNvCxnSpPr>
            <a:cxnSpLocks/>
            <a:stCxn id="7" idx="6"/>
            <a:endCxn id="6" idx="3"/>
          </p:cNvCxnSpPr>
          <p:nvPr/>
        </p:nvCxnSpPr>
        <p:spPr>
          <a:xfrm flipV="1">
            <a:off x="6752098" y="1610060"/>
            <a:ext cx="983947" cy="396540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15C603-648D-864B-B93A-9688CBF618E7}"/>
              </a:ext>
            </a:extLst>
          </p:cNvPr>
          <p:cNvSpPr txBox="1"/>
          <p:nvPr/>
        </p:nvSpPr>
        <p:spPr>
          <a:xfrm>
            <a:off x="6096000" y="1276700"/>
            <a:ext cx="28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9BFA8-C3A4-2B4B-8F45-DE880BAEF9DF}"/>
              </a:ext>
            </a:extLst>
          </p:cNvPr>
          <p:cNvSpPr txBox="1"/>
          <p:nvPr/>
        </p:nvSpPr>
        <p:spPr>
          <a:xfrm>
            <a:off x="7176365" y="687097"/>
            <a:ext cx="28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7116EC-C7C1-0246-ABFD-27FAE3ED4EA4}"/>
              </a:ext>
            </a:extLst>
          </p:cNvPr>
          <p:cNvSpPr txBox="1"/>
          <p:nvPr/>
        </p:nvSpPr>
        <p:spPr>
          <a:xfrm>
            <a:off x="7176364" y="1882067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DC785B8C-26D3-0740-991D-67AA646862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2605" y="2704509"/>
                <a:ext cx="6592185" cy="37883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SI" sz="2400" dirty="0"/>
                  <a:t>(1) Za vsako najkrajšo pot </a:t>
                </a:r>
                <a:br>
                  <a:rPr lang="en-SI" sz="2400" dirty="0"/>
                </a:br>
                <a:r>
                  <a:rPr lang="en-SI" sz="2400" dirty="0"/>
                  <a:t>  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 → …→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sz="2400" dirty="0"/>
                  <a:t>, </a:t>
                </a:r>
              </a:p>
              <a:p>
                <a:pPr marL="0" indent="0">
                  <a:buNone/>
                </a:pPr>
                <a:r>
                  <a:rPr lang="en-SI" sz="2400" dirty="0"/>
                  <a:t>kjer je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razdalja[u]</a:t>
                </a: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2400" dirty="0"/>
                  <a:t>, 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posodobi((u,v))</a:t>
                </a: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SI" sz="2400" dirty="0"/>
                  <a:t>povzroči, da</a:t>
                </a:r>
              </a:p>
              <a:p>
                <a:pPr marL="0" indent="0">
                  <a:buNone/>
                </a:pPr>
                <a:r>
                  <a:rPr lang="en-SI" sz="2400" dirty="0"/>
                  <a:t>   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razdalja[v]</a:t>
                </a:r>
                <a:r>
                  <a:rPr lang="en-SI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sl-SI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2000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SI" sz="2400" dirty="0"/>
                  <a:t>(2) Po klicu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posodobi((u,v))</a:t>
                </a:r>
                <a:r>
                  <a:rPr lang="en-SI" sz="2400" dirty="0"/>
                  <a:t>, tudi večkratnem, bo vedno veljalo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razdalja[u]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≥ 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sl-SI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1800" dirty="0"/>
                  <a:t> </a:t>
                </a:r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SI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DC785B8C-26D3-0740-991D-67AA64686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5" y="2704509"/>
                <a:ext cx="6592185" cy="3788366"/>
              </a:xfrm>
              <a:prstGeom prst="rect">
                <a:avLst/>
              </a:prstGeom>
              <a:blipFill>
                <a:blip r:embed="rId3"/>
                <a:stretch>
                  <a:fillRect l="-1538" t="-2341" r="-1154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9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17" grpId="0"/>
      <p:bldP spid="18" grpId="0"/>
      <p:bldP spid="19" grpId="0"/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BF5C-9538-5C43-A6FA-70F44F5A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Najkrajše poti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56BEE9-0CE2-024D-A1D9-741A22B2A6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Naj bo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SI" dirty="0"/>
                  <a:t> zaporedje povezav na neki najkrajši poti od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SI" dirty="0"/>
                  <a:t> do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b="0" dirty="0"/>
              </a:p>
              <a:p>
                <a:r>
                  <a:rPr lang="en-SI" dirty="0"/>
                  <a:t>Če pokličemo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posodobi(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SI" dirty="0"/>
                  <a:t> v tem vrstnem redu, bomo dosegli, da je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razdalja[v]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SI" dirty="0"/>
                  <a:t> (sledi iz (1)).</a:t>
                </a:r>
                <a:endParaRPr lang="sl-SI" dirty="0">
                  <a:latin typeface="Courier New" panose="02070309020205020404" pitchFamily="49" charset="0"/>
                </a:endParaRPr>
              </a:p>
              <a:p>
                <a:r>
                  <a:rPr lang="en-SI" dirty="0"/>
                  <a:t>Če še vmes med (pred, po) temi klici še večkrat kličemo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posodobi(...)</a:t>
                </a:r>
                <a:r>
                  <a:rPr lang="en-SI" dirty="0"/>
                  <a:t> na teh ali drugih povezavah, nam to ne bo škodilo (sledi iz (2)).</a:t>
                </a:r>
              </a:p>
              <a:p>
                <a:r>
                  <a:rPr lang="en-SI" dirty="0"/>
                  <a:t>Dolžina (najkrajše) poti je največ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SI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SI" dirty="0"/>
                  <a:t>.</a:t>
                </a:r>
              </a:p>
              <a:p>
                <a:r>
                  <a:rPr lang="en-SI" dirty="0"/>
                  <a:t>Zagotoviti moramo, da se klici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posodobi(...)</a:t>
                </a:r>
                <a:r>
                  <a:rPr lang="en-SI" dirty="0"/>
                  <a:t> izvršijo na vseh možnih zaporedjih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SI" dirty="0"/>
                  <a:t> povezav.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56BEE9-0CE2-024D-A1D9-741A22B2A6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724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8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D9B4-7972-3749-92E1-E9AC44B8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Bellman-Ford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45F2E9-46E9-9C44-AD39-6C7D47FAD0E4}"/>
                  </a:ext>
                </a:extLst>
              </p:cNvPr>
              <p:cNvSpPr txBox="1"/>
              <p:nvPr/>
            </p:nvSpPr>
            <p:spPr>
              <a:xfrm>
                <a:off x="838200" y="1683672"/>
                <a:ext cx="448871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u="sng" dirty="0"/>
                  <a:t>vhod</a:t>
                </a:r>
                <a:r>
                  <a:rPr lang="en-SI" dirty="0"/>
                  <a:t>: graf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, dolžine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</a:t>
                </a:r>
              </a:p>
              <a:p>
                <a:r>
                  <a:rPr lang="en-SI" u="sng" dirty="0"/>
                  <a:t>izhod</a:t>
                </a:r>
                <a:r>
                  <a:rPr lang="en-SI" dirty="0"/>
                  <a:t>: razdalje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za vsak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, tabela predhodnikov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bellman_ford(G,l,s):</a:t>
                </a:r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razdalja[v] =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razdalja[s] = 0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ponovi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SI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𝑉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−1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krat: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za vsak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posodobi(e)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45F2E9-46E9-9C44-AD39-6C7D47FA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83672"/>
                <a:ext cx="4488712" cy="2862322"/>
              </a:xfrm>
              <a:prstGeom prst="rect">
                <a:avLst/>
              </a:prstGeom>
              <a:blipFill>
                <a:blip r:embed="rId2"/>
                <a:stretch>
                  <a:fillRect l="-1412" t="-881" b="-220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4CED9-C823-A246-A0E6-023272E3DE03}"/>
                  </a:ext>
                </a:extLst>
              </p:cNvPr>
              <p:cNvSpPr txBox="1"/>
              <p:nvPr/>
            </p:nvSpPr>
            <p:spPr>
              <a:xfrm>
                <a:off x="6347637" y="1683672"/>
                <a:ext cx="476338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Časovna zahtevnost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sl-SI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Lahko bi računali še predhodnika kot pri Dijkstri.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Če naredimo še en obhod in pride do posodobitve, imamo negativen cikel.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(Prva) povezava, ki jo posodobimo v dodatnem obhodu je na negativnem ciklu.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Pogledamo predhodnike.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4CED9-C823-A246-A0E6-023272E3D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637" y="1683672"/>
                <a:ext cx="4763386" cy="3785652"/>
              </a:xfrm>
              <a:prstGeom prst="rect">
                <a:avLst/>
              </a:prstGeom>
              <a:blipFill>
                <a:blip r:embed="rId3"/>
                <a:stretch>
                  <a:fillRect l="-1592" t="-1003" r="-265" b="-267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4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9B96-3E75-0B41-A9CB-F3FEE159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DAG in negativne uteži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38BBA-D44B-C945-BA48-AA2B816E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/>
              <a:t>Ni ciklov</a:t>
            </a:r>
          </a:p>
          <a:p>
            <a:r>
              <a:rPr lang="en-SI" dirty="0"/>
              <a:t>Če DAG topološko uredimo, dobimo vse poti tako, da gredo povezave samo v desno</a:t>
            </a:r>
          </a:p>
          <a:p>
            <a:r>
              <a:rPr lang="en-SI" dirty="0"/>
              <a:t>Zadostuje</a:t>
            </a:r>
            <a:r>
              <a:rPr lang="en-SI"/>
              <a:t>, en obhod Bellman-Forda.</a:t>
            </a:r>
            <a:endParaRPr lang="en-SI" dirty="0"/>
          </a:p>
          <a:p>
            <a:pPr marL="0" indent="0">
              <a:buNone/>
            </a:pP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25475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F669-A798-704D-8AC0-4A10219B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Razdalja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BED7-82B6-7748-90B3-36C491FBA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80" y="4209723"/>
            <a:ext cx="3323896" cy="2124483"/>
          </a:xfrm>
        </p:spPr>
        <p:txBody>
          <a:bodyPr/>
          <a:lstStyle/>
          <a:p>
            <a:r>
              <a:rPr lang="en-SI" dirty="0"/>
              <a:t>Iščemo najkrajše poti iz S</a:t>
            </a:r>
          </a:p>
          <a:p>
            <a:r>
              <a:rPr lang="en-SI" dirty="0"/>
              <a:t>DFS nam ponavadi ne vrne najkrajših poti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F3945F-73D2-DF45-9800-053F68F9154C}"/>
              </a:ext>
            </a:extLst>
          </p:cNvPr>
          <p:cNvSpPr/>
          <p:nvPr/>
        </p:nvSpPr>
        <p:spPr>
          <a:xfrm>
            <a:off x="1203149" y="241864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CB9660-A9AC-4C49-9E1D-232483EDCAFA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1428780" y="2869909"/>
            <a:ext cx="0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B9A98D1-5728-774D-8C90-87EDFAB1BF11}"/>
              </a:ext>
            </a:extLst>
          </p:cNvPr>
          <p:cNvSpPr/>
          <p:nvPr/>
        </p:nvSpPr>
        <p:spPr>
          <a:xfrm>
            <a:off x="2217397" y="241864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4C2CC0-D8CB-A540-B2CF-0505B57E65F1}"/>
              </a:ext>
            </a:extLst>
          </p:cNvPr>
          <p:cNvSpPr/>
          <p:nvPr/>
        </p:nvSpPr>
        <p:spPr>
          <a:xfrm>
            <a:off x="3220166" y="241864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A0FD39-0B84-4E44-8E85-D19FDDEDF579}"/>
              </a:ext>
            </a:extLst>
          </p:cNvPr>
          <p:cNvSpPr/>
          <p:nvPr/>
        </p:nvSpPr>
        <p:spPr>
          <a:xfrm>
            <a:off x="1203149" y="336669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48682D-3F2E-4043-9243-BF57C247E279}"/>
              </a:ext>
            </a:extLst>
          </p:cNvPr>
          <p:cNvSpPr/>
          <p:nvPr/>
        </p:nvSpPr>
        <p:spPr>
          <a:xfrm>
            <a:off x="2201922" y="336669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F5ADDA-E688-CF44-995C-CC1116279C24}"/>
              </a:ext>
            </a:extLst>
          </p:cNvPr>
          <p:cNvSpPr/>
          <p:nvPr/>
        </p:nvSpPr>
        <p:spPr>
          <a:xfrm>
            <a:off x="3230673" y="336669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F9EC7A-FCB4-1C45-89B8-066A64664B70}"/>
              </a:ext>
            </a:extLst>
          </p:cNvPr>
          <p:cNvCxnSpPr>
            <a:cxnSpLocks/>
            <a:stCxn id="6" idx="3"/>
            <a:endCxn id="8" idx="7"/>
          </p:cNvCxnSpPr>
          <p:nvPr/>
        </p:nvCxnSpPr>
        <p:spPr>
          <a:xfrm flipH="1">
            <a:off x="1588325" y="2803823"/>
            <a:ext cx="695158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C880F6-ADAC-9B40-B594-632CB91BFC6A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1654411" y="2644278"/>
            <a:ext cx="5629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3B5A55-8571-EA42-848A-56F4F37B3B32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2668659" y="2644278"/>
            <a:ext cx="55150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4A479E-9D5E-CB45-B6A7-66408577C576}"/>
              </a:ext>
            </a:extLst>
          </p:cNvPr>
          <p:cNvCxnSpPr>
            <a:cxnSpLocks/>
            <a:stCxn id="10" idx="0"/>
            <a:endCxn id="7" idx="4"/>
          </p:cNvCxnSpPr>
          <p:nvPr/>
        </p:nvCxnSpPr>
        <p:spPr>
          <a:xfrm flipH="1" flipV="1">
            <a:off x="3445797" y="2869909"/>
            <a:ext cx="10507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1A31EB-96D8-C24C-BB76-29CA21A1FC68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2653184" y="3592324"/>
            <a:ext cx="577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808C99-8588-9F42-9679-ABC9C65F80BE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 flipH="1">
            <a:off x="2427553" y="2869909"/>
            <a:ext cx="15475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FD0EB4A8-0DDF-B549-9B42-CC9DFB72C63F}"/>
              </a:ext>
            </a:extLst>
          </p:cNvPr>
          <p:cNvSpPr/>
          <p:nvPr/>
        </p:nvSpPr>
        <p:spPr>
          <a:xfrm>
            <a:off x="6156786" y="353260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5ED3EF-F583-4149-BBA2-F443DF21AC51}"/>
              </a:ext>
            </a:extLst>
          </p:cNvPr>
          <p:cNvCxnSpPr>
            <a:cxnSpLocks/>
            <a:stCxn id="33" idx="0"/>
            <a:endCxn id="37" idx="4"/>
          </p:cNvCxnSpPr>
          <p:nvPr/>
        </p:nvCxnSpPr>
        <p:spPr>
          <a:xfrm flipV="1">
            <a:off x="6382417" y="3115541"/>
            <a:ext cx="17080" cy="417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A829DA6-1092-E142-B28A-F8E54C795887}"/>
              </a:ext>
            </a:extLst>
          </p:cNvPr>
          <p:cNvSpPr/>
          <p:nvPr/>
        </p:nvSpPr>
        <p:spPr>
          <a:xfrm>
            <a:off x="5462814" y="1805576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2DF8AF-A992-EF49-AB20-EA9F1EE5BBBF}"/>
              </a:ext>
            </a:extLst>
          </p:cNvPr>
          <p:cNvSpPr/>
          <p:nvPr/>
        </p:nvSpPr>
        <p:spPr>
          <a:xfrm>
            <a:off x="4697016" y="266590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00B8C18-95F9-C545-B4FA-0DF69DA62710}"/>
              </a:ext>
            </a:extLst>
          </p:cNvPr>
          <p:cNvSpPr/>
          <p:nvPr/>
        </p:nvSpPr>
        <p:spPr>
          <a:xfrm>
            <a:off x="6173866" y="2664279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8941C7F-0400-E54D-8CD1-A2DF8DA41CB6}"/>
              </a:ext>
            </a:extLst>
          </p:cNvPr>
          <p:cNvSpPr/>
          <p:nvPr/>
        </p:nvSpPr>
        <p:spPr>
          <a:xfrm>
            <a:off x="4697016" y="439930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C3CC86E-869E-D342-A205-7E3C4170790C}"/>
              </a:ext>
            </a:extLst>
          </p:cNvPr>
          <p:cNvSpPr/>
          <p:nvPr/>
        </p:nvSpPr>
        <p:spPr>
          <a:xfrm>
            <a:off x="4697552" y="353260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71E845-BB97-3144-83BE-C78EC551274E}"/>
              </a:ext>
            </a:extLst>
          </p:cNvPr>
          <p:cNvCxnSpPr>
            <a:cxnSpLocks/>
            <a:stCxn id="35" idx="6"/>
            <a:endCxn id="37" idx="0"/>
          </p:cNvCxnSpPr>
          <p:nvPr/>
        </p:nvCxnSpPr>
        <p:spPr>
          <a:xfrm>
            <a:off x="5914076" y="2031207"/>
            <a:ext cx="485421" cy="633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70571A-5507-9A4A-8BE1-2F410DE8A20F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flipH="1">
            <a:off x="4922647" y="2031207"/>
            <a:ext cx="540167" cy="634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B3A70E7-469F-0E4C-9ED0-0C8B292C62CF}"/>
              </a:ext>
            </a:extLst>
          </p:cNvPr>
          <p:cNvCxnSpPr>
            <a:cxnSpLocks/>
            <a:stCxn id="39" idx="0"/>
            <a:endCxn id="36" idx="4"/>
          </p:cNvCxnSpPr>
          <p:nvPr/>
        </p:nvCxnSpPr>
        <p:spPr>
          <a:xfrm flipH="1" flipV="1">
            <a:off x="4922647" y="3117169"/>
            <a:ext cx="536" cy="415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0CF46A-0DAC-F747-BB58-B60B8A0D99D9}"/>
              </a:ext>
            </a:extLst>
          </p:cNvPr>
          <p:cNvCxnSpPr>
            <a:cxnSpLocks/>
            <a:stCxn id="39" idx="4"/>
            <a:endCxn id="38" idx="0"/>
          </p:cNvCxnSpPr>
          <p:nvPr/>
        </p:nvCxnSpPr>
        <p:spPr>
          <a:xfrm flipH="1">
            <a:off x="4922647" y="3983869"/>
            <a:ext cx="536" cy="415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B45395B3-BC75-9546-A50F-5105E81AB60F}"/>
              </a:ext>
            </a:extLst>
          </p:cNvPr>
          <p:cNvCxnSpPr>
            <a:cxnSpLocks/>
            <a:stCxn id="35" idx="5"/>
            <a:endCxn id="33" idx="2"/>
          </p:cNvCxnSpPr>
          <p:nvPr/>
        </p:nvCxnSpPr>
        <p:spPr>
          <a:xfrm rot="16200000" flipH="1">
            <a:off x="5218645" y="2820097"/>
            <a:ext cx="1567486" cy="308796"/>
          </a:xfrm>
          <a:prstGeom prst="curvedConnector2">
            <a:avLst/>
          </a:prstGeom>
          <a:ln w="22225">
            <a:solidFill>
              <a:schemeClr val="accent6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>
            <a:extLst>
              <a:ext uri="{FF2B5EF4-FFF2-40B4-BE49-F238E27FC236}">
                <a16:creationId xmlns:a16="http://schemas.microsoft.com/office/drawing/2014/main" id="{CA64A49D-16FE-0F48-B7BF-FE477858DF87}"/>
              </a:ext>
            </a:extLst>
          </p:cNvPr>
          <p:cNvCxnSpPr>
            <a:cxnSpLocks/>
            <a:stCxn id="35" idx="3"/>
            <a:endCxn id="38" idx="6"/>
          </p:cNvCxnSpPr>
          <p:nvPr/>
        </p:nvCxnSpPr>
        <p:spPr>
          <a:xfrm rot="5400000">
            <a:off x="4121496" y="3217534"/>
            <a:ext cx="2434186" cy="380622"/>
          </a:xfrm>
          <a:prstGeom prst="curvedConnector2">
            <a:avLst/>
          </a:prstGeom>
          <a:ln w="22225">
            <a:solidFill>
              <a:schemeClr val="accent6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2ADB76A7-A6CF-204E-A0BC-0DBEE9E4B0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64955" y="1408124"/>
                <a:ext cx="3323896" cy="21244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SI" dirty="0"/>
                  <a:t>... dolžina najkrajše poti med vozliščema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 v grafu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dirty="0">
                        <a:latin typeface="Cambria Math" panose="02040503050406030204" pitchFamily="18" charset="0"/>
                      </a:rPr>
                      <m:t>G</m:t>
                    </m:r>
                    <m:r>
                      <a:rPr lang="sl-SI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SI" dirty="0"/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2ADB76A7-A6CF-204E-A0BC-0DBEE9E4B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955" y="1408124"/>
                <a:ext cx="3323896" cy="2124483"/>
              </a:xfrm>
              <a:prstGeom prst="rect">
                <a:avLst/>
              </a:prstGeom>
              <a:blipFill>
                <a:blip r:embed="rId2"/>
                <a:stretch>
                  <a:fillRect l="-3802" t="-4762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76FA9743-A95E-4C40-BE18-C6193F004A80}"/>
              </a:ext>
            </a:extLst>
          </p:cNvPr>
          <p:cNvSpPr/>
          <p:nvPr/>
        </p:nvSpPr>
        <p:spPr>
          <a:xfrm>
            <a:off x="7663660" y="401336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675AAD9-C2B9-0649-A871-CC0FAB3AB785}"/>
              </a:ext>
            </a:extLst>
          </p:cNvPr>
          <p:cNvCxnSpPr>
            <a:cxnSpLocks/>
            <a:stCxn id="32" idx="4"/>
            <a:endCxn id="47" idx="4"/>
          </p:cNvCxnSpPr>
          <p:nvPr/>
        </p:nvCxnSpPr>
        <p:spPr>
          <a:xfrm rot="16200000" flipH="1">
            <a:off x="8265832" y="4088080"/>
            <a:ext cx="12700" cy="753083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91FC40A6-5C68-4A4F-87AC-0FB7768FAC52}"/>
              </a:ext>
            </a:extLst>
          </p:cNvPr>
          <p:cNvSpPr/>
          <p:nvPr/>
        </p:nvSpPr>
        <p:spPr>
          <a:xfrm>
            <a:off x="8818521" y="319416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BD032AD-A525-EC4E-B746-5A3F0EF126BE}"/>
              </a:ext>
            </a:extLst>
          </p:cNvPr>
          <p:cNvSpPr/>
          <p:nvPr/>
        </p:nvSpPr>
        <p:spPr>
          <a:xfrm>
            <a:off x="10024051" y="4015928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61F9F1F-2E54-1649-9B91-1C073EEA2884}"/>
              </a:ext>
            </a:extLst>
          </p:cNvPr>
          <p:cNvSpPr/>
          <p:nvPr/>
        </p:nvSpPr>
        <p:spPr>
          <a:xfrm>
            <a:off x="8416743" y="401336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E6519A1-BB2C-EA4D-956C-F76222633DE2}"/>
              </a:ext>
            </a:extLst>
          </p:cNvPr>
          <p:cNvSpPr/>
          <p:nvPr/>
        </p:nvSpPr>
        <p:spPr>
          <a:xfrm>
            <a:off x="9176176" y="401971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9EA51FF-DF15-F64C-8B5B-B7373CC85B89}"/>
              </a:ext>
            </a:extLst>
          </p:cNvPr>
          <p:cNvSpPr/>
          <p:nvPr/>
        </p:nvSpPr>
        <p:spPr>
          <a:xfrm>
            <a:off x="9572789" y="4918971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9019410-5333-0B40-8321-AB2C9BF141D3}"/>
              </a:ext>
            </a:extLst>
          </p:cNvPr>
          <p:cNvCxnSpPr>
            <a:cxnSpLocks/>
            <a:stCxn id="45" idx="3"/>
            <a:endCxn id="47" idx="0"/>
          </p:cNvCxnSpPr>
          <p:nvPr/>
        </p:nvCxnSpPr>
        <p:spPr>
          <a:xfrm flipH="1">
            <a:off x="8642374" y="3579336"/>
            <a:ext cx="242233" cy="434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90D6F2-143A-3D43-B0C2-D7E3A1C3CB87}"/>
              </a:ext>
            </a:extLst>
          </p:cNvPr>
          <p:cNvCxnSpPr>
            <a:cxnSpLocks/>
            <a:stCxn id="32" idx="0"/>
            <a:endCxn id="45" idx="2"/>
          </p:cNvCxnSpPr>
          <p:nvPr/>
        </p:nvCxnSpPr>
        <p:spPr>
          <a:xfrm flipV="1">
            <a:off x="7889291" y="3419791"/>
            <a:ext cx="929230" cy="5935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770B24D-9600-3048-88EB-91EC4935CAAC}"/>
              </a:ext>
            </a:extLst>
          </p:cNvPr>
          <p:cNvCxnSpPr>
            <a:cxnSpLocks/>
            <a:stCxn id="45" idx="6"/>
            <a:endCxn id="46" idx="1"/>
          </p:cNvCxnSpPr>
          <p:nvPr/>
        </p:nvCxnSpPr>
        <p:spPr>
          <a:xfrm>
            <a:off x="9269783" y="3419791"/>
            <a:ext cx="820354" cy="6622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33DCFC-0F5E-D240-9ABB-A6DACBEA33E2}"/>
              </a:ext>
            </a:extLst>
          </p:cNvPr>
          <p:cNvCxnSpPr>
            <a:cxnSpLocks/>
            <a:stCxn id="49" idx="7"/>
            <a:endCxn id="46" idx="4"/>
          </p:cNvCxnSpPr>
          <p:nvPr/>
        </p:nvCxnSpPr>
        <p:spPr>
          <a:xfrm flipV="1">
            <a:off x="9957965" y="4467190"/>
            <a:ext cx="291717" cy="5178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C7DFE49-8D04-EC4C-BFD3-D116942866CD}"/>
              </a:ext>
            </a:extLst>
          </p:cNvPr>
          <p:cNvCxnSpPr>
            <a:cxnSpLocks/>
            <a:stCxn id="49" idx="1"/>
            <a:endCxn id="48" idx="4"/>
          </p:cNvCxnSpPr>
          <p:nvPr/>
        </p:nvCxnSpPr>
        <p:spPr>
          <a:xfrm flipH="1" flipV="1">
            <a:off x="9401807" y="4470972"/>
            <a:ext cx="237068" cy="5140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3D1C5A-9CD0-494E-95CD-44EB9B3D673D}"/>
              </a:ext>
            </a:extLst>
          </p:cNvPr>
          <p:cNvCxnSpPr>
            <a:cxnSpLocks/>
            <a:stCxn id="45" idx="5"/>
            <a:endCxn id="48" idx="0"/>
          </p:cNvCxnSpPr>
          <p:nvPr/>
        </p:nvCxnSpPr>
        <p:spPr>
          <a:xfrm>
            <a:off x="9203697" y="3579336"/>
            <a:ext cx="198110" cy="4403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FFFD295-C9C0-C041-A44D-8176BA620065}"/>
              </a:ext>
            </a:extLst>
          </p:cNvPr>
          <p:cNvSpPr txBox="1"/>
          <p:nvPr/>
        </p:nvSpPr>
        <p:spPr>
          <a:xfrm>
            <a:off x="10785231" y="4013360"/>
            <a:ext cx="120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razdalja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D87AC1-9F89-704D-8BB9-7801BBB5F9CB}"/>
              </a:ext>
            </a:extLst>
          </p:cNvPr>
          <p:cNvSpPr txBox="1"/>
          <p:nvPr/>
        </p:nvSpPr>
        <p:spPr>
          <a:xfrm>
            <a:off x="10752501" y="4923039"/>
            <a:ext cx="120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razdalja 2</a:t>
            </a:r>
          </a:p>
        </p:txBody>
      </p:sp>
    </p:spTree>
    <p:extLst>
      <p:ext uri="{BB962C8B-B14F-4D97-AF65-F5344CB8AC3E}">
        <p14:creationId xmlns:p14="http://schemas.microsoft.com/office/powerpoint/2010/main" val="11354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1" grpId="0"/>
      <p:bldP spid="3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75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9915-E6DD-7947-81AB-F71161B3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Iskanje v globino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80B68-4EBA-1943-BDC3-1AD2A2B18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0" y="4183935"/>
            <a:ext cx="4542692" cy="2582252"/>
          </a:xfrm>
        </p:spPr>
        <p:txBody>
          <a:bodyPr/>
          <a:lstStyle/>
          <a:p>
            <a:r>
              <a:rPr lang="en-SI" dirty="0"/>
              <a:t>Namesto "vrvice" najprej pogledamo vse sosede, šele potem njihove sosede, ...</a:t>
            </a:r>
          </a:p>
          <a:p>
            <a:r>
              <a:rPr lang="en-SI" dirty="0"/>
              <a:t>Namesto sklada uporabimo vrsto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1C85A7-E289-B64D-8E4F-1C14AEBC8F8D}"/>
              </a:ext>
            </a:extLst>
          </p:cNvPr>
          <p:cNvSpPr/>
          <p:nvPr/>
        </p:nvSpPr>
        <p:spPr>
          <a:xfrm>
            <a:off x="838200" y="264482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5" name="Straight Connector 40">
            <a:extLst>
              <a:ext uri="{FF2B5EF4-FFF2-40B4-BE49-F238E27FC236}">
                <a16:creationId xmlns:a16="http://schemas.microsoft.com/office/drawing/2014/main" id="{56324516-21A0-3E46-80E7-972E106DB59C}"/>
              </a:ext>
            </a:extLst>
          </p:cNvPr>
          <p:cNvCxnSpPr>
            <a:cxnSpLocks/>
            <a:stCxn id="4" idx="4"/>
            <a:endCxn id="8" idx="4"/>
          </p:cNvCxnSpPr>
          <p:nvPr/>
        </p:nvCxnSpPr>
        <p:spPr>
          <a:xfrm rot="16200000" flipH="1">
            <a:off x="1440372" y="2719545"/>
            <a:ext cx="12700" cy="753083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1897A1C-0CB6-FF45-AEE7-6EB2D1FE9600}"/>
              </a:ext>
            </a:extLst>
          </p:cNvPr>
          <p:cNvSpPr/>
          <p:nvPr/>
        </p:nvSpPr>
        <p:spPr>
          <a:xfrm>
            <a:off x="1993061" y="182562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708D23-8591-0044-898B-D18A0E6B5144}"/>
              </a:ext>
            </a:extLst>
          </p:cNvPr>
          <p:cNvSpPr/>
          <p:nvPr/>
        </p:nvSpPr>
        <p:spPr>
          <a:xfrm>
            <a:off x="3198591" y="264739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65FD1C-3D05-C247-8E1A-065E0B15B155}"/>
              </a:ext>
            </a:extLst>
          </p:cNvPr>
          <p:cNvSpPr/>
          <p:nvPr/>
        </p:nvSpPr>
        <p:spPr>
          <a:xfrm>
            <a:off x="1591283" y="264482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A674CA-FBBE-2C42-A66D-16796AB3E4F7}"/>
              </a:ext>
            </a:extLst>
          </p:cNvPr>
          <p:cNvSpPr/>
          <p:nvPr/>
        </p:nvSpPr>
        <p:spPr>
          <a:xfrm>
            <a:off x="2350716" y="265117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1D0010-2FD4-224B-947B-85322FAE74F7}"/>
              </a:ext>
            </a:extLst>
          </p:cNvPr>
          <p:cNvSpPr/>
          <p:nvPr/>
        </p:nvSpPr>
        <p:spPr>
          <a:xfrm>
            <a:off x="2747329" y="3550436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3B5B18-5BC0-4641-A59C-7F0667F6CDD8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1816914" y="2210801"/>
            <a:ext cx="242233" cy="434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D72C29-7B4C-2F48-A74C-EC2AD8D34E42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flipV="1">
            <a:off x="1063831" y="2051256"/>
            <a:ext cx="929230" cy="5935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35D3C2-6D91-5A45-A412-6EAE0B150331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2444323" y="2051256"/>
            <a:ext cx="820354" cy="6622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065E02-84D3-1240-AA68-4AF46AB755CB}"/>
              </a:ext>
            </a:extLst>
          </p:cNvPr>
          <p:cNvCxnSpPr>
            <a:cxnSpLocks/>
            <a:stCxn id="10" idx="7"/>
            <a:endCxn id="7" idx="4"/>
          </p:cNvCxnSpPr>
          <p:nvPr/>
        </p:nvCxnSpPr>
        <p:spPr>
          <a:xfrm flipV="1">
            <a:off x="3132505" y="3098655"/>
            <a:ext cx="291717" cy="5178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113EC6-CC0E-7342-A60B-5B7DF898BC91}"/>
              </a:ext>
            </a:extLst>
          </p:cNvPr>
          <p:cNvCxnSpPr>
            <a:cxnSpLocks/>
            <a:stCxn id="10" idx="1"/>
            <a:endCxn id="9" idx="4"/>
          </p:cNvCxnSpPr>
          <p:nvPr/>
        </p:nvCxnSpPr>
        <p:spPr>
          <a:xfrm flipH="1" flipV="1">
            <a:off x="2576347" y="3102437"/>
            <a:ext cx="237068" cy="5140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6C567E-80CC-804A-AC10-F5C7A7DF3DE3}"/>
              </a:ext>
            </a:extLst>
          </p:cNvPr>
          <p:cNvCxnSpPr>
            <a:cxnSpLocks/>
            <a:stCxn id="6" idx="5"/>
            <a:endCxn id="9" idx="0"/>
          </p:cNvCxnSpPr>
          <p:nvPr/>
        </p:nvCxnSpPr>
        <p:spPr>
          <a:xfrm>
            <a:off x="2378237" y="2210801"/>
            <a:ext cx="198110" cy="4403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ECDD5F-CD6B-134E-81EE-360EF2AB5067}"/>
              </a:ext>
            </a:extLst>
          </p:cNvPr>
          <p:cNvSpPr txBox="1"/>
          <p:nvPr/>
        </p:nvSpPr>
        <p:spPr>
          <a:xfrm>
            <a:off x="3140807" y="2307005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4B6439-8BF9-7B4C-8831-D16A7237AD0C}"/>
              </a:ext>
            </a:extLst>
          </p:cNvPr>
          <p:cNvSpPr txBox="1"/>
          <p:nvPr/>
        </p:nvSpPr>
        <p:spPr>
          <a:xfrm>
            <a:off x="1723481" y="1587699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EBA7D7-9011-364D-A0A7-41D14C35F61C}"/>
              </a:ext>
            </a:extLst>
          </p:cNvPr>
          <p:cNvSpPr txBox="1"/>
          <p:nvPr/>
        </p:nvSpPr>
        <p:spPr>
          <a:xfrm>
            <a:off x="2226387" y="2344147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B6E5C-CFBB-BE41-95CD-DEC580959823}"/>
              </a:ext>
            </a:extLst>
          </p:cNvPr>
          <p:cNvSpPr txBox="1"/>
          <p:nvPr/>
        </p:nvSpPr>
        <p:spPr>
          <a:xfrm>
            <a:off x="1505799" y="2313282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15AF65-2238-664B-B4AB-BF2AD01E2505}"/>
              </a:ext>
            </a:extLst>
          </p:cNvPr>
          <p:cNvSpPr txBox="1"/>
          <p:nvPr/>
        </p:nvSpPr>
        <p:spPr>
          <a:xfrm>
            <a:off x="2428239" y="3386232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280CF-C8DE-FC40-9994-992F9E3F4BEA}"/>
              </a:ext>
            </a:extLst>
          </p:cNvPr>
          <p:cNvSpPr txBox="1"/>
          <p:nvPr/>
        </p:nvSpPr>
        <p:spPr>
          <a:xfrm>
            <a:off x="685158" y="2313282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7928C5-0793-574C-9C7F-E0CE0E589831}"/>
                  </a:ext>
                </a:extLst>
              </p:cNvPr>
              <p:cNvSpPr txBox="1"/>
              <p:nvPr/>
            </p:nvSpPr>
            <p:spPr>
              <a:xfrm>
                <a:off x="6017012" y="348313"/>
                <a:ext cx="5952797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u="sng" dirty="0"/>
                  <a:t>vhod</a:t>
                </a:r>
                <a:r>
                  <a:rPr lang="en-SI" dirty="0"/>
                  <a:t>: graf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u="sng" dirty="0"/>
                  <a:t>izhod</a:t>
                </a:r>
                <a:r>
                  <a:rPr lang="en-SI" dirty="0"/>
                  <a:t>: razdalje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za vsak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bfs(G, s):</a:t>
                </a:r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razdalja[v] =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razdalja[s] = 0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Q = [s]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dokler Q ni prazna: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u = odstraniPrvega(Q)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za vsak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če razdalje[v] ==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razdalja[v] = razdalja[u] + 1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vstavi(Q, v)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7928C5-0793-574C-9C7F-E0CE0E58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12" y="348313"/>
                <a:ext cx="5952797" cy="3693319"/>
              </a:xfrm>
              <a:prstGeom prst="rect">
                <a:avLst/>
              </a:prstGeom>
              <a:blipFill>
                <a:blip r:embed="rId2"/>
                <a:stretch>
                  <a:fillRect l="-851" t="-685" b="-1712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BBCD81E-AE75-4E41-BCB1-9D966CCBFEDD}"/>
              </a:ext>
            </a:extLst>
          </p:cNvPr>
          <p:cNvSpPr txBox="1"/>
          <p:nvPr/>
        </p:nvSpPr>
        <p:spPr>
          <a:xfrm>
            <a:off x="6239203" y="4451115"/>
            <a:ext cx="5952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[S]</a:t>
            </a:r>
          </a:p>
          <a:p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SI" b="1" dirty="0">
                <a:latin typeface="Courier New" panose="02070309020205020404" pitchFamily="49" charset="0"/>
                <a:cs typeface="Courier New" panose="02070309020205020404" pitchFamily="49" charset="0"/>
              </a:rPr>
              <a:t>A C D E</a:t>
            </a:r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[C D E </a:t>
            </a:r>
            <a:r>
              <a:rPr lang="en-SI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[D E B]</a:t>
            </a:r>
          </a:p>
          <a:p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[E B]</a:t>
            </a:r>
          </a:p>
          <a:p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[B]</a:t>
            </a:r>
          </a:p>
          <a:p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</a:p>
          <a:p>
            <a:endParaRPr lang="en-SI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SI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SI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  <p:bldP spid="23" grpId="0" uiExpand="1" build="p"/>
      <p:bldP spid="2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C750-34A0-694A-A44B-572753CA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Pravilnost, zahtevnost, 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EA783-35B0-1E46-A85E-D0DB6C9E0F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2121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I" sz="2000" dirty="0"/>
                  <a:t>Za vsak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SI" sz="2000" dirty="0"/>
                  <a:t> obstaja korak, ko velja:</a:t>
                </a:r>
              </a:p>
              <a:p>
                <a:pPr marL="0" indent="0">
                  <a:buNone/>
                </a:pPr>
                <a:r>
                  <a:rPr lang="en-SI" sz="2000" dirty="0"/>
                  <a:t>a) V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SI" sz="2000" dirty="0"/>
                  <a:t> so natanko vozlišča na razdalji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sl-SI" sz="2000" dirty="0"/>
                  <a:t>.</a:t>
                </a:r>
              </a:p>
              <a:p>
                <a:pPr marL="0" indent="0">
                  <a:buNone/>
                </a:pPr>
                <a:r>
                  <a:rPr lang="en-SI" sz="2000" dirty="0"/>
                  <a:t>b)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sl-SI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sl-SI" sz="2000" dirty="0"/>
                  <a:t>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sl-SI" sz="2000" b="0" i="0" smtClean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m:rPr>
                                  <m:nor/>
                                </m:rPr>
                                <a:rPr lang="sl-SI" sz="20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sl-SI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sl-SI" sz="2000" b="0" i="0" smtClean="0">
                                  <a:latin typeface="Cambria Math" panose="02040503050406030204" pitchFamily="18" charset="0"/>
                                </a:rPr>
                                <m:t>je</m:t>
                              </m:r>
                              <m:r>
                                <m:rPr>
                                  <m:nor/>
                                </m:rPr>
                                <a:rPr lang="sl-SI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sl-SI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sl-SI" sz="2000" b="0" i="0" smtClean="0">
                                  <a:latin typeface="Cambria Math" panose="02040503050406030204" pitchFamily="18" charset="0"/>
                                </a:rPr>
                                <m:t>sicer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SI" sz="2000" dirty="0"/>
              </a:p>
              <a:p>
                <a:pPr marL="0" indent="0">
                  <a:buNone/>
                </a:pPr>
                <a:r>
                  <a:rPr lang="en-SI" sz="2000" u="sng" dirty="0"/>
                  <a:t>Dokaz:</a:t>
                </a:r>
                <a:r>
                  <a:rPr lang="en-SI" sz="2000" dirty="0"/>
                  <a:t> Dokažimo z indukcijo.</a:t>
                </a:r>
              </a:p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sl-SI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sz="2000" dirty="0"/>
                  <a:t>  OK</a:t>
                </a:r>
              </a:p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sl-SI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SI" sz="2000" dirty="0"/>
              </a:p>
              <a:p>
                <a:pPr marL="0" indent="0">
                  <a:buNone/>
                </a:pPr>
                <a:r>
                  <a:rPr lang="en-SI" sz="2000" dirty="0"/>
                  <a:t>Po IP (a) obstaja korak, ko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SI" sz="2000" dirty="0"/>
                  <a:t>, vsebuje natanko vozlišča na razdalji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sl-SI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SI" sz="2000" dirty="0"/>
              </a:p>
              <a:p>
                <a:pPr marL="0" indent="0">
                  <a:buNone/>
                </a:pPr>
                <a:r>
                  <a:rPr lang="en-SI" sz="2000" dirty="0"/>
                  <a:t>Ko odstranimo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I" sz="2000" dirty="0"/>
                  <a:t>, v vrsto dodamo sosede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sz="2000" dirty="0"/>
                  <a:t>, da velja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SI" sz="2000" dirty="0"/>
                  <a:t>(sledi iz IP (b)).</a:t>
                </a:r>
              </a:p>
              <a:p>
                <a:pPr marL="0" indent="0">
                  <a:buNone/>
                </a:pPr>
                <a:r>
                  <a:rPr lang="en-SI" sz="2000" dirty="0"/>
                  <a:t>Obdelamo vse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I" sz="2000" dirty="0"/>
                  <a:t>, dobimo ravno vrsto, ki vsebuje samo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I" sz="2000" dirty="0"/>
                  <a:t>, da velja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endParaRPr lang="en-SI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EA783-35B0-1E46-A85E-D0DB6C9E0F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21215" cy="4351338"/>
              </a:xfrm>
              <a:blipFill>
                <a:blip r:embed="rId2"/>
                <a:stretch>
                  <a:fillRect l="-1354" t="-17733" r="-2032" b="-1133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1BDFA5-444F-A147-9191-5919127221D5}"/>
              </a:ext>
            </a:extLst>
          </p:cNvPr>
          <p:cNvSpPr/>
          <p:nvPr/>
        </p:nvSpPr>
        <p:spPr>
          <a:xfrm>
            <a:off x="6342184" y="247895"/>
            <a:ext cx="24149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b="1" dirty="0">
                <a:latin typeface="Courier New" panose="02070309020205020404" pitchFamily="49" charset="0"/>
                <a:cs typeface="Courier New" panose="02070309020205020404" pitchFamily="49" charset="0"/>
              </a:rPr>
              <a:t>[S]</a:t>
            </a:r>
          </a:p>
          <a:p>
            <a:r>
              <a:rPr lang="en-SI" b="1" dirty="0">
                <a:latin typeface="Courier New" panose="02070309020205020404" pitchFamily="49" charset="0"/>
                <a:cs typeface="Courier New" panose="02070309020205020404" pitchFamily="49" charset="0"/>
              </a:rPr>
              <a:t>[A C D E]</a:t>
            </a:r>
          </a:p>
          <a:p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[C D E B]</a:t>
            </a:r>
          </a:p>
          <a:p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[D E B]</a:t>
            </a:r>
          </a:p>
          <a:p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[E B]</a:t>
            </a:r>
          </a:p>
          <a:p>
            <a:r>
              <a:rPr lang="en-SI" b="1" dirty="0">
                <a:latin typeface="Courier New" panose="02070309020205020404" pitchFamily="49" charset="0"/>
                <a:cs typeface="Courier New" panose="02070309020205020404" pitchFamily="49" charset="0"/>
              </a:rPr>
              <a:t>[B</a:t>
            </a:r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74104EE-B014-2F44-B31C-1FD364928A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6261" y="2258767"/>
                <a:ext cx="4947138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SI" sz="2000" dirty="0"/>
                  <a:t>Pokažimo, da so to natanko vse točke na razdalji </a:t>
                </a:r>
                <a14:m>
                  <m:oMath xmlns:m="http://schemas.openxmlformats.org/officeDocument/2006/math">
                    <m:r>
                      <a:rPr lang="sl-SI" sz="20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SI" sz="2000" dirty="0"/>
                  <a:t>.</a:t>
                </a:r>
              </a:p>
              <a:p>
                <a:pPr marL="0" indent="0">
                  <a:buNone/>
                </a:pPr>
                <a:r>
                  <a:rPr lang="en-SI" sz="2000" dirty="0"/>
                  <a:t>Naj bo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000" dirty="0"/>
                  <a:t> točka na razdalji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SI" sz="2000" dirty="0"/>
                  <a:t>.</a:t>
                </a:r>
              </a:p>
              <a:p>
                <a:pPr marL="0" indent="0">
                  <a:buNone/>
                </a:pPr>
                <a:r>
                  <a:rPr lang="en-SI" sz="2000" dirty="0"/>
                  <a:t>Tedaj obstaja pot oblike:</a:t>
                </a:r>
              </a:p>
              <a:p>
                <a:pPr marL="0" indent="0">
                  <a:buNone/>
                </a:pPr>
                <a:r>
                  <a:rPr lang="sl-SI" sz="2000" b="0" dirty="0"/>
                  <a:t>       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→ …→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000" dirty="0"/>
                  <a:t>,</a:t>
                </a:r>
              </a:p>
              <a:p>
                <a:pPr marL="0" indent="0">
                  <a:buNone/>
                </a:pPr>
                <a:r>
                  <a:rPr lang="en-SI" sz="2000" dirty="0"/>
                  <a:t>kjer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SI" sz="2000" dirty="0"/>
                  <a:t>. Po IP (b) velja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sz="2000" dirty="0"/>
                  <a:t>in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sl-SI" sz="2000" dirty="0"/>
                  <a:t>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SI" sz="2000" dirty="0"/>
                  <a:t>. </a:t>
                </a:r>
              </a:p>
              <a:p>
                <a:pPr marL="0" indent="0">
                  <a:buNone/>
                </a:pPr>
                <a:r>
                  <a:rPr lang="en-SI" sz="2000" dirty="0"/>
                  <a:t>Zato smo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000" dirty="0"/>
                  <a:t> gotovo med postopkom vstavili v vrsto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SI" sz="2000" dirty="0"/>
              </a:p>
              <a:p>
                <a:pPr marL="0" indent="0">
                  <a:buNone/>
                </a:pPr>
                <a:r>
                  <a:rPr lang="en-SI" sz="2000" dirty="0"/>
                  <a:t>-----------------------------</a:t>
                </a:r>
              </a:p>
              <a:p>
                <a:pPr marL="0" indent="0">
                  <a:buNone/>
                </a:pPr>
                <a:r>
                  <a:rPr lang="en-SI" sz="2000" dirty="0"/>
                  <a:t>Časovna zahtevnost: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l-S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SI" sz="2000" dirty="0"/>
              </a:p>
              <a:p>
                <a:pPr marL="0" indent="0">
                  <a:buNone/>
                </a:pPr>
                <a:r>
                  <a:rPr lang="en-SI" sz="2000" dirty="0"/>
                  <a:t>Ker moramo graf prebrati: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l-S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SI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74104EE-B014-2F44-B31C-1FD364928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261" y="2258767"/>
                <a:ext cx="4947138" cy="4351338"/>
              </a:xfrm>
              <a:prstGeom prst="rect">
                <a:avLst/>
              </a:prstGeom>
              <a:blipFill>
                <a:blip r:embed="rId3"/>
                <a:stretch>
                  <a:fillRect l="-1282" t="-2332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1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25BC-3164-F846-A4F8-B07F7D20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Utežene povezave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1BA33-8F50-EF44-BF40-65740F1A59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Namesto navadnih povezav, so velikokrat bolj uporabne utežene povezave.</a:t>
                </a:r>
              </a:p>
              <a:p>
                <a:r>
                  <a:rPr lang="en-SI" dirty="0"/>
                  <a:t>Omrežja (npr. dolžina ceste med vozliščema)</a:t>
                </a:r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SI" dirty="0"/>
                  <a:t> ali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SI" dirty="0"/>
                  <a:t> oz.</a:t>
                </a:r>
                <a:r>
                  <a:rPr lang="sl-SI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dirty="0"/>
                  <a:t>Razširitev:</a:t>
                </a:r>
              </a:p>
              <a:p>
                <a:pPr marL="0" indent="0">
                  <a:buNone/>
                </a:pPr>
                <a:r>
                  <a:rPr lang="en-SI" dirty="0"/>
                  <a:t>Če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SI" dirty="0"/>
                  <a:t>, lahko povezave subdividiramo, da so vse dolge 1.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1BA33-8F50-EF44-BF40-65740F1A5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D5AE8E1-3FF2-0F49-82FA-3BEC8296D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033963"/>
            <a:ext cx="6419213" cy="1458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72CB99-5855-7340-879E-736BAC783A76}"/>
              </a:ext>
            </a:extLst>
          </p:cNvPr>
          <p:cNvSpPr txBox="1"/>
          <p:nvPr/>
        </p:nvSpPr>
        <p:spPr>
          <a:xfrm>
            <a:off x="7769882" y="5033963"/>
            <a:ext cx="373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I" dirty="0"/>
              <a:t>potratno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I" dirty="0"/>
              <a:t>ko preskakujemo, dodana vozlišča, se "nič ne dogaja" dokler ne naletimo na "prava" vozlišča.</a:t>
            </a:r>
          </a:p>
        </p:txBody>
      </p:sp>
    </p:spTree>
    <p:extLst>
      <p:ext uri="{BB962C8B-B14F-4D97-AF65-F5344CB8AC3E}">
        <p14:creationId xmlns:p14="http://schemas.microsoft.com/office/powerpoint/2010/main" val="26644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6436-C513-6B45-A39D-DCD40EE3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Pregled uteženih povezav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DF965-CEE7-9A42-AD3B-333BA4C2A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0" y="3540370"/>
            <a:ext cx="4208585" cy="4351338"/>
          </a:xfrm>
        </p:spPr>
        <p:txBody>
          <a:bodyPr/>
          <a:lstStyle/>
          <a:p>
            <a:r>
              <a:rPr lang="en-SI" dirty="0"/>
              <a:t>Ideja: </a:t>
            </a:r>
          </a:p>
          <a:p>
            <a:pPr lvl="1"/>
            <a:r>
              <a:rPr lang="en-SI" dirty="0"/>
              <a:t>prespimo dolgočasne dele</a:t>
            </a:r>
          </a:p>
          <a:p>
            <a:pPr lvl="1"/>
            <a:r>
              <a:rPr lang="en-SI" dirty="0"/>
              <a:t>nastavimo si "budilko" na čas, ko se dogaja kaj zanimivega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66017-B072-2645-8D1E-6BBD24EB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6493617" cy="149200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5C06A2-3271-574F-98C0-7AB1D38186F1}"/>
              </a:ext>
            </a:extLst>
          </p:cNvPr>
          <p:cNvSpPr txBox="1">
            <a:spLocks/>
          </p:cNvSpPr>
          <p:nvPr/>
        </p:nvSpPr>
        <p:spPr>
          <a:xfrm>
            <a:off x="7331816" y="882343"/>
            <a:ext cx="4637446" cy="4217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I" u="sng" dirty="0"/>
              <a:t>t = 0</a:t>
            </a:r>
            <a:r>
              <a:rPr lang="en-SI" dirty="0"/>
              <a:t>, začnemo obhod nastavimo alarme:</a:t>
            </a:r>
          </a:p>
          <a:p>
            <a:r>
              <a:rPr lang="en-SI" dirty="0"/>
              <a:t>t + 100 = </a:t>
            </a:r>
            <a:r>
              <a:rPr lang="en-SI" b="1" dirty="0"/>
              <a:t>100</a:t>
            </a:r>
            <a:r>
              <a:rPr lang="en-SI" dirty="0"/>
              <a:t> (za A)</a:t>
            </a:r>
          </a:p>
          <a:p>
            <a:r>
              <a:rPr lang="en-SI" dirty="0"/>
              <a:t>t + 200 = </a:t>
            </a:r>
            <a:r>
              <a:rPr lang="en-SI" b="1" dirty="0"/>
              <a:t>200 </a:t>
            </a:r>
            <a:r>
              <a:rPr lang="en-SI" dirty="0"/>
              <a:t>(za B)</a:t>
            </a:r>
          </a:p>
          <a:p>
            <a:pPr marL="0" indent="0">
              <a:buNone/>
            </a:pPr>
            <a:r>
              <a:rPr lang="en-SI" u="sng" dirty="0"/>
              <a:t>Alarm: t = 100</a:t>
            </a:r>
            <a:r>
              <a:rPr lang="en-SI" dirty="0"/>
              <a:t>, zbudi nas alarm, nastavimo:</a:t>
            </a:r>
          </a:p>
          <a:p>
            <a:r>
              <a:rPr lang="en-SI" dirty="0"/>
              <a:t>t + 50 = </a:t>
            </a:r>
            <a:r>
              <a:rPr lang="en-SI" b="1" dirty="0"/>
              <a:t>150</a:t>
            </a:r>
            <a:r>
              <a:rPr lang="en-SI" dirty="0"/>
              <a:t> (za B)</a:t>
            </a:r>
          </a:p>
          <a:p>
            <a:pPr marL="0" indent="0">
              <a:buNone/>
            </a:pPr>
            <a:r>
              <a:rPr lang="en-SI" u="sng" dirty="0"/>
              <a:t>Alarm: t = 150</a:t>
            </a:r>
          </a:p>
          <a:p>
            <a:r>
              <a:rPr lang="en-SI" dirty="0"/>
              <a:t>končamo – dosegli smo vse točke</a:t>
            </a:r>
          </a:p>
          <a:p>
            <a:pPr marL="0" indent="0">
              <a:buNone/>
            </a:pPr>
            <a:r>
              <a:rPr lang="en-SI" dirty="0"/>
              <a:t>Poti, po katerih smo prišli do alarmov določajo najkrajše poti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50F9D-A77F-5949-A5F7-1AFE1EECEE56}"/>
              </a:ext>
            </a:extLst>
          </p:cNvPr>
          <p:cNvSpPr txBox="1"/>
          <p:nvPr/>
        </p:nvSpPr>
        <p:spPr>
          <a:xfrm>
            <a:off x="7244862" y="5568462"/>
            <a:ext cx="391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Kako ugotavljati, kdaj se sproži naslednji alarm?</a:t>
            </a:r>
          </a:p>
          <a:p>
            <a:r>
              <a:rPr lang="en-SI" dirty="0"/>
              <a:t>Vrsta s prednostjo.</a:t>
            </a:r>
          </a:p>
        </p:txBody>
      </p:sp>
    </p:spTree>
    <p:extLst>
      <p:ext uri="{BB962C8B-B14F-4D97-AF65-F5344CB8AC3E}">
        <p14:creationId xmlns:p14="http://schemas.microsoft.com/office/powerpoint/2010/main" val="15608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A41A-5AEF-2748-9D7D-BC11929E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Dijkstrov algoritem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98D880-A23B-9349-AF39-FDE95556D47B}"/>
                  </a:ext>
                </a:extLst>
              </p:cNvPr>
              <p:cNvSpPr txBox="1"/>
              <p:nvPr/>
            </p:nvSpPr>
            <p:spPr>
              <a:xfrm>
                <a:off x="838201" y="1690688"/>
                <a:ext cx="5410200" cy="454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u="sng" dirty="0"/>
                  <a:t>vhod</a:t>
                </a:r>
                <a:r>
                  <a:rPr lang="en-SI" dirty="0"/>
                  <a:t>: graf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, dolžine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</a:t>
                </a:r>
              </a:p>
              <a:p>
                <a:r>
                  <a:rPr lang="en-SI" u="sng" dirty="0"/>
                  <a:t>izhod</a:t>
                </a:r>
                <a:r>
                  <a:rPr lang="en-SI" dirty="0"/>
                  <a:t>: razdalje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za vsak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, tabela predhodnikov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dijkstra(G,l,s):</a:t>
                </a:r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razdalja[v] =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predhodnik[v] = null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razdalja[s] = 0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H = vrsta_s_prednostjo(V, razdalja)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dokler H ni prazna: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u = odstraniMin(Q)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za vsak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če razdalje[v]&gt;razdalja[u]+</a:t>
                </a:r>
                <a:r>
                  <a:rPr lang="sl-SI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razdalja[v] = razdalja[u]+</a:t>
                </a:r>
                <a:r>
                  <a:rPr lang="sl-SI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predhodnik[v] = u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posodobi(H, v)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98D880-A23B-9349-AF39-FDE95556D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5410200" cy="4548681"/>
              </a:xfrm>
              <a:prstGeom prst="rect">
                <a:avLst/>
              </a:prstGeom>
              <a:blipFill>
                <a:blip r:embed="rId2"/>
                <a:stretch>
                  <a:fillRect l="-1171" t="-278" b="-111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C68D2AC-87A6-2A46-BC9C-4A29F87C2920}"/>
              </a:ext>
            </a:extLst>
          </p:cNvPr>
          <p:cNvSpPr/>
          <p:nvPr/>
        </p:nvSpPr>
        <p:spPr>
          <a:xfrm>
            <a:off x="6872684" y="231801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37CA5A-40E5-8342-B4D2-34EB337DE000}"/>
              </a:ext>
            </a:extLst>
          </p:cNvPr>
          <p:cNvCxnSpPr>
            <a:cxnSpLocks/>
            <a:stCxn id="5" idx="7"/>
            <a:endCxn id="7" idx="2"/>
          </p:cNvCxnSpPr>
          <p:nvPr/>
        </p:nvCxnSpPr>
        <p:spPr>
          <a:xfrm flipV="1">
            <a:off x="7257860" y="1690688"/>
            <a:ext cx="907017" cy="693413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1078636-A339-A048-871C-37F1A198FF23}"/>
              </a:ext>
            </a:extLst>
          </p:cNvPr>
          <p:cNvSpPr/>
          <p:nvPr/>
        </p:nvSpPr>
        <p:spPr>
          <a:xfrm>
            <a:off x="8164877" y="146505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6E1E9D-EAD9-8844-8C01-8A6FA35658B2}"/>
              </a:ext>
            </a:extLst>
          </p:cNvPr>
          <p:cNvSpPr/>
          <p:nvPr/>
        </p:nvSpPr>
        <p:spPr>
          <a:xfrm>
            <a:off x="8164877" y="324188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64C2ED-27A2-D340-BC08-51B276EF92A9}"/>
              </a:ext>
            </a:extLst>
          </p:cNvPr>
          <p:cNvSpPr/>
          <p:nvPr/>
        </p:nvSpPr>
        <p:spPr>
          <a:xfrm>
            <a:off x="10010692" y="146505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E8CB43-5C56-1A47-94A4-A5B5FF5A2D5A}"/>
              </a:ext>
            </a:extLst>
          </p:cNvPr>
          <p:cNvSpPr/>
          <p:nvPr/>
        </p:nvSpPr>
        <p:spPr>
          <a:xfrm>
            <a:off x="10010692" y="324188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B6FF30-6B36-E84E-A51F-7F13A3B3456F}"/>
              </a:ext>
            </a:extLst>
          </p:cNvPr>
          <p:cNvCxnSpPr>
            <a:cxnSpLocks/>
            <a:stCxn id="5" idx="5"/>
            <a:endCxn id="12" idx="2"/>
          </p:cNvCxnSpPr>
          <p:nvPr/>
        </p:nvCxnSpPr>
        <p:spPr>
          <a:xfrm>
            <a:off x="7257860" y="2703191"/>
            <a:ext cx="907017" cy="764322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EB940C-0340-8A43-B52A-A78F57962477}"/>
              </a:ext>
            </a:extLst>
          </p:cNvPr>
          <p:cNvCxnSpPr>
            <a:cxnSpLocks/>
            <a:stCxn id="12" idx="1"/>
            <a:endCxn id="7" idx="3"/>
          </p:cNvCxnSpPr>
          <p:nvPr/>
        </p:nvCxnSpPr>
        <p:spPr>
          <a:xfrm flipV="1">
            <a:off x="8230963" y="1850233"/>
            <a:ext cx="0" cy="1457735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E93600-DA23-DD45-BD9E-917B812F846A}"/>
              </a:ext>
            </a:extLst>
          </p:cNvPr>
          <p:cNvCxnSpPr>
            <a:cxnSpLocks/>
            <a:stCxn id="7" idx="5"/>
            <a:endCxn id="12" idx="7"/>
          </p:cNvCxnSpPr>
          <p:nvPr/>
        </p:nvCxnSpPr>
        <p:spPr>
          <a:xfrm rot="5400000">
            <a:off x="7821186" y="2579100"/>
            <a:ext cx="1457735" cy="12700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1">
            <a:extLst>
              <a:ext uri="{FF2B5EF4-FFF2-40B4-BE49-F238E27FC236}">
                <a16:creationId xmlns:a16="http://schemas.microsoft.com/office/drawing/2014/main" id="{F4A89008-79D7-2143-8C0C-0BE343AF9E3F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8616139" y="1690688"/>
            <a:ext cx="1394553" cy="12700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21">
            <a:extLst>
              <a:ext uri="{FF2B5EF4-FFF2-40B4-BE49-F238E27FC236}">
                <a16:creationId xmlns:a16="http://schemas.microsoft.com/office/drawing/2014/main" id="{331FD0E4-6F57-F840-9FB4-1284D5BE25AA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8550053" y="1850233"/>
            <a:ext cx="1526725" cy="1457735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1">
            <a:extLst>
              <a:ext uri="{FF2B5EF4-FFF2-40B4-BE49-F238E27FC236}">
                <a16:creationId xmlns:a16="http://schemas.microsoft.com/office/drawing/2014/main" id="{B063EDA3-C25F-EA4F-9753-EDB332B31C11}"/>
              </a:ext>
            </a:extLst>
          </p:cNvPr>
          <p:cNvCxnSpPr>
            <a:cxnSpLocks/>
            <a:stCxn id="14" idx="0"/>
            <a:endCxn id="13" idx="4"/>
          </p:cNvCxnSpPr>
          <p:nvPr/>
        </p:nvCxnSpPr>
        <p:spPr>
          <a:xfrm flipV="1">
            <a:off x="10236323" y="1916319"/>
            <a:ext cx="0" cy="1325563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21">
            <a:extLst>
              <a:ext uri="{FF2B5EF4-FFF2-40B4-BE49-F238E27FC236}">
                <a16:creationId xmlns:a16="http://schemas.microsoft.com/office/drawing/2014/main" id="{C40EA706-E9AE-A648-8B16-F0D5D6F30FD5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8616139" y="3467513"/>
            <a:ext cx="1394553" cy="12700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21">
            <a:extLst>
              <a:ext uri="{FF2B5EF4-FFF2-40B4-BE49-F238E27FC236}">
                <a16:creationId xmlns:a16="http://schemas.microsoft.com/office/drawing/2014/main" id="{E9B3E299-5560-A34E-BCC3-D8325619981A}"/>
              </a:ext>
            </a:extLst>
          </p:cNvPr>
          <p:cNvCxnSpPr>
            <a:cxnSpLocks/>
            <a:stCxn id="7" idx="5"/>
            <a:endCxn id="14" idx="1"/>
          </p:cNvCxnSpPr>
          <p:nvPr/>
        </p:nvCxnSpPr>
        <p:spPr>
          <a:xfrm>
            <a:off x="8550053" y="1850233"/>
            <a:ext cx="1526725" cy="1457735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909FD7E-F3DF-A744-89A4-6BE5089E8B91}"/>
              </a:ext>
            </a:extLst>
          </p:cNvPr>
          <p:cNvSpPr txBox="1"/>
          <p:nvPr/>
        </p:nvSpPr>
        <p:spPr>
          <a:xfrm>
            <a:off x="7349931" y="1703388"/>
            <a:ext cx="2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F13165-E5E0-9D43-9576-9D5819D693FF}"/>
              </a:ext>
            </a:extLst>
          </p:cNvPr>
          <p:cNvSpPr txBox="1"/>
          <p:nvPr/>
        </p:nvSpPr>
        <p:spPr>
          <a:xfrm>
            <a:off x="7370834" y="3036041"/>
            <a:ext cx="2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4E9109-7422-DF44-82DD-534269E6C0D6}"/>
              </a:ext>
            </a:extLst>
          </p:cNvPr>
          <p:cNvSpPr txBox="1"/>
          <p:nvPr/>
        </p:nvSpPr>
        <p:spPr>
          <a:xfrm>
            <a:off x="7911874" y="2400784"/>
            <a:ext cx="2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51AED43-BE7D-8640-9989-562AB987BF53}"/>
              </a:ext>
            </a:extLst>
          </p:cNvPr>
          <p:cNvSpPr txBox="1"/>
          <p:nvPr/>
        </p:nvSpPr>
        <p:spPr>
          <a:xfrm>
            <a:off x="8556404" y="2400784"/>
            <a:ext cx="2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0BC9A5-FD07-3C4E-8930-4213B8A77447}"/>
              </a:ext>
            </a:extLst>
          </p:cNvPr>
          <p:cNvSpPr txBox="1"/>
          <p:nvPr/>
        </p:nvSpPr>
        <p:spPr>
          <a:xfrm>
            <a:off x="9118846" y="1297650"/>
            <a:ext cx="2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D7A390-3B64-964D-850E-C4A4807398EC}"/>
              </a:ext>
            </a:extLst>
          </p:cNvPr>
          <p:cNvSpPr txBox="1"/>
          <p:nvPr/>
        </p:nvSpPr>
        <p:spPr>
          <a:xfrm>
            <a:off x="10236323" y="2462736"/>
            <a:ext cx="2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5C99133-E4C7-3B43-BAE7-8CA81E69806C}"/>
              </a:ext>
            </a:extLst>
          </p:cNvPr>
          <p:cNvSpPr txBox="1"/>
          <p:nvPr/>
        </p:nvSpPr>
        <p:spPr>
          <a:xfrm>
            <a:off x="9118846" y="3639758"/>
            <a:ext cx="2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A48196-6C06-8345-B977-4206BA427379}"/>
              </a:ext>
            </a:extLst>
          </p:cNvPr>
          <p:cNvSpPr txBox="1"/>
          <p:nvPr/>
        </p:nvSpPr>
        <p:spPr>
          <a:xfrm>
            <a:off x="9680799" y="2671052"/>
            <a:ext cx="2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9427E4-9A6F-5B4E-9BE9-59308BC40A7E}"/>
              </a:ext>
            </a:extLst>
          </p:cNvPr>
          <p:cNvSpPr txBox="1"/>
          <p:nvPr/>
        </p:nvSpPr>
        <p:spPr>
          <a:xfrm>
            <a:off x="9471839" y="1859823"/>
            <a:ext cx="2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759EBA-BBA4-2F4B-A88A-98B125035FB3}"/>
              </a:ext>
            </a:extLst>
          </p:cNvPr>
          <p:cNvSpPr txBox="1"/>
          <p:nvPr/>
        </p:nvSpPr>
        <p:spPr>
          <a:xfrm>
            <a:off x="7258062" y="4411419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b="1" dirty="0"/>
              <a:t>A: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2CCBF2-2E94-964A-A13B-85D27217B006}"/>
              </a:ext>
            </a:extLst>
          </p:cNvPr>
          <p:cNvSpPr txBox="1"/>
          <p:nvPr/>
        </p:nvSpPr>
        <p:spPr>
          <a:xfrm>
            <a:off x="7274384" y="4811377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b="1" dirty="0"/>
              <a:t>B: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8E9D567-6720-D344-B8C9-94EB942C84E9}"/>
              </a:ext>
            </a:extLst>
          </p:cNvPr>
          <p:cNvSpPr txBox="1"/>
          <p:nvPr/>
        </p:nvSpPr>
        <p:spPr>
          <a:xfrm>
            <a:off x="7274384" y="5211335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b="1" dirty="0"/>
              <a:t>C: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637612E-0E4A-0D4B-88DE-B4D1A9C3B8F1}"/>
              </a:ext>
            </a:extLst>
          </p:cNvPr>
          <p:cNvSpPr txBox="1"/>
          <p:nvPr/>
        </p:nvSpPr>
        <p:spPr>
          <a:xfrm>
            <a:off x="7274384" y="5638125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b="1" dirty="0"/>
              <a:t>D: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B84F1E-3D64-7B41-91FE-C29FA1C338B0}"/>
              </a:ext>
            </a:extLst>
          </p:cNvPr>
          <p:cNvSpPr txBox="1"/>
          <p:nvPr/>
        </p:nvSpPr>
        <p:spPr>
          <a:xfrm>
            <a:off x="7289117" y="6123543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b="1" dirty="0"/>
              <a:t>E: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73CA8BB-43B7-0F49-AB1E-F15EC3583600}"/>
              </a:ext>
            </a:extLst>
          </p:cNvPr>
          <p:cNvSpPr txBox="1"/>
          <p:nvPr/>
        </p:nvSpPr>
        <p:spPr>
          <a:xfrm>
            <a:off x="8342144" y="4411419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chemeClr val="accent3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E2626DA-144C-AF41-830E-D4884E64B97A}"/>
              </a:ext>
            </a:extLst>
          </p:cNvPr>
          <p:cNvSpPr txBox="1"/>
          <p:nvPr/>
        </p:nvSpPr>
        <p:spPr>
          <a:xfrm>
            <a:off x="8358466" y="4811377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91B48F2-3E24-3B41-99FC-13F858F208AC}"/>
              </a:ext>
            </a:extLst>
          </p:cNvPr>
          <p:cNvSpPr txBox="1"/>
          <p:nvPr/>
        </p:nvSpPr>
        <p:spPr>
          <a:xfrm>
            <a:off x="8358466" y="5211335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E8A5AD7-B6DC-3B46-AEE4-194934CB792E}"/>
                  </a:ext>
                </a:extLst>
              </p:cNvPr>
              <p:cNvSpPr txBox="1"/>
              <p:nvPr/>
            </p:nvSpPr>
            <p:spPr>
              <a:xfrm>
                <a:off x="8358466" y="5638125"/>
                <a:ext cx="451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E8A5AD7-B6DC-3B46-AEE4-194934CB7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466" y="5638125"/>
                <a:ext cx="45126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BEA732A-55CD-8940-8E2C-001DF31570E8}"/>
                  </a:ext>
                </a:extLst>
              </p:cNvPr>
              <p:cNvSpPr txBox="1"/>
              <p:nvPr/>
            </p:nvSpPr>
            <p:spPr>
              <a:xfrm>
                <a:off x="8373199" y="6123543"/>
                <a:ext cx="451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BEA732A-55CD-8940-8E2C-001DF3157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199" y="6123543"/>
                <a:ext cx="4512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5851F341-113F-0D43-93E4-9C753A4456B9}"/>
              </a:ext>
            </a:extLst>
          </p:cNvPr>
          <p:cNvSpPr txBox="1"/>
          <p:nvPr/>
        </p:nvSpPr>
        <p:spPr>
          <a:xfrm>
            <a:off x="8893215" y="4411419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chemeClr val="accent3"/>
                </a:solidFill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0D592C-23F8-0F42-807A-0EE4D119A85B}"/>
              </a:ext>
            </a:extLst>
          </p:cNvPr>
          <p:cNvSpPr txBox="1"/>
          <p:nvPr/>
        </p:nvSpPr>
        <p:spPr>
          <a:xfrm>
            <a:off x="8909537" y="4811377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6EDEB5-3771-6B44-BB64-7116A833B9AE}"/>
              </a:ext>
            </a:extLst>
          </p:cNvPr>
          <p:cNvSpPr txBox="1"/>
          <p:nvPr/>
        </p:nvSpPr>
        <p:spPr>
          <a:xfrm>
            <a:off x="8909537" y="5211335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A785E83-DDD6-3543-9A85-1ECAC2476C54}"/>
              </a:ext>
            </a:extLst>
          </p:cNvPr>
          <p:cNvSpPr txBox="1"/>
          <p:nvPr/>
        </p:nvSpPr>
        <p:spPr>
          <a:xfrm>
            <a:off x="8909537" y="5638125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77B1EC3-79CC-F448-9148-209079B53462}"/>
              </a:ext>
            </a:extLst>
          </p:cNvPr>
          <p:cNvSpPr txBox="1"/>
          <p:nvPr/>
        </p:nvSpPr>
        <p:spPr>
          <a:xfrm>
            <a:off x="8924270" y="6123543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7629675-C672-5A41-AB27-2F37F5786B8A}"/>
              </a:ext>
            </a:extLst>
          </p:cNvPr>
          <p:cNvSpPr txBox="1"/>
          <p:nvPr/>
        </p:nvSpPr>
        <p:spPr>
          <a:xfrm>
            <a:off x="9408765" y="4411419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chemeClr val="accent3"/>
                </a:solidFill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2E75773-013B-934E-A99C-BEB4D758B925}"/>
              </a:ext>
            </a:extLst>
          </p:cNvPr>
          <p:cNvSpPr txBox="1"/>
          <p:nvPr/>
        </p:nvSpPr>
        <p:spPr>
          <a:xfrm>
            <a:off x="9425087" y="4811377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B9C280-0C56-3E4C-B0F1-E87A34D612C1}"/>
              </a:ext>
            </a:extLst>
          </p:cNvPr>
          <p:cNvSpPr txBox="1"/>
          <p:nvPr/>
        </p:nvSpPr>
        <p:spPr>
          <a:xfrm>
            <a:off x="9425087" y="5211335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E326391-8299-974B-8959-6A3088339917}"/>
              </a:ext>
            </a:extLst>
          </p:cNvPr>
          <p:cNvSpPr txBox="1"/>
          <p:nvPr/>
        </p:nvSpPr>
        <p:spPr>
          <a:xfrm>
            <a:off x="9425087" y="5638125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D2A8813-4CA0-C54A-B0CA-16BB0C4D8CA0}"/>
              </a:ext>
            </a:extLst>
          </p:cNvPr>
          <p:cNvSpPr txBox="1"/>
          <p:nvPr/>
        </p:nvSpPr>
        <p:spPr>
          <a:xfrm>
            <a:off x="9439820" y="6123543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9E9A73-91C9-7A40-89D4-D277A09D0367}"/>
              </a:ext>
            </a:extLst>
          </p:cNvPr>
          <p:cNvSpPr txBox="1"/>
          <p:nvPr/>
        </p:nvSpPr>
        <p:spPr>
          <a:xfrm>
            <a:off x="9937973" y="4411419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chemeClr val="accent3"/>
                </a:solidFill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FA66211-A339-C449-B5F3-0EDE0C125304}"/>
              </a:ext>
            </a:extLst>
          </p:cNvPr>
          <p:cNvSpPr txBox="1"/>
          <p:nvPr/>
        </p:nvSpPr>
        <p:spPr>
          <a:xfrm>
            <a:off x="9954295" y="4811377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453AEBD-DBDA-1048-A64A-1DD1D86DC759}"/>
              </a:ext>
            </a:extLst>
          </p:cNvPr>
          <p:cNvSpPr txBox="1"/>
          <p:nvPr/>
        </p:nvSpPr>
        <p:spPr>
          <a:xfrm>
            <a:off x="9954295" y="5211335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28CD16-5F4A-964E-A478-8952C80FBE29}"/>
              </a:ext>
            </a:extLst>
          </p:cNvPr>
          <p:cNvSpPr txBox="1"/>
          <p:nvPr/>
        </p:nvSpPr>
        <p:spPr>
          <a:xfrm>
            <a:off x="9954295" y="5638125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chemeClr val="accent3"/>
                </a:solidFill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00F32F9-4342-484E-8AF4-E7C1E99FA368}"/>
              </a:ext>
            </a:extLst>
          </p:cNvPr>
          <p:cNvSpPr txBox="1"/>
          <p:nvPr/>
        </p:nvSpPr>
        <p:spPr>
          <a:xfrm>
            <a:off x="9969028" y="6123543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6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687173C-0A35-A440-B121-68BE7C5DBDE6}"/>
              </a:ext>
            </a:extLst>
          </p:cNvPr>
          <p:cNvSpPr/>
          <p:nvPr/>
        </p:nvSpPr>
        <p:spPr>
          <a:xfrm>
            <a:off x="6878631" y="2321605"/>
            <a:ext cx="451262" cy="451262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C91FDF6-2B00-0749-B7AB-18DD838B5229}"/>
              </a:ext>
            </a:extLst>
          </p:cNvPr>
          <p:cNvSpPr/>
          <p:nvPr/>
        </p:nvSpPr>
        <p:spPr>
          <a:xfrm>
            <a:off x="8167736" y="3248232"/>
            <a:ext cx="451262" cy="451262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E254D07-9614-E248-97E4-26768ACB662B}"/>
              </a:ext>
            </a:extLst>
          </p:cNvPr>
          <p:cNvSpPr/>
          <p:nvPr/>
        </p:nvSpPr>
        <p:spPr>
          <a:xfrm>
            <a:off x="8158465" y="1464738"/>
            <a:ext cx="451262" cy="451262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F37D773-74D0-9D4F-B5A0-63536C78AD10}"/>
              </a:ext>
            </a:extLst>
          </p:cNvPr>
          <p:cNvSpPr/>
          <p:nvPr/>
        </p:nvSpPr>
        <p:spPr>
          <a:xfrm>
            <a:off x="10012343" y="1465928"/>
            <a:ext cx="451262" cy="451262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F307999-337D-7540-A5CC-BB559A5FE622}"/>
              </a:ext>
            </a:extLst>
          </p:cNvPr>
          <p:cNvSpPr/>
          <p:nvPr/>
        </p:nvSpPr>
        <p:spPr>
          <a:xfrm>
            <a:off x="10015919" y="3247261"/>
            <a:ext cx="451262" cy="451262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rgbClr val="00B050"/>
                </a:solidFill>
              </a:rPr>
              <a:t>E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D1E4EE2-E55C-C54D-80C8-2DCD02F7505B}"/>
              </a:ext>
            </a:extLst>
          </p:cNvPr>
          <p:cNvSpPr/>
          <p:nvPr/>
        </p:nvSpPr>
        <p:spPr>
          <a:xfrm>
            <a:off x="8342144" y="5240160"/>
            <a:ext cx="311681" cy="31168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CF6A2F28-69EB-824A-8CF6-9B788C676E2C}"/>
              </a:ext>
            </a:extLst>
          </p:cNvPr>
          <p:cNvSpPr/>
          <p:nvPr/>
        </p:nvSpPr>
        <p:spPr>
          <a:xfrm>
            <a:off x="8887674" y="4855027"/>
            <a:ext cx="311681" cy="31168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1C920EB-9620-624D-979F-BA07FDFA5CAE}"/>
              </a:ext>
            </a:extLst>
          </p:cNvPr>
          <p:cNvSpPr/>
          <p:nvPr/>
        </p:nvSpPr>
        <p:spPr>
          <a:xfrm>
            <a:off x="9408765" y="5671315"/>
            <a:ext cx="311681" cy="31168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CCFC5BA-FB3C-5544-A046-88E2004FDE44}"/>
              </a:ext>
            </a:extLst>
          </p:cNvPr>
          <p:cNvSpPr txBox="1"/>
          <p:nvPr/>
        </p:nvSpPr>
        <p:spPr>
          <a:xfrm>
            <a:off x="7767769" y="4411419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C67481B-F31D-5948-AA56-4E8BB9271DFF}"/>
                  </a:ext>
                </a:extLst>
              </p:cNvPr>
              <p:cNvSpPr txBox="1"/>
              <p:nvPr/>
            </p:nvSpPr>
            <p:spPr>
              <a:xfrm>
                <a:off x="7784091" y="4811377"/>
                <a:ext cx="451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C67481B-F31D-5948-AA56-4E8BB9271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091" y="4811377"/>
                <a:ext cx="4512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5FAD05A-8DAE-C745-90A9-EDA8CCED3B9A}"/>
                  </a:ext>
                </a:extLst>
              </p:cNvPr>
              <p:cNvSpPr txBox="1"/>
              <p:nvPr/>
            </p:nvSpPr>
            <p:spPr>
              <a:xfrm>
                <a:off x="7784091" y="5211335"/>
                <a:ext cx="451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5FAD05A-8DAE-C745-90A9-EDA8CCED3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091" y="5211335"/>
                <a:ext cx="4512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0DCB238-DDEC-184D-BBE5-B4DA8DC2EAD2}"/>
                  </a:ext>
                </a:extLst>
              </p:cNvPr>
              <p:cNvSpPr txBox="1"/>
              <p:nvPr/>
            </p:nvSpPr>
            <p:spPr>
              <a:xfrm>
                <a:off x="7784091" y="5638125"/>
                <a:ext cx="451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0DCB238-DDEC-184D-BBE5-B4DA8DC2E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091" y="5638125"/>
                <a:ext cx="4512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5A4BAF3-889E-9745-B3D5-EB900C59BF32}"/>
                  </a:ext>
                </a:extLst>
              </p:cNvPr>
              <p:cNvSpPr txBox="1"/>
              <p:nvPr/>
            </p:nvSpPr>
            <p:spPr>
              <a:xfrm>
                <a:off x="7798824" y="6123543"/>
                <a:ext cx="451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5A4BAF3-889E-9745-B3D5-EB900C59B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824" y="6123543"/>
                <a:ext cx="4512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Oval 113">
            <a:extLst>
              <a:ext uri="{FF2B5EF4-FFF2-40B4-BE49-F238E27FC236}">
                <a16:creationId xmlns:a16="http://schemas.microsoft.com/office/drawing/2014/main" id="{5371F45D-4536-8A4E-9340-C11F399D28BB}"/>
              </a:ext>
            </a:extLst>
          </p:cNvPr>
          <p:cNvSpPr/>
          <p:nvPr/>
        </p:nvSpPr>
        <p:spPr>
          <a:xfrm>
            <a:off x="7757551" y="4443787"/>
            <a:ext cx="311681" cy="31168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50C6EF5-55B9-F94B-9458-9DFD265BC4B3}"/>
              </a:ext>
            </a:extLst>
          </p:cNvPr>
          <p:cNvSpPr/>
          <p:nvPr/>
        </p:nvSpPr>
        <p:spPr>
          <a:xfrm>
            <a:off x="9958950" y="6152368"/>
            <a:ext cx="311681" cy="31168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50E9C31-5F45-0E40-AC54-E0197C805C53}"/>
              </a:ext>
            </a:extLst>
          </p:cNvPr>
          <p:cNvCxnSpPr>
            <a:cxnSpLocks/>
          </p:cNvCxnSpPr>
          <p:nvPr/>
        </p:nvCxnSpPr>
        <p:spPr>
          <a:xfrm>
            <a:off x="7267457" y="2714914"/>
            <a:ext cx="907017" cy="764322"/>
          </a:xfrm>
          <a:prstGeom prst="straightConnector1">
            <a:avLst/>
          </a:prstGeom>
          <a:ln w="2222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AFFB5ED-886E-924D-BF52-26F9593E910E}"/>
              </a:ext>
            </a:extLst>
          </p:cNvPr>
          <p:cNvCxnSpPr>
            <a:cxnSpLocks/>
          </p:cNvCxnSpPr>
          <p:nvPr/>
        </p:nvCxnSpPr>
        <p:spPr>
          <a:xfrm flipV="1">
            <a:off x="8230753" y="1856582"/>
            <a:ext cx="0" cy="1457735"/>
          </a:xfrm>
          <a:prstGeom prst="straightConnector1">
            <a:avLst/>
          </a:prstGeom>
          <a:ln w="2222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21">
            <a:extLst>
              <a:ext uri="{FF2B5EF4-FFF2-40B4-BE49-F238E27FC236}">
                <a16:creationId xmlns:a16="http://schemas.microsoft.com/office/drawing/2014/main" id="{282E0A9E-52A9-EE46-B57D-A4518E6E17A4}"/>
              </a:ext>
            </a:extLst>
          </p:cNvPr>
          <p:cNvCxnSpPr>
            <a:cxnSpLocks/>
          </p:cNvCxnSpPr>
          <p:nvPr/>
        </p:nvCxnSpPr>
        <p:spPr>
          <a:xfrm>
            <a:off x="8604747" y="1689782"/>
            <a:ext cx="1394553" cy="12700"/>
          </a:xfrm>
          <a:prstGeom prst="curvedConnector3">
            <a:avLst>
              <a:gd name="adj1" fmla="val 50000"/>
            </a:avLst>
          </a:prstGeom>
          <a:ln w="2222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21">
            <a:extLst>
              <a:ext uri="{FF2B5EF4-FFF2-40B4-BE49-F238E27FC236}">
                <a16:creationId xmlns:a16="http://schemas.microsoft.com/office/drawing/2014/main" id="{CFEF56AF-3B73-E74C-AA6D-696660F3B1EF}"/>
              </a:ext>
            </a:extLst>
          </p:cNvPr>
          <p:cNvCxnSpPr>
            <a:cxnSpLocks/>
          </p:cNvCxnSpPr>
          <p:nvPr/>
        </p:nvCxnSpPr>
        <p:spPr>
          <a:xfrm>
            <a:off x="8550052" y="1849549"/>
            <a:ext cx="1526725" cy="1457735"/>
          </a:xfrm>
          <a:prstGeom prst="straightConnector1">
            <a:avLst/>
          </a:prstGeom>
          <a:ln w="2222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9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 animBg="1"/>
      <p:bldP spid="12" grpId="0" animBg="1"/>
      <p:bldP spid="13" grpId="0" animBg="1"/>
      <p:bldP spid="14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4" grpId="0" animBg="1"/>
      <p:bldP spid="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8A40-444E-5B42-BAA1-68B4578B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Alternativni pogled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5C401-F967-7144-B704-D7DE100544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31062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/>
                  <a:t>naj bo del grafa, kjer že poznamo najkrajše poti is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SI" dirty="0"/>
                  <a:t>.</a:t>
                </a:r>
              </a:p>
              <a:p>
                <a:pPr marL="0" indent="0">
                  <a:buNone/>
                </a:pPr>
                <a:r>
                  <a:rPr lang="en-SI" dirty="0"/>
                  <a:t>Algoritem vedno doda najbližje vozlišče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 vozlišču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SI" dirty="0"/>
                  <a:t>, ki še ni 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sl-SI" b="0" dirty="0"/>
                  <a:t>.</a:t>
                </a:r>
              </a:p>
              <a:p>
                <a:pPr marL="0" indent="0">
                  <a:buNone/>
                </a:pPr>
                <a:r>
                  <a:rPr lang="sl-SI" dirty="0"/>
                  <a:t>Kako vemo, katero je to vozlišče?</a:t>
                </a:r>
                <a:endParaRPr lang="sl-SI" b="0" dirty="0"/>
              </a:p>
              <a:p>
                <a:pPr marL="0" indent="0">
                  <a:buNone/>
                </a:pPr>
                <a:r>
                  <a:rPr lang="en-SI" dirty="0"/>
                  <a:t>Vzemimo najkrajšo pot med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→ …→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dirty="0"/>
                  <a:t>Ker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SI" dirty="0"/>
                  <a:t>, je </a:t>
                </a: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razdalja[u] &lt; razdalja[v]</a:t>
                </a:r>
                <a:r>
                  <a:rPr lang="en-SI" dirty="0"/>
                  <a:t>. </a:t>
                </a:r>
              </a:p>
              <a:p>
                <a:pPr marL="0" indent="0">
                  <a:buNone/>
                </a:pPr>
                <a:r>
                  <a:rPr lang="en-SI" dirty="0"/>
                  <a:t>Glede na izbiro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, mora biti  nujno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SI" dirty="0"/>
                  <a:t>.</a:t>
                </a:r>
              </a:p>
              <a:p>
                <a:pPr marL="0" indent="0">
                  <a:buNone/>
                </a:pPr>
                <a:r>
                  <a:rPr lang="en-SI" dirty="0"/>
                  <a:t>Torej iščemo med takimi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, ki so eno povezavo stran iz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SI" dirty="0"/>
                  <a:t>.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5C401-F967-7144-B704-D7DE100544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31062" cy="4351338"/>
              </a:xfrm>
              <a:blipFill>
                <a:blip r:embed="rId2"/>
                <a:stretch>
                  <a:fillRect l="-1140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2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794E-8600-7A4B-9F20-21DAF057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Alternativni pogled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FC271-F1A6-0746-9271-727BAA8E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998489"/>
            <a:ext cx="6371492" cy="1035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2400" dirty="0"/>
              <a:t>Če dodamo vrsto s prednostjo, dobimo natanko Dijkstrin algoritem.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8FE1AC-C5F1-3C4E-8463-9759416A9A64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6734907" cy="427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u="sng" dirty="0"/>
                  <a:t>vhod</a:t>
                </a:r>
                <a:r>
                  <a:rPr lang="en-SI" dirty="0"/>
                  <a:t>: graf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, dolžine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</a:t>
                </a:r>
              </a:p>
              <a:p>
                <a:r>
                  <a:rPr lang="en-SI" u="sng" dirty="0"/>
                  <a:t>izhod</a:t>
                </a:r>
                <a:r>
                  <a:rPr lang="en-SI" dirty="0"/>
                  <a:t>: razdalje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za vsak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, tabela predhodnikov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dijkstra2(G,l,s):</a:t>
                </a:r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razdalja[v] =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predhodnik[v] = null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razdalja[s] = 0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R = []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dokler R != V: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izberi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izberi z najmanjšo razdalja[v]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dodaj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 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SI" dirty="0"/>
                  <a:t>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sl-SI" b="0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za vsak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če razdalja[v]&gt;razdalja[u]+</a:t>
                </a:r>
                <a:r>
                  <a:rPr lang="sl-SI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razdalja[v] = razdalja[u]+</a:t>
                </a:r>
                <a:r>
                  <a:rPr lang="sl-SI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predhodnik[v] = u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8FE1AC-C5F1-3C4E-8463-9759416A9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6734907" cy="4271682"/>
              </a:xfrm>
              <a:prstGeom prst="rect">
                <a:avLst/>
              </a:prstGeom>
              <a:blipFill>
                <a:blip r:embed="rId2"/>
                <a:stretch>
                  <a:fillRect l="-942" t="-296" r="-565" b="-118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A43122-DFBF-FB42-B292-9332E26A62BD}"/>
                  </a:ext>
                </a:extLst>
              </p:cNvPr>
              <p:cNvSpPr txBox="1"/>
              <p:nvPr/>
            </p:nvSpPr>
            <p:spPr>
              <a:xfrm>
                <a:off x="7573107" y="1125415"/>
                <a:ext cx="4360985" cy="288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Pravilnost lahko pokažemo z indukcijo po korakih zanke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dokler</a:t>
                </a:r>
                <a:r>
                  <a:rPr lang="en-SI" dirty="0"/>
                  <a:t>.</a:t>
                </a:r>
              </a:p>
              <a:p>
                <a:r>
                  <a:rPr lang="en-SI" dirty="0"/>
                  <a:t>Kot indukcijsko predpostavko uporabimo:</a:t>
                </a:r>
              </a:p>
              <a:p>
                <a:endParaRPr lang="en-SI" dirty="0"/>
              </a:p>
              <a:p>
                <a:r>
                  <a:rPr lang="en-SI" dirty="0"/>
                  <a:t>Na vsakem koraku obstaja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SI" dirty="0"/>
                  <a:t>, da velja: </a:t>
                </a:r>
              </a:p>
              <a:p>
                <a:r>
                  <a:rPr lang="en-SI" dirty="0"/>
                  <a:t>(1) za vse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SI" dirty="0"/>
                  <a:t> velja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sl-SI" b="0" i="1" dirty="0">
                  <a:latin typeface="Cambria Math" panose="02040503050406030204" pitchFamily="18" charset="0"/>
                </a:endParaRPr>
              </a:p>
              <a:p>
                <a:r>
                  <a:rPr lang="en-SI" dirty="0"/>
                  <a:t>(2) za vse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SI" dirty="0"/>
                  <a:t> velja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sl-SI" i="1" dirty="0">
                  <a:latin typeface="Cambria Math" panose="02040503050406030204" pitchFamily="18" charset="0"/>
                </a:endParaRPr>
              </a:p>
              <a:p>
                <a:r>
                  <a:rPr lang="en-SI" dirty="0"/>
                  <a:t>(3) za vse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SI" dirty="0"/>
                  <a:t> v vsakem koraku velja:</a:t>
                </a:r>
              </a:p>
              <a:p>
                <a:endParaRPr lang="en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razdalja[v]</a:t>
                </a:r>
                <a:r>
                  <a:rPr lang="en-SI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𝑥𝐺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 ∪ {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}]</m:t>
                        </m:r>
                      </m:sub>
                    </m:sSub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SI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A43122-DFBF-FB42-B292-9332E26A6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107" y="1125415"/>
                <a:ext cx="4360985" cy="2889509"/>
              </a:xfrm>
              <a:prstGeom prst="rect">
                <a:avLst/>
              </a:prstGeom>
              <a:blipFill>
                <a:blip r:embed="rId3"/>
                <a:stretch>
                  <a:fillRect l="-1163" t="-873" b="-218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6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22320</TotalTime>
  <Words>2074</Words>
  <Application>Microsoft Macintosh PowerPoint</Application>
  <PresentationFormat>Widescreen</PresentationFormat>
  <Paragraphs>319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Courier New</vt:lpstr>
      <vt:lpstr>Office Theme</vt:lpstr>
      <vt:lpstr>Podatkovne strukture in algoritmi 1 Najkrajše poti</vt:lpstr>
      <vt:lpstr>Razdalja</vt:lpstr>
      <vt:lpstr>Iskanje v globino</vt:lpstr>
      <vt:lpstr>Pravilnost, zahtevnost, ...</vt:lpstr>
      <vt:lpstr>Utežene povezave</vt:lpstr>
      <vt:lpstr>Pregled uteženih povezav</vt:lpstr>
      <vt:lpstr>Dijkstrov algoritem</vt:lpstr>
      <vt:lpstr>Alternativni pogled</vt:lpstr>
      <vt:lpstr>Alternativni pogled</vt:lpstr>
      <vt:lpstr>Časovna zahtevnost</vt:lpstr>
      <vt:lpstr>Dvojiška kopica</vt:lpstr>
      <vt:lpstr>Kopice</vt:lpstr>
      <vt:lpstr>Kopice</vt:lpstr>
      <vt:lpstr>Negativne uteži</vt:lpstr>
      <vt:lpstr>Najkrajše poti</vt:lpstr>
      <vt:lpstr>Bellman-Ford</vt:lpstr>
      <vt:lpstr>DAG in negativne uteži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Podatkovne strukture in algoritmi 1</dc:title>
  <dc:creator>Orbanić, Alen</dc:creator>
  <cp:lastModifiedBy>Orbanić, Alen</cp:lastModifiedBy>
  <cp:revision>19</cp:revision>
  <dcterms:created xsi:type="dcterms:W3CDTF">2021-10-06T20:37:55Z</dcterms:created>
  <dcterms:modified xsi:type="dcterms:W3CDTF">2021-11-17T00:41:53Z</dcterms:modified>
</cp:coreProperties>
</file>