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61"/>
    <p:restoredTop sz="96327"/>
  </p:normalViewPr>
  <p:slideViewPr>
    <p:cSldViewPr snapToGrid="0" snapToObjects="1">
      <p:cViewPr varScale="1">
        <p:scale>
          <a:sx n="118" d="100"/>
          <a:sy n="118" d="100"/>
        </p:scale>
        <p:origin x="232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00:11:32.8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1112 173 24575,'-14'0'0,"-15"28"0,-17 33 0,-12 22 0,-8 15 0,-3 6 0,3-3 0,8-13 0,12-20 0,2-6 0,8-12 0,-7 13 0,1 2 0,-12 16 0,-6 13 0,-4 6 0,0 2 0,5-6 0,7-9 0,12-16 0,15-21 0,10 12 0,0 5 0,2-2 0,4-20 0,8-10 0,-4 8 0,1-9 0,3 5 0,-3-5 0,4 3 0,0-3 0,-4-1 0,3 5 0,-3-5 0,4 6 0,0 0 0,0 0 0,0 6 0,0-4 0,0 10 0,0-5 0,0 7 0,5 7 0,12 8 0,0-16 0,24 34 0,-13-39 0,11 18 0,0-6 0,-6-15 0,12 20 0,-12-16 0,9 1 0,-9-8 0,3 2 0,-5-7 0,-1-1 0,-7-12 0,4 0 0,-9-6 0,7 0 0,-7 0 0,7 1 0,-2-1 0,3 1 0,1 0 0,0-1 0,0-3 0,0 3 0,0-3 0,11 8 0,-12-4 0,11 4 0,-15-9 0,0 3 0,-1-6 0,-4 2 0,-1-4 0,0 4 0,-3-4 0,2 4 0,-7-5 0,4 1 0,-1 0 0,-3-1 0,4 1 0,-5-1 0,0-3 0,1 3 0,-1-3 0,0 3 0,0-3 0,-3 2 0,2-2 0,-2 0 0,0 3 0,3-6 0,-3 5 0,3-2 0,1 4 0,-1-1 0,0 0 0,1 1 0,3-1 0,-3 1 0,8 0 0,-4 3 0,4-2 0,1 3 0,-1-4 0,5 5 0,-3-4 0,7 4 0,-3-4 0,5-1 0,6 6 0,-5-4 0,9 4 0,-8-5 0,8 1 0,-9-1 0,10 1 0,7 3 0,-3-2 0,4 2 0,3 5 0,-17-3 0,17 3 0,-21-5 0,10 1 0,-10-4 0,10 4 0,-5 0 0,6-3 0,0 3 0,0-4 0,0-1 0,0 1 0,0 0 0,0 0 0,0-5 0,6 4 0,-4-8 0,10 9 0,-5-9 0,1 4 0,4-5 0,-4 0 0,-1 0 0,23 0 0,-24 0 0,17 0 0,-23 0 0,-5 0 0,15 0 0,-18 0 0,13 0 0,1 0 0,-14-4 0,18-2 0,-15 1 0,5-4 0,0 4 0,6 0 0,-5-4 0,12 3 0,-6 1 0,7-5 0,0 5 0,-7-6 0,5 1 0,-4 0 0,5-5 0,1 3 0,0-3 0,-7 4 0,-1 1 0,-6-4 0,-5 4 0,15-12 0,-22 11 0,16-6 0,-26 9 0,4-4 0,-4 3 0,-1-7 0,0 7 0,5-7 0,-3 3 0,8-1 0,4-14 0,-1 11 0,6-18 0,-8 16 0,2-9 0,0 4 0,1-11 0,-1 5 0,3-11 0,-7 6 0,5-7 0,-9 3 0,9-3 0,-9 3 0,3 4 0,-4-3 0,-6 10 0,3-4 0,-7 9 0,3-2 0,-5 3 0,1-5 0,0 0 0,0 0 0,5-22 0,-8 11 0,7-19 0,-12 12 0,3 5 0,-4-35 0,0 23 0,0-18 0,0-12 0,0 5 0,0-19 0,0 19 0,0 17 0,0 1 0,0 4 0,0-4 0,0 6 0,0 0 0,0 1 0,-4 5 0,-2-4 0,-4 11 0,0-5 0,1 6 0,-1 0 0,-4 0 0,3 5 0,-3-4 0,1 5 0,2-6 0,-4-6 0,5 4 0,-5-10 0,4 5 0,-8-1 0,3-4 0,0 4 0,-3 1 0,7-5 0,-20-8 0,13 9 0,-20-9 0,4 1 0,-4 11 0,-2-12 0,0 17 0,4-1 0,-14-7 0,13 12 0,-18-13 0,12 13 0,-6-6 0,-4 5 0,11-2 0,-10 2 0,9 2 0,-9-1 0,3 0 0,2 5 0,-6-5 0,6 11 0,-4-3 0,-18-6 0,19 8 0,-12-5 0,23 8 0,1 8 0,-13-14 0,15 18 0,-7-12 0,12 10 0,4 1 0,-16-3 0,14 3 0,-8 0 0,-1-3 0,4 11 0,-5-6 0,2 7 0,4-5 0,-5 5 0,1 1 0,4 0 0,-4 3 0,5-3 0,-1 4 0,-3 0 0,8 0 0,-8 0 0,8 0 0,-8 0 0,3 0 0,-5 0 0,0 0 0,0 0 0,0 0 0,0 4 0,1-3 0,-8 8 0,11-8 0,-8 8 0,-8-8 0,13 4 0,-12-1 0,23-3 0,1 3 0,-9-4 0,7 0 0,-6 4 0,12-3 0,1 3 0,4-4 0,1 0 0,0 3 0,-1-2 0,1 3 0,4-1 0,-4-2 0,8 2 0,-3 0 0,-1-2 0,4 6 0,-7-6 0,6 5 0,-6-5 0,3 6 0,-5-6 0,1 6 0,0-2 0,-1-1 0,1 3 0,0-6 0,-1 6 0,1-6 0,4 6 0,-4-2 0,1 2 0,-2-2 0,1-2 0,5-3 0,3 3 0,-3-2 0,3 2 0,-4-3 0,5 0 0,0 0 0,0 0 0,-1 0 0,1 0 0,0 0 0,0 0 0,3 3 0,-2-2 0,2 3 0,-3-4 0,3 3 0,-2-2 0,2 2 0,-3-3 0,3 0 0,1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00:11:46.8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206 0 24575,'-7'0'0,"-11"0"0,4 0 0,-6 0 0,5 0 0,3 0 0,-5 0 0,1 0 0,4 0 0,0 0 0,5 0 0,0 0 0,-1 0 0,1 0 0,0 0 0,0 0 0,1 0 0,-1 0 0,3 0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4T00:11:55.1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483 1 24575,'-11'0'0,"-3"0"0,-3 0 0,0 0 0,-4 0 0,0 0 0,3 0 0,-7 0 0,7 0 0,-3 0 0,5 0 0,-4 0 0,3 3 0,2-2 0,-1 6 0,8-2 0,-11 6 0,10-3 0,-5 3 0,2-7 0,4 3 0,-3-3 0,3 3 0,-6 4 0,4-3 0,-8 7 0,9-6 0,-2 2 0,3 0 0,4-2 0,-3 2 0,7-3 0,-4-1 0,4 0 0,0 0 0,0 0 0,0 0 0,4 0 0,0-3 0,7 3 0,1-3 0,5 4 0,6 4 0,0 1 0,2 0 0,0 0 0,-7-5 0,3 1 0,-5-1 0,0-3 0,1 2 0,-1-6 0,-4 2 0,4-3 0,-8 0 0,7 0 0,-6 0 0,2 0 0,-4 0 0,1 0 0,-1 0 0,1 0 0,-1 0 0,0 0 0,1 0 0,-1 3 0,0-2 0,-3 5 0,2-5 0,-5 6 0,2-4 0,0 1 0,-2 3 0,5-3 0,-2 3 0,4 1 0,-1-1 0,0 0 0,1 1 0,-1-1 0,0 0 0,1 1 0,-4-1 0,2 0 0,-5 1 0,2-1 0,-3-1 0,0 1 0,0 4 0,0 0 0,0 0 0,0 0 0,0-4 0,0 0 0,0 0 0,0 0 0,0 1 0,0-1 0,0 0 0,0 1 0,0-1 0,-3 0 0,-1 0 0,-6 0 0,2 0 0,-3 0 0,4-3 0,0 3 0,0-3 0,0-1 0,0 4 0,-1-3 0,1 0 0,0-1 0,3 0 0,-3-2 0,3 6 0,-3-6 0,-1 5 0,1-5 0,0 5 0,-1-5 0,-3 6 0,3-6 0,-3 6 0,3-6 0,1 2 0,0 0 0,-1-2 0,1 2 0,0 1 0,-4-3 0,2 2 0,-2-3 0,4 0 0,0 0 0,-1 0 0,2 0 0,-1 0 0,-4 0 0,2 0 0,-6 0 0,7 0 0,-8 0 0,8 0 0,-3 0 0,3 0 0,1 0 0,0 0 0,-1 0 0,1 0 0,-3-3 0,-5-1 0,3-4 0,-7 4 0,7-3 0,0 6 0,0-5 0,5 5 0,0-3 0,3 1 0,-3 2 0,6-5 0,-2 2 0,3-3 0,0 1 0,0 2 0,0 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BDC8-BFFC-7E4C-8D26-9DBE9DF66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D37C55-D119-5A46-B37B-8B272521A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09982-5B30-BF42-A8E1-79356E691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24/11/2021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96904-1178-3744-A360-675F61BEC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3AE98-E73A-D64F-ACAC-F8D16BCB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6072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7397F-5A5B-C743-8C36-BBC40FB50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0AC265-B67D-6C45-85B1-DA0263456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71E45-C8B9-3048-9D84-ECC71267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24/11/2021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B2E8D-8402-244F-9C72-F344AAE5F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9F504-9E29-F943-AAD5-D5B43D319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50151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226887-24C3-8746-BA09-49638BB95E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67C546-A4F1-1344-8640-EA64186F8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D8790-07DF-FE4F-ABF1-E3FD09745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24/11/2021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11A41-BDA9-414E-AA6D-4F759FDF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E9C57-0A6B-4941-82AF-73468AF1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8684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0936-F588-A844-BCE6-82F607C62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40067-BEE3-E242-BE90-232510B3F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C814C-A749-3F4B-917F-EEF4F3E7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24/11/2021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23372-4CD6-3E4E-A61C-284C4C804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87AC2-2F70-3545-9044-F15B5DF5A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5041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A400D-A2D9-624C-86FB-2157A4CFE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72C3E-E8F0-144F-B7B7-15D936AEB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574D6-51A2-3A45-9FD2-B476F0687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24/11/2021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3BD83-1531-A640-9133-C2EBA2B9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EC4E2-7832-1341-A0B6-2A1D972BE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0190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9DE34-D177-F74B-B59C-3DE93EBD9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E892D-257E-B547-8CD6-401FCE7EF5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0E7EB3-4A70-E541-9A0C-2133EF0E6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F8495-CF01-8248-ADFE-2BEE5F4C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24/11/2021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B4DB5-DD31-AD4E-B835-98D1C699D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EA881-64B1-7C4E-949F-AC2347FED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5532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E9F38-1510-D34C-8EB9-7454C5E43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A96A0-F80E-E24E-BF7C-31F30B23F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A40967-3F0B-D940-B2A7-2B15072C8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D46EE8-6C84-E348-B946-32C71B2F3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DF75A-6DA6-7E47-ABDF-49CBA8D8B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1E1A1C-A826-B242-B1E4-830EBA4C1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24/11/2021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978E82-E184-334B-AAB5-7850DB6E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E8A985-417E-5D43-86E7-BCAB5D5D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8626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BB957-3813-4E49-8921-D611903F5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FB495-EA1B-2C49-92D0-98E121FC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24/11/2021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98E168-24B1-624D-9100-3236ABC7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C386ED-72F4-9943-9F31-8A02B4A9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37967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1EDB72-346F-8547-A422-9AD70762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24/11/2021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D3C17F-BEA3-5C48-BD53-52CEFD9D5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19697-B3DF-1542-869F-21C516BD1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4622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9B08-E4EA-D349-9838-134BA433E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54A53-F2C9-1B43-AC19-C81E7AB11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AED93-F612-A941-84EE-D0CB65FB8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4DBD2-6C24-9647-B5CC-749B9C57F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24/11/2021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2A076-684A-3848-9E35-186141DB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DC6AE-DEF8-7B40-A6BD-AEC0834DC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28595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4E833-9A70-8C45-B4AC-098C27A8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6AA06F-A72B-7B4E-81E3-AF8783C277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89F3D-8522-E14E-86F8-08E72D82C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10C3E-4FCD-0A4B-B484-2438DB47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24/11/2021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1D4FB-92F8-E64A-9157-963833A0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A55E6-051D-5148-8515-996AE5D5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5874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2A8561-A52A-7945-9C66-A935BD800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7DFB6-4A5C-F34A-ABF9-BEE838D01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BB311-8E3B-4C45-96B9-6EF136FA0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44C0B-0849-FC4E-B125-ADD3E6C17D00}" type="datetimeFigureOut">
              <a:rPr lang="en-SI" smtClean="0"/>
              <a:t>24/11/2021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ED27B-BE60-4445-B6BC-46DF84633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931E4-F6B1-7B48-9FA5-B30F77554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15292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FE3D9-C874-7F42-B2A8-9A396A69AD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I" dirty="0"/>
              <a:t>Podatkovne strukture in algoritmi 1</a:t>
            </a:r>
            <a:br>
              <a:rPr lang="en-SI" dirty="0"/>
            </a:br>
            <a:r>
              <a:rPr lang="en-SI" dirty="0"/>
              <a:t>Požrešni algoritmi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1EEF1-40E6-E843-B396-C95A3A33C3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I" dirty="0"/>
              <a:t>November 2021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17925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5036E-AFB2-7242-8746-B8DE5E4C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Primer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78178E-8B02-1A4D-91CD-94DC1467FC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539343" cy="435133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sl-SI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l-SI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SI" dirty="0"/>
                  <a:t>,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SI" dirty="0"/>
                  <a:t>,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endParaRPr lang="en-SI" dirty="0"/>
              </a:p>
              <a:p>
                <a:pPr marL="0" indent="0">
                  <a:buNone/>
                </a:pPr>
                <a:endParaRPr lang="en-SI" dirty="0"/>
              </a:p>
              <a:p>
                <a:pPr marL="0" indent="0">
                  <a:buNone/>
                </a:pPr>
                <a:endParaRPr lang="sl-SI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SI" dirty="0"/>
              </a:p>
              <a:p>
                <a:pPr marL="0" indent="0">
                  <a:buNone/>
                </a:pPr>
                <a:endParaRPr lang="sl-SI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78178E-8B02-1A4D-91CD-94DC1467FC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539343" cy="4351338"/>
              </a:xfrm>
              <a:blipFill>
                <a:blip r:embed="rId2"/>
                <a:stretch>
                  <a:fillRect l="-838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FB9AE1F-E0DE-504C-A1FE-969CC2312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05" y="2035969"/>
            <a:ext cx="4975289" cy="587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C203E9-992C-134D-B183-4D44048BD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3606801"/>
            <a:ext cx="4067625" cy="13788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34C2625-2147-5C4F-BA99-ECBAEB3FE5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11686" y="1720170"/>
                <a:ext cx="4539343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sl-SI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SI" dirty="0"/>
                  <a:t> </a:t>
                </a:r>
                <a:endParaRPr lang="sl-SI" dirty="0">
                  <a:ea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sl-SI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sl-SI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sl-SI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sl-SI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sl-SI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sl-SI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SI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34C2625-2147-5C4F-BA99-ECBAEB3FE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686" y="1720170"/>
                <a:ext cx="4539343" cy="4351338"/>
              </a:xfrm>
              <a:prstGeom prst="rect">
                <a:avLst/>
              </a:prstGeom>
              <a:blipFill>
                <a:blip r:embed="rId5"/>
                <a:stretch>
                  <a:fillRect l="-557" t="-2326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6B8EDA7-F9E4-C74A-BFE3-9E621233A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4192" y="2239168"/>
            <a:ext cx="4066722" cy="19302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5742C3-D498-1745-8737-3C4813535A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8621" y="4622801"/>
            <a:ext cx="3359150" cy="213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3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FD702-BAAD-BB41-8183-C57BC34F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Analiza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5A5EF7-308F-5A4D-9653-57C0C77152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90687"/>
                <a:ext cx="5257800" cy="491694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sl-SI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Opazimo: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sl-SI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rang korena je natanko višina drevesa.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sl-SI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Ko potujemo gor, rang strogo narašča</a:t>
                </a:r>
              </a:p>
              <a:p>
                <a:pPr marL="514350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sl-SI" sz="24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rang</m:t>
                    </m:r>
                    <m:d>
                      <m:dPr>
                        <m:ctrlPr>
                          <a:rPr lang="sl-SI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sl-SI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rang</m:t>
                    </m:r>
                    <m:d>
                      <m:dPr>
                        <m:ctrlP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SI" sz="2400" dirty="0"/>
                  <a:t>, če je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sl-SI" sz="2400" dirty="0"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SI" sz="2400" dirty="0"/>
                  <a:t>Vsako vozlišče ranga 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SI" sz="2400" dirty="0"/>
                  <a:t> ima vsaj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SI" sz="2400" dirty="0"/>
                  <a:t> potomcev (vključno s seboj)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SI" sz="2400" dirty="0"/>
                  <a:t>Vozlišč ranga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SI" sz="2400" dirty="0"/>
                  <a:t> je kvečjemu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</m:oMath>
                </a14:m>
                <a:r>
                  <a:rPr lang="en-SI" sz="2400" dirty="0"/>
                  <a:t>, kjer je 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SI" sz="2400" dirty="0"/>
                  <a:t> število vseh vozlišč.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SI" sz="2400" dirty="0"/>
                  <a:t>zato je maksimalen rang lahko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sl-SI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l-SI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SI" sz="2400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5A5EF7-308F-5A4D-9653-57C0C77152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90687"/>
                <a:ext cx="5257800" cy="4916941"/>
              </a:xfrm>
              <a:blipFill>
                <a:blip r:embed="rId2"/>
                <a:stretch>
                  <a:fillRect l="-1928" t="-1285" r="-241" b="-3599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1A0F86-8E22-F34A-BFA7-0534A18CF653}"/>
                  </a:ext>
                </a:extLst>
              </p:cNvPr>
              <p:cNvSpPr txBox="1"/>
              <p:nvPr/>
            </p:nvSpPr>
            <p:spPr>
              <a:xfrm>
                <a:off x="6096000" y="1066800"/>
                <a:ext cx="6096000" cy="4462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sz="2400" b="1" dirty="0"/>
                  <a:t>Časovne zahtevnosti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SI" sz="2400" dirty="0"/>
                  <a:t>singleton: 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sl-SI" sz="24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SI" sz="2400" dirty="0"/>
                  <a:t>poišči: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l-SI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SI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SI" sz="2400" dirty="0"/>
                  <a:t>združi: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sl-SI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l-SI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sl-SI" sz="2400" dirty="0"/>
              </a:p>
              <a:p>
                <a:r>
                  <a:rPr lang="en-SI" sz="2400" dirty="0"/>
                  <a:t>Kruskal: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sl-SI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sl-SI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sl-S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sl-S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sl-S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sl-SI" sz="200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|"/>
                          <m:endChr m:val="|"/>
                          <m:ctrlPr>
                            <a:rPr lang="sl-SI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sl-SI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sl-S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sl-SI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sl-S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sl-S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sl-S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sl-SI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|)+ </m:t>
                          </m:r>
                        </m:e>
                      </m:func>
                      <m:d>
                        <m:dPr>
                          <m:begChr m:val="|"/>
                          <m:endChr m:val="|"/>
                          <m:ctrlPr>
                            <a:rPr lang="sl-SI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sl-SI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sl-SI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sl-SI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sl-SI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sl-SI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sl-SI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|) </m:t>
                          </m:r>
                        </m:e>
                      </m:func>
                    </m:oMath>
                  </m:oMathPara>
                </a14:m>
                <a:endParaRPr lang="en-SI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SI" sz="2400" dirty="0"/>
                  <a:t>=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begChr m:val="|"/>
                            <m:endChr m:val="|"/>
                            <m:ctrlP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sl-SI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|)=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func>
                          <m:func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l-SI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|)</m:t>
                            </m:r>
                          </m:e>
                        </m:func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sl-SI" sz="2400" dirty="0">
                  <a:ea typeface="Cambria Math" panose="02040503050406030204" pitchFamily="18" charset="0"/>
                </a:endParaRPr>
              </a:p>
              <a:p>
                <a:r>
                  <a:rPr lang="en-SI" sz="2400" dirty="0"/>
                  <a:t>Upoštevati moramo še začetno urejanje povezav, ki doda še: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sl-SI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sl-SI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func>
                        <m:funcPr>
                          <m:ctrlPr>
                            <a:rPr lang="sl-SI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sl-SI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sl-SI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sl-SI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|)</m:t>
                          </m:r>
                          <m:r>
                            <a:rPr lang="sl-SI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sl-SI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  <m:r>
                            <a:rPr lang="sl-SI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sl-SI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sl-SI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sl-SI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sl-SI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sl-SI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))</m:t>
                          </m:r>
                        </m:e>
                      </m:func>
                    </m:oMath>
                  </m:oMathPara>
                </a14:m>
                <a:endParaRPr lang="sl-SI" sz="2400" dirty="0">
                  <a:ea typeface="Cambria Math" panose="02040503050406030204" pitchFamily="18" charset="0"/>
                </a:endParaRPr>
              </a:p>
              <a:p>
                <a:pPr/>
                <a:endParaRPr lang="en-SI" sz="2400" dirty="0"/>
              </a:p>
              <a:p>
                <a:pPr/>
                <a:r>
                  <a:rPr lang="en-SI" sz="2400" dirty="0"/>
                  <a:t>Skupaj torej: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sl-SI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  <m:func>
                      <m:funcPr>
                        <m:ctrlP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l-SI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sl-SI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|)</m:t>
                        </m:r>
                      </m:e>
                    </m:func>
                  </m:oMath>
                </a14:m>
                <a:endParaRPr lang="en-SI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1A0F86-8E22-F34A-BFA7-0534A18CF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066800"/>
                <a:ext cx="6096000" cy="4462760"/>
              </a:xfrm>
              <a:prstGeom prst="rect">
                <a:avLst/>
              </a:prstGeom>
              <a:blipFill>
                <a:blip r:embed="rId3"/>
                <a:stretch>
                  <a:fillRect l="-1663" t="-1136" b="-2273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01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A4561-CF78-DE4B-A226-E01E929D5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Izboljšava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A62489-20A9-6B45-9F55-70F2437E9D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639004"/>
              </a:xfrm>
            </p:spPr>
            <p:txBody>
              <a:bodyPr/>
              <a:lstStyle/>
              <a:p>
                <a:r>
                  <a:rPr lang="en-SI" dirty="0"/>
                  <a:t>Ko najdemo pot do korena, nanj usmerimo vse povezave na poti.</a:t>
                </a:r>
              </a:p>
              <a:p>
                <a:pPr marL="0" indent="0">
                  <a:buNone/>
                </a:pP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def poisci(x):</a:t>
                </a:r>
              </a:p>
              <a:p>
                <a:pPr marL="0" indent="0">
                  <a:buNone/>
                </a:pP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če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l-SI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sl-SI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l-SI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sl-SI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sl-SI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sl-SI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sl-SI" sz="2000" b="0" i="0" smtClean="0">
                        <a:latin typeface="Cambria Math" panose="02040503050406030204" pitchFamily="18" charset="0"/>
                      </a:rPr>
                      <m:t>poisci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sl-SI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sl-SI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l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vrni </a:t>
                </a:r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sl-SI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SI" sz="2000" dirty="0"/>
              </a:p>
              <a:p>
                <a:pPr marL="0" indent="0">
                  <a:buNone/>
                </a:pPr>
                <a:r>
                  <a:rPr lang="en-SI" dirty="0"/>
                  <a:t>Časovna zahtevnost:</a:t>
                </a:r>
              </a:p>
              <a:p>
                <a:r>
                  <a:rPr lang="en-SI" dirty="0"/>
                  <a:t>amortizirana časovna zahtevnost je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sl-SI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|)</m:t>
                        </m:r>
                      </m:e>
                    </m:func>
                  </m:oMath>
                </a14:m>
                <a:endParaRPr lang="sl-SI" b="0" dirty="0"/>
              </a:p>
              <a:p>
                <a:r>
                  <a:rPr lang="en-SI" dirty="0"/>
                  <a:t>Kruskal: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sl-SI" b="0" i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sl-SI" b="0" i="0" smtClean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</m:d>
                            <m:r>
                              <a:rPr lang="sl-SI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sl-SI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|)≈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(|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|)</m:t>
                        </m:r>
                      </m:e>
                    </m:func>
                  </m:oMath>
                </a14:m>
                <a:r>
                  <a:rPr lang="en-SI" dirty="0"/>
                  <a:t>, v resnici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(|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SI" dirty="0"/>
                  <a:t> - inverz Ackermannove funkcije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A62489-20A9-6B45-9F55-70F2437E9D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639004"/>
              </a:xfrm>
              <a:blipFill>
                <a:blip r:embed="rId2"/>
                <a:stretch>
                  <a:fillRect l="-1206" t="-2778" b="-14236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79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444F2-BDBD-DA47-8155-E539B9381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Požrešni algoritmi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0C4C6-AE3D-0446-8B3D-56439CCCA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SI" sz="2400" dirty="0"/>
              <a:t>ang. greedy</a:t>
            </a:r>
          </a:p>
          <a:p>
            <a:r>
              <a:rPr lang="en-SI" sz="2400" dirty="0"/>
              <a:t>Tipično iščemo "optimalno" rešitev nekega problema.</a:t>
            </a:r>
          </a:p>
          <a:p>
            <a:r>
              <a:rPr lang="en-SI" sz="2400" dirty="0"/>
              <a:t>Gradimo rešitev po korakih.</a:t>
            </a:r>
          </a:p>
          <a:p>
            <a:r>
              <a:rPr lang="en-SI" sz="2400" dirty="0"/>
              <a:t>Na vsakem koraku izberemo najboljšo možnost za nadaljevanje (lokalno).</a:t>
            </a:r>
          </a:p>
          <a:p>
            <a:r>
              <a:rPr lang="en-SI" sz="2400" dirty="0"/>
              <a:t>Na koncu dobimo "optimalno" rešitev.</a:t>
            </a:r>
          </a:p>
          <a:p>
            <a:r>
              <a:rPr lang="en-SI" sz="2400" dirty="0"/>
              <a:t>Kratkovidna strategija deluje.</a:t>
            </a:r>
          </a:p>
          <a:p>
            <a:r>
              <a:rPr lang="en-SI" sz="2400" dirty="0"/>
              <a:t>Primer: Dijkstrin algoritem.</a:t>
            </a:r>
          </a:p>
          <a:p>
            <a:r>
              <a:rPr lang="en-SI" sz="2400" dirty="0"/>
              <a:t>Obstajajo problemi, kjer kratkovidne strategije ne delujejo – neučinkoviti požrešni algoritmi.</a:t>
            </a:r>
          </a:p>
          <a:p>
            <a:r>
              <a:rPr lang="en-SI" sz="2400" dirty="0"/>
              <a:t>Dostikrat se požrešne algoritme uporablja za približke (npr. hierarhično razvrščanje).</a:t>
            </a:r>
          </a:p>
        </p:txBody>
      </p:sp>
    </p:spTree>
    <p:extLst>
      <p:ext uri="{BB962C8B-B14F-4D97-AF65-F5344CB8AC3E}">
        <p14:creationId xmlns:p14="http://schemas.microsoft.com/office/powerpoint/2010/main" val="150480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C61A-86E4-3D46-BD49-A53ABA3F6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Najcenejša vpeta drevesa (NVD)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8B1DE-D3BB-CC4D-838D-61BEAC5AC0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SI" dirty="0"/>
                  <a:t>Utežen graf (omrežje), pozitivne povezave</a:t>
                </a:r>
              </a:p>
              <a:p>
                <a:r>
                  <a:rPr lang="en-SI" dirty="0"/>
                  <a:t>Iščemo najcenejši vpet povezan graf</a:t>
                </a:r>
              </a:p>
              <a:p>
                <a:r>
                  <a:rPr lang="en-SI" dirty="0"/>
                  <a:t>Tak graf ne bo imel ciklov</a:t>
                </a:r>
              </a:p>
              <a:p>
                <a:r>
                  <a:rPr lang="en-SI" dirty="0"/>
                  <a:t>Povezan graf brez ciklov = drevo</a:t>
                </a:r>
              </a:p>
              <a:p>
                <a:pPr marL="0" indent="0">
                  <a:buNone/>
                </a:pPr>
                <a:endParaRPr lang="en-SI" dirty="0"/>
              </a:p>
              <a:p>
                <a:pPr marL="0" indent="0">
                  <a:buNone/>
                </a:pPr>
                <a:r>
                  <a:rPr lang="en-SI" dirty="0"/>
                  <a:t>Iščemo algoritem:</a:t>
                </a:r>
              </a:p>
              <a:p>
                <a:pPr marL="0" indent="0">
                  <a:buNone/>
                </a:pPr>
                <a:r>
                  <a:rPr lang="en-SI" u="sng" dirty="0"/>
                  <a:t>vhod</a:t>
                </a:r>
                <a:r>
                  <a:rPr lang="en-SI" dirty="0"/>
                  <a:t>: neusmerjen povezan graf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SI" dirty="0"/>
                  <a:t>,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 → </m:t>
                    </m:r>
                    <m:sSup>
                      <m:sSupPr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SI" dirty="0"/>
              </a:p>
              <a:p>
                <a:pPr marL="0" indent="0">
                  <a:buNone/>
                </a:pPr>
                <a:r>
                  <a:rPr lang="en-SI" u="sng" dirty="0"/>
                  <a:t>izhod:</a:t>
                </a:r>
                <a:r>
                  <a:rPr lang="en-SI" dirty="0"/>
                  <a:t> drevo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sl-SI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SI" dirty="0"/>
                  <a:t>, ki minimizira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sl-SI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SI" dirty="0"/>
              </a:p>
              <a:p>
                <a:pPr marL="0" indent="0">
                  <a:buNone/>
                </a:pPr>
                <a:endParaRPr lang="en-SI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8B1DE-D3BB-CC4D-838D-61BEAC5AC0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b="-16860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5E16DDA1-F099-E449-937E-A004E5DBCE11}"/>
              </a:ext>
            </a:extLst>
          </p:cNvPr>
          <p:cNvSpPr/>
          <p:nvPr/>
        </p:nvSpPr>
        <p:spPr>
          <a:xfrm>
            <a:off x="9061742" y="395947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F950AA-FE1E-8149-BB62-01F3E1EAD3A6}"/>
              </a:ext>
            </a:extLst>
          </p:cNvPr>
          <p:cNvCxnSpPr>
            <a:cxnSpLocks/>
            <a:stCxn id="4" idx="4"/>
            <a:endCxn id="8" idx="0"/>
          </p:cNvCxnSpPr>
          <p:nvPr/>
        </p:nvCxnSpPr>
        <p:spPr>
          <a:xfrm>
            <a:off x="9287373" y="847209"/>
            <a:ext cx="3833" cy="496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D207372E-DCB4-AE42-BE2C-02708BD2DB76}"/>
              </a:ext>
            </a:extLst>
          </p:cNvPr>
          <p:cNvSpPr/>
          <p:nvPr/>
        </p:nvSpPr>
        <p:spPr>
          <a:xfrm>
            <a:off x="10075990" y="395947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2FBC49-A846-9D4E-92B9-CCE2AC426BC9}"/>
              </a:ext>
            </a:extLst>
          </p:cNvPr>
          <p:cNvSpPr/>
          <p:nvPr/>
        </p:nvSpPr>
        <p:spPr>
          <a:xfrm>
            <a:off x="11078759" y="395947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0331CF-824B-544F-B668-D484989A619F}"/>
              </a:ext>
            </a:extLst>
          </p:cNvPr>
          <p:cNvSpPr/>
          <p:nvPr/>
        </p:nvSpPr>
        <p:spPr>
          <a:xfrm>
            <a:off x="9065575" y="1343993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2C33AC-FA2E-9A43-B78B-B70CA84A554F}"/>
              </a:ext>
            </a:extLst>
          </p:cNvPr>
          <p:cNvSpPr/>
          <p:nvPr/>
        </p:nvSpPr>
        <p:spPr>
          <a:xfrm>
            <a:off x="10060515" y="1343993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0D0AAA-70C0-A140-8A6A-DF30DC3D59F5}"/>
              </a:ext>
            </a:extLst>
          </p:cNvPr>
          <p:cNvSpPr/>
          <p:nvPr/>
        </p:nvSpPr>
        <p:spPr>
          <a:xfrm>
            <a:off x="11089266" y="1343993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F516DE-5D1F-7F43-AE53-5C124630E70C}"/>
              </a:ext>
            </a:extLst>
          </p:cNvPr>
          <p:cNvCxnSpPr>
            <a:cxnSpLocks/>
            <a:stCxn id="6" idx="3"/>
            <a:endCxn id="8" idx="7"/>
          </p:cNvCxnSpPr>
          <p:nvPr/>
        </p:nvCxnSpPr>
        <p:spPr>
          <a:xfrm flipH="1">
            <a:off x="9450751" y="781123"/>
            <a:ext cx="691325" cy="6289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D58C1E-52EA-AA4D-A751-1F085CCFE445}"/>
              </a:ext>
            </a:extLst>
          </p:cNvPr>
          <p:cNvCxnSpPr>
            <a:cxnSpLocks/>
            <a:stCxn id="4" idx="6"/>
            <a:endCxn id="6" idx="2"/>
          </p:cNvCxnSpPr>
          <p:nvPr/>
        </p:nvCxnSpPr>
        <p:spPr>
          <a:xfrm>
            <a:off x="9513004" y="621578"/>
            <a:ext cx="56298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7A5B77-7471-554F-9C60-0B7BAD21B225}"/>
              </a:ext>
            </a:extLst>
          </p:cNvPr>
          <p:cNvCxnSpPr>
            <a:cxnSpLocks/>
            <a:stCxn id="6" idx="5"/>
            <a:endCxn id="10" idx="1"/>
          </p:cNvCxnSpPr>
          <p:nvPr/>
        </p:nvCxnSpPr>
        <p:spPr>
          <a:xfrm>
            <a:off x="10461166" y="781123"/>
            <a:ext cx="694186" cy="6289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D07A94-C0D2-1E45-B7D9-8346047D8A38}"/>
              </a:ext>
            </a:extLst>
          </p:cNvPr>
          <p:cNvCxnSpPr>
            <a:cxnSpLocks/>
            <a:stCxn id="10" idx="0"/>
            <a:endCxn id="7" idx="4"/>
          </p:cNvCxnSpPr>
          <p:nvPr/>
        </p:nvCxnSpPr>
        <p:spPr>
          <a:xfrm flipH="1" flipV="1">
            <a:off x="11304390" y="847209"/>
            <a:ext cx="10507" cy="496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35FE21-BC0A-7646-BC41-0209F343AFAE}"/>
              </a:ext>
            </a:extLst>
          </p:cNvPr>
          <p:cNvCxnSpPr>
            <a:cxnSpLocks/>
            <a:stCxn id="10" idx="2"/>
            <a:endCxn id="9" idx="6"/>
          </p:cNvCxnSpPr>
          <p:nvPr/>
        </p:nvCxnSpPr>
        <p:spPr>
          <a:xfrm flipH="1">
            <a:off x="10511777" y="1569624"/>
            <a:ext cx="57748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9645C3-505B-DD40-B983-C1F6FB30EA9D}"/>
              </a:ext>
            </a:extLst>
          </p:cNvPr>
          <p:cNvCxnSpPr>
            <a:cxnSpLocks/>
            <a:stCxn id="6" idx="4"/>
            <a:endCxn id="9" idx="0"/>
          </p:cNvCxnSpPr>
          <p:nvPr/>
        </p:nvCxnSpPr>
        <p:spPr>
          <a:xfrm flipH="1">
            <a:off x="10286146" y="847209"/>
            <a:ext cx="15475" cy="496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0F9836-02DE-A840-BFE2-167089D60A96}"/>
              </a:ext>
            </a:extLst>
          </p:cNvPr>
          <p:cNvCxnSpPr>
            <a:cxnSpLocks/>
            <a:stCxn id="9" idx="2"/>
            <a:endCxn id="8" idx="6"/>
          </p:cNvCxnSpPr>
          <p:nvPr/>
        </p:nvCxnSpPr>
        <p:spPr>
          <a:xfrm flipH="1">
            <a:off x="9516837" y="1569624"/>
            <a:ext cx="54367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015021-12AA-704A-BDEC-66C00452CE76}"/>
              </a:ext>
            </a:extLst>
          </p:cNvPr>
          <p:cNvCxnSpPr>
            <a:cxnSpLocks/>
            <a:stCxn id="4" idx="5"/>
            <a:endCxn id="9" idx="1"/>
          </p:cNvCxnSpPr>
          <p:nvPr/>
        </p:nvCxnSpPr>
        <p:spPr>
          <a:xfrm>
            <a:off x="9446918" y="781123"/>
            <a:ext cx="679683" cy="6289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E3C3AE6-3B58-A74E-8DB1-EBC2777ED4D9}"/>
              </a:ext>
            </a:extLst>
          </p:cNvPr>
          <p:cNvSpPr txBox="1"/>
          <p:nvPr/>
        </p:nvSpPr>
        <p:spPr>
          <a:xfrm>
            <a:off x="9665382" y="294960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1</a:t>
            </a:r>
            <a:endParaRPr lang="en-SI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075DD4-A142-9249-B88F-3C6D64B908FA}"/>
              </a:ext>
            </a:extLst>
          </p:cNvPr>
          <p:cNvSpPr txBox="1"/>
          <p:nvPr/>
        </p:nvSpPr>
        <p:spPr>
          <a:xfrm>
            <a:off x="8994886" y="926324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4</a:t>
            </a:r>
            <a:endParaRPr lang="en-SI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3158B1-DC79-9A40-9B8A-EBB99278888B}"/>
              </a:ext>
            </a:extLst>
          </p:cNvPr>
          <p:cNvSpPr txBox="1"/>
          <p:nvPr/>
        </p:nvSpPr>
        <p:spPr>
          <a:xfrm>
            <a:off x="9655213" y="1569623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4</a:t>
            </a:r>
            <a:endParaRPr lang="en-SI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26C1B5-1DD0-384F-9146-FECCF7C483B4}"/>
              </a:ext>
            </a:extLst>
          </p:cNvPr>
          <p:cNvSpPr txBox="1"/>
          <p:nvPr/>
        </p:nvSpPr>
        <p:spPr>
          <a:xfrm>
            <a:off x="9755217" y="652485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4</a:t>
            </a:r>
            <a:endParaRPr lang="en-SI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543CCA-726F-F843-BDC2-958C60370A47}"/>
              </a:ext>
            </a:extLst>
          </p:cNvPr>
          <p:cNvSpPr txBox="1"/>
          <p:nvPr/>
        </p:nvSpPr>
        <p:spPr>
          <a:xfrm>
            <a:off x="9736774" y="1174716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3</a:t>
            </a:r>
            <a:endParaRPr lang="en-SI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5213B3-663A-AB46-89CE-9CA8B9DC36CB}"/>
              </a:ext>
            </a:extLst>
          </p:cNvPr>
          <p:cNvSpPr txBox="1"/>
          <p:nvPr/>
        </p:nvSpPr>
        <p:spPr>
          <a:xfrm>
            <a:off x="10706586" y="1569623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6</a:t>
            </a:r>
            <a:endParaRPr lang="en-SI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EC08AE-9CC1-634C-85E1-43E530900845}"/>
              </a:ext>
            </a:extLst>
          </p:cNvPr>
          <p:cNvSpPr txBox="1"/>
          <p:nvPr/>
        </p:nvSpPr>
        <p:spPr>
          <a:xfrm>
            <a:off x="10693583" y="754775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4</a:t>
            </a:r>
            <a:endParaRPr lang="en-SI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E492B07-6BF2-4043-BBF5-FB953ABCC1FD}"/>
              </a:ext>
            </a:extLst>
          </p:cNvPr>
          <p:cNvSpPr txBox="1"/>
          <p:nvPr/>
        </p:nvSpPr>
        <p:spPr>
          <a:xfrm>
            <a:off x="11307505" y="946813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5</a:t>
            </a:r>
            <a:endParaRPr lang="en-SI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CFF5A01-22A6-894D-BFA8-D951F6B150E5}"/>
              </a:ext>
            </a:extLst>
          </p:cNvPr>
          <p:cNvSpPr txBox="1"/>
          <p:nvPr/>
        </p:nvSpPr>
        <p:spPr>
          <a:xfrm>
            <a:off x="10248428" y="928254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2</a:t>
            </a:r>
            <a:endParaRPr lang="en-SI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91301C1-5109-2445-B239-73B99BDA0661}"/>
              </a:ext>
            </a:extLst>
          </p:cNvPr>
          <p:cNvSpPr/>
          <p:nvPr/>
        </p:nvSpPr>
        <p:spPr>
          <a:xfrm>
            <a:off x="9061742" y="2491542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BC213DD-A83A-2E4B-B647-4B4137E49054}"/>
              </a:ext>
            </a:extLst>
          </p:cNvPr>
          <p:cNvCxnSpPr>
            <a:cxnSpLocks/>
            <a:stCxn id="37" idx="4"/>
            <a:endCxn id="41" idx="0"/>
          </p:cNvCxnSpPr>
          <p:nvPr/>
        </p:nvCxnSpPr>
        <p:spPr>
          <a:xfrm>
            <a:off x="9287373" y="2942804"/>
            <a:ext cx="3833" cy="496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E34FDA8C-DFFE-CB40-B9FD-CB644CABC6CE}"/>
              </a:ext>
            </a:extLst>
          </p:cNvPr>
          <p:cNvSpPr/>
          <p:nvPr/>
        </p:nvSpPr>
        <p:spPr>
          <a:xfrm>
            <a:off x="10075990" y="2491542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834A853-F273-2543-BC67-EA5742D5BCA0}"/>
              </a:ext>
            </a:extLst>
          </p:cNvPr>
          <p:cNvSpPr/>
          <p:nvPr/>
        </p:nvSpPr>
        <p:spPr>
          <a:xfrm>
            <a:off x="11078759" y="2491542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0F987EF-4A9D-2A4E-B97F-FF37D79EC998}"/>
              </a:ext>
            </a:extLst>
          </p:cNvPr>
          <p:cNvSpPr/>
          <p:nvPr/>
        </p:nvSpPr>
        <p:spPr>
          <a:xfrm>
            <a:off x="9065575" y="3439588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BB63CFC-FA19-1842-9C4C-6B2D2296F025}"/>
              </a:ext>
            </a:extLst>
          </p:cNvPr>
          <p:cNvSpPr/>
          <p:nvPr/>
        </p:nvSpPr>
        <p:spPr>
          <a:xfrm>
            <a:off x="10060515" y="3439588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570F470-E48F-9B49-9766-5A71A695C3B2}"/>
              </a:ext>
            </a:extLst>
          </p:cNvPr>
          <p:cNvSpPr/>
          <p:nvPr/>
        </p:nvSpPr>
        <p:spPr>
          <a:xfrm>
            <a:off x="11089266" y="3439588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119B44F-C447-6F4F-B838-737194565B3E}"/>
              </a:ext>
            </a:extLst>
          </p:cNvPr>
          <p:cNvCxnSpPr>
            <a:cxnSpLocks/>
            <a:stCxn id="37" idx="6"/>
            <a:endCxn id="39" idx="2"/>
          </p:cNvCxnSpPr>
          <p:nvPr/>
        </p:nvCxnSpPr>
        <p:spPr>
          <a:xfrm>
            <a:off x="9513004" y="2717173"/>
            <a:ext cx="56298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A7ED37F-9566-4E49-9E1D-F87933EC10E7}"/>
              </a:ext>
            </a:extLst>
          </p:cNvPr>
          <p:cNvCxnSpPr>
            <a:cxnSpLocks/>
            <a:stCxn id="39" idx="5"/>
            <a:endCxn id="43" idx="1"/>
          </p:cNvCxnSpPr>
          <p:nvPr/>
        </p:nvCxnSpPr>
        <p:spPr>
          <a:xfrm>
            <a:off x="10461166" y="2876718"/>
            <a:ext cx="694186" cy="6289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09E6FA9-38F1-5743-830C-98A8E679D344}"/>
              </a:ext>
            </a:extLst>
          </p:cNvPr>
          <p:cNvCxnSpPr>
            <a:cxnSpLocks/>
            <a:stCxn id="43" idx="0"/>
            <a:endCxn id="40" idx="4"/>
          </p:cNvCxnSpPr>
          <p:nvPr/>
        </p:nvCxnSpPr>
        <p:spPr>
          <a:xfrm flipH="1" flipV="1">
            <a:off x="11304390" y="2942804"/>
            <a:ext cx="10507" cy="496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F82BF5D-6FFE-B242-8ACF-F1E2E61ABA88}"/>
              </a:ext>
            </a:extLst>
          </p:cNvPr>
          <p:cNvCxnSpPr>
            <a:cxnSpLocks/>
            <a:stCxn id="39" idx="4"/>
            <a:endCxn id="42" idx="0"/>
          </p:cNvCxnSpPr>
          <p:nvPr/>
        </p:nvCxnSpPr>
        <p:spPr>
          <a:xfrm flipH="1">
            <a:off x="10286146" y="2942804"/>
            <a:ext cx="15475" cy="496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D7D1B88F-319E-D34C-8069-99350B3B2A6F}"/>
              </a:ext>
            </a:extLst>
          </p:cNvPr>
          <p:cNvSpPr txBox="1"/>
          <p:nvPr/>
        </p:nvSpPr>
        <p:spPr>
          <a:xfrm>
            <a:off x="9665382" y="2390555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1</a:t>
            </a:r>
            <a:endParaRPr lang="en-SI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6A57011-B53A-1943-BA67-40C30354F68B}"/>
              </a:ext>
            </a:extLst>
          </p:cNvPr>
          <p:cNvSpPr txBox="1"/>
          <p:nvPr/>
        </p:nvSpPr>
        <p:spPr>
          <a:xfrm>
            <a:off x="8994886" y="3021919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4</a:t>
            </a:r>
            <a:endParaRPr lang="en-SI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2EB47C4-9BB7-8B48-9905-E1A7EF8F77F0}"/>
              </a:ext>
            </a:extLst>
          </p:cNvPr>
          <p:cNvSpPr txBox="1"/>
          <p:nvPr/>
        </p:nvSpPr>
        <p:spPr>
          <a:xfrm>
            <a:off x="10693583" y="2850370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4</a:t>
            </a:r>
            <a:endParaRPr lang="en-SI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E359C69-4AD4-E541-BE7A-1297C366A47E}"/>
              </a:ext>
            </a:extLst>
          </p:cNvPr>
          <p:cNvSpPr txBox="1"/>
          <p:nvPr/>
        </p:nvSpPr>
        <p:spPr>
          <a:xfrm>
            <a:off x="11307505" y="3042408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5</a:t>
            </a:r>
            <a:endParaRPr lang="en-SI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AC89F37-4109-A449-BC82-2682F1E92B02}"/>
              </a:ext>
            </a:extLst>
          </p:cNvPr>
          <p:cNvSpPr txBox="1"/>
          <p:nvPr/>
        </p:nvSpPr>
        <p:spPr>
          <a:xfrm>
            <a:off x="10248428" y="3023849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2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92790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2" grpId="0"/>
      <p:bldP spid="53" grpId="0"/>
      <p:bldP spid="58" grpId="0"/>
      <p:bldP spid="59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88C2-BCAA-F241-BF5E-3A18B1A6E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Kruskalov algoritem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6A78F-82C8-004E-8939-2EABE103B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61922" cy="1618517"/>
          </a:xfrm>
        </p:spPr>
        <p:txBody>
          <a:bodyPr/>
          <a:lstStyle/>
          <a:p>
            <a:r>
              <a:rPr lang="en-SI" dirty="0"/>
              <a:t>V kakšnem vrstnem redu se nam splača jemati povezave?</a:t>
            </a:r>
          </a:p>
          <a:p>
            <a:r>
              <a:rPr lang="en-SI" dirty="0"/>
              <a:t>Zaporedoma po velikosti.</a:t>
            </a:r>
          </a:p>
          <a:p>
            <a:r>
              <a:rPr lang="en-SI" dirty="0"/>
              <a:t>Povezavo vzamemo, če ne tvori cikla z že zbranimi povezavami.</a:t>
            </a:r>
          </a:p>
          <a:p>
            <a:pPr marL="0" indent="0">
              <a:buNone/>
            </a:pPr>
            <a:endParaRPr lang="en-SI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A0EBBC-F9E5-2847-9394-B3D26849702B}"/>
              </a:ext>
            </a:extLst>
          </p:cNvPr>
          <p:cNvSpPr/>
          <p:nvPr/>
        </p:nvSpPr>
        <p:spPr>
          <a:xfrm>
            <a:off x="1580083" y="3895404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B88AB31-B98A-6648-94FB-2DAABC61613D}"/>
              </a:ext>
            </a:extLst>
          </p:cNvPr>
          <p:cNvCxnSpPr>
            <a:cxnSpLocks/>
            <a:stCxn id="4" idx="4"/>
            <a:endCxn id="8" idx="0"/>
          </p:cNvCxnSpPr>
          <p:nvPr/>
        </p:nvCxnSpPr>
        <p:spPr>
          <a:xfrm>
            <a:off x="1805714" y="4346666"/>
            <a:ext cx="3833" cy="496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AE9B9284-A7C9-674C-81F2-94C742234ECD}"/>
              </a:ext>
            </a:extLst>
          </p:cNvPr>
          <p:cNvSpPr/>
          <p:nvPr/>
        </p:nvSpPr>
        <p:spPr>
          <a:xfrm>
            <a:off x="2594331" y="3895404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83BD35-6437-BD4E-84CB-467F821949E6}"/>
              </a:ext>
            </a:extLst>
          </p:cNvPr>
          <p:cNvSpPr/>
          <p:nvPr/>
        </p:nvSpPr>
        <p:spPr>
          <a:xfrm>
            <a:off x="3597100" y="3895404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FD0A043-E76F-3A48-B832-293019B929D4}"/>
              </a:ext>
            </a:extLst>
          </p:cNvPr>
          <p:cNvSpPr/>
          <p:nvPr/>
        </p:nvSpPr>
        <p:spPr>
          <a:xfrm>
            <a:off x="1583916" y="4843450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1A3F67-550A-D94E-8FAD-AF4FDCEA6E22}"/>
              </a:ext>
            </a:extLst>
          </p:cNvPr>
          <p:cNvSpPr/>
          <p:nvPr/>
        </p:nvSpPr>
        <p:spPr>
          <a:xfrm>
            <a:off x="2578856" y="4843450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0FC84BA-2F50-F349-9425-924D04A79753}"/>
              </a:ext>
            </a:extLst>
          </p:cNvPr>
          <p:cNvSpPr/>
          <p:nvPr/>
        </p:nvSpPr>
        <p:spPr>
          <a:xfrm>
            <a:off x="3607607" y="4843450"/>
            <a:ext cx="451262" cy="451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78B46B-C3E8-9A49-AD13-0743EBB8D890}"/>
              </a:ext>
            </a:extLst>
          </p:cNvPr>
          <p:cNvCxnSpPr>
            <a:cxnSpLocks/>
            <a:stCxn id="6" idx="3"/>
            <a:endCxn id="8" idx="7"/>
          </p:cNvCxnSpPr>
          <p:nvPr/>
        </p:nvCxnSpPr>
        <p:spPr>
          <a:xfrm flipH="1">
            <a:off x="1969092" y="4280580"/>
            <a:ext cx="691325" cy="6289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348967-9ECE-8F45-BB7D-728AF6AFC6BF}"/>
              </a:ext>
            </a:extLst>
          </p:cNvPr>
          <p:cNvCxnSpPr>
            <a:cxnSpLocks/>
            <a:stCxn id="4" idx="6"/>
            <a:endCxn id="6" idx="2"/>
          </p:cNvCxnSpPr>
          <p:nvPr/>
        </p:nvCxnSpPr>
        <p:spPr>
          <a:xfrm>
            <a:off x="2031345" y="4121035"/>
            <a:ext cx="56298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F3205A-AF1C-974D-A4F5-8BE98AB44A43}"/>
              </a:ext>
            </a:extLst>
          </p:cNvPr>
          <p:cNvCxnSpPr>
            <a:cxnSpLocks/>
            <a:stCxn id="6" idx="5"/>
            <a:endCxn id="10" idx="1"/>
          </p:cNvCxnSpPr>
          <p:nvPr/>
        </p:nvCxnSpPr>
        <p:spPr>
          <a:xfrm>
            <a:off x="2979507" y="4280580"/>
            <a:ext cx="694186" cy="6289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3DFECE-FE5C-3741-ABE5-92D7870D6774}"/>
              </a:ext>
            </a:extLst>
          </p:cNvPr>
          <p:cNvCxnSpPr>
            <a:cxnSpLocks/>
            <a:stCxn id="10" idx="0"/>
            <a:endCxn id="7" idx="4"/>
          </p:cNvCxnSpPr>
          <p:nvPr/>
        </p:nvCxnSpPr>
        <p:spPr>
          <a:xfrm flipH="1" flipV="1">
            <a:off x="3822731" y="4346666"/>
            <a:ext cx="10507" cy="496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CAD021-2D04-724A-9067-8AB92F80EF55}"/>
              </a:ext>
            </a:extLst>
          </p:cNvPr>
          <p:cNvCxnSpPr>
            <a:cxnSpLocks/>
            <a:stCxn id="10" idx="2"/>
            <a:endCxn id="9" idx="6"/>
          </p:cNvCxnSpPr>
          <p:nvPr/>
        </p:nvCxnSpPr>
        <p:spPr>
          <a:xfrm flipH="1">
            <a:off x="3030118" y="5069081"/>
            <a:ext cx="57748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0B5316-E52F-7B46-94F1-C37DCB6FA1A1}"/>
              </a:ext>
            </a:extLst>
          </p:cNvPr>
          <p:cNvCxnSpPr>
            <a:cxnSpLocks/>
            <a:stCxn id="6" idx="4"/>
            <a:endCxn id="9" idx="0"/>
          </p:cNvCxnSpPr>
          <p:nvPr/>
        </p:nvCxnSpPr>
        <p:spPr>
          <a:xfrm flipH="1">
            <a:off x="2804487" y="4346666"/>
            <a:ext cx="15475" cy="496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2D70F1-2251-784E-89A5-4D86E0F41113}"/>
              </a:ext>
            </a:extLst>
          </p:cNvPr>
          <p:cNvCxnSpPr>
            <a:cxnSpLocks/>
            <a:stCxn id="9" idx="2"/>
            <a:endCxn id="8" idx="6"/>
          </p:cNvCxnSpPr>
          <p:nvPr/>
        </p:nvCxnSpPr>
        <p:spPr>
          <a:xfrm flipH="1">
            <a:off x="2035178" y="5069081"/>
            <a:ext cx="54367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24F191-9E14-5F4A-95EE-CD96515EFA4B}"/>
              </a:ext>
            </a:extLst>
          </p:cNvPr>
          <p:cNvCxnSpPr>
            <a:cxnSpLocks/>
            <a:stCxn id="4" idx="5"/>
            <a:endCxn id="9" idx="1"/>
          </p:cNvCxnSpPr>
          <p:nvPr/>
        </p:nvCxnSpPr>
        <p:spPr>
          <a:xfrm>
            <a:off x="1965259" y="4280580"/>
            <a:ext cx="679683" cy="6289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B8903A3-3C6D-684C-8BC6-8424DB4D49F1}"/>
              </a:ext>
            </a:extLst>
          </p:cNvPr>
          <p:cNvSpPr txBox="1"/>
          <p:nvPr/>
        </p:nvSpPr>
        <p:spPr>
          <a:xfrm>
            <a:off x="2183723" y="3794417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6</a:t>
            </a:r>
            <a:endParaRPr lang="en-SI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5DD758-34CC-0B45-91E6-20D52F377256}"/>
              </a:ext>
            </a:extLst>
          </p:cNvPr>
          <p:cNvSpPr txBox="1"/>
          <p:nvPr/>
        </p:nvSpPr>
        <p:spPr>
          <a:xfrm>
            <a:off x="1513227" y="4425781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5</a:t>
            </a:r>
            <a:endParaRPr lang="en-SI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BB5139-3779-1A4B-AFEA-E679E1EFB5AD}"/>
              </a:ext>
            </a:extLst>
          </p:cNvPr>
          <p:cNvSpPr txBox="1"/>
          <p:nvPr/>
        </p:nvSpPr>
        <p:spPr>
          <a:xfrm>
            <a:off x="2173554" y="5069080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2</a:t>
            </a:r>
            <a:endParaRPr lang="en-SI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EC05FC-278D-A141-A466-192F6DCFFB45}"/>
              </a:ext>
            </a:extLst>
          </p:cNvPr>
          <p:cNvSpPr txBox="1"/>
          <p:nvPr/>
        </p:nvSpPr>
        <p:spPr>
          <a:xfrm>
            <a:off x="2273558" y="4151942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1</a:t>
            </a:r>
            <a:endParaRPr lang="en-SI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6BD7A9-F895-FB41-9876-195F59CF57F7}"/>
              </a:ext>
            </a:extLst>
          </p:cNvPr>
          <p:cNvSpPr txBox="1"/>
          <p:nvPr/>
        </p:nvSpPr>
        <p:spPr>
          <a:xfrm>
            <a:off x="2255115" y="4674173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4</a:t>
            </a:r>
            <a:endParaRPr lang="en-SI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375DF0-0429-DD49-B968-62A9D9257FA6}"/>
              </a:ext>
            </a:extLst>
          </p:cNvPr>
          <p:cNvSpPr txBox="1"/>
          <p:nvPr/>
        </p:nvSpPr>
        <p:spPr>
          <a:xfrm>
            <a:off x="3224927" y="5054680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4</a:t>
            </a:r>
            <a:endParaRPr lang="en-SI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D2C070-91C1-E34A-8E83-0B77B0F1C405}"/>
              </a:ext>
            </a:extLst>
          </p:cNvPr>
          <p:cNvSpPr txBox="1"/>
          <p:nvPr/>
        </p:nvSpPr>
        <p:spPr>
          <a:xfrm>
            <a:off x="3211924" y="4254232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3</a:t>
            </a:r>
            <a:endParaRPr lang="en-SI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AAF38C-ACF6-8C44-A403-C8EC079D12FD}"/>
              </a:ext>
            </a:extLst>
          </p:cNvPr>
          <p:cNvSpPr txBox="1"/>
          <p:nvPr/>
        </p:nvSpPr>
        <p:spPr>
          <a:xfrm>
            <a:off x="3825846" y="4446270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4</a:t>
            </a:r>
            <a:endParaRPr lang="en-SI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E817BE-6FFB-2942-888B-64300FC08302}"/>
              </a:ext>
            </a:extLst>
          </p:cNvPr>
          <p:cNvSpPr txBox="1"/>
          <p:nvPr/>
        </p:nvSpPr>
        <p:spPr>
          <a:xfrm>
            <a:off x="2766769" y="4427711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2</a:t>
            </a:r>
            <a:endParaRPr lang="en-SI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EF9F2A3-60A1-B641-812D-EC43EC06AE3C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3045593" y="4121035"/>
            <a:ext cx="55150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C9C83A1-98E8-7E4A-BB01-EE877406D0AF}"/>
              </a:ext>
            </a:extLst>
          </p:cNvPr>
          <p:cNvSpPr txBox="1"/>
          <p:nvPr/>
        </p:nvSpPr>
        <p:spPr>
          <a:xfrm>
            <a:off x="3179814" y="3792213"/>
            <a:ext cx="17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/>
              <a:t>5</a:t>
            </a:r>
            <a:endParaRPr lang="en-SI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569070C-4C19-F64A-B621-9103B12F2530}"/>
              </a:ext>
            </a:extLst>
          </p:cNvPr>
          <p:cNvCxnSpPr>
            <a:cxnSpLocks/>
            <a:stCxn id="6" idx="3"/>
            <a:endCxn id="8" idx="7"/>
          </p:cNvCxnSpPr>
          <p:nvPr/>
        </p:nvCxnSpPr>
        <p:spPr>
          <a:xfrm flipH="1">
            <a:off x="1969092" y="4280580"/>
            <a:ext cx="691325" cy="62895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0902CAC-6F98-2049-A6FE-7AB763721BE6}"/>
              </a:ext>
            </a:extLst>
          </p:cNvPr>
          <p:cNvCxnSpPr>
            <a:cxnSpLocks/>
            <a:stCxn id="9" idx="2"/>
            <a:endCxn id="8" idx="6"/>
          </p:cNvCxnSpPr>
          <p:nvPr/>
        </p:nvCxnSpPr>
        <p:spPr>
          <a:xfrm flipH="1">
            <a:off x="2035178" y="5069081"/>
            <a:ext cx="543678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0F44ABB-9B4F-264F-BCE1-4ECF8019D6D0}"/>
              </a:ext>
            </a:extLst>
          </p:cNvPr>
          <p:cNvCxnSpPr>
            <a:cxnSpLocks/>
            <a:stCxn id="6" idx="4"/>
            <a:endCxn id="9" idx="0"/>
          </p:cNvCxnSpPr>
          <p:nvPr/>
        </p:nvCxnSpPr>
        <p:spPr>
          <a:xfrm flipH="1">
            <a:off x="2804487" y="4346666"/>
            <a:ext cx="15475" cy="4967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4EDA670-2E09-EE41-AF50-287CA57A1562}"/>
              </a:ext>
            </a:extLst>
          </p:cNvPr>
          <p:cNvCxnSpPr>
            <a:cxnSpLocks/>
            <a:stCxn id="10" idx="1"/>
            <a:endCxn id="6" idx="5"/>
          </p:cNvCxnSpPr>
          <p:nvPr/>
        </p:nvCxnSpPr>
        <p:spPr>
          <a:xfrm flipH="1" flipV="1">
            <a:off x="2979507" y="4280580"/>
            <a:ext cx="694186" cy="62895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5E90C54-1E02-5E47-9D2A-67752CF68712}"/>
              </a:ext>
            </a:extLst>
          </p:cNvPr>
          <p:cNvCxnSpPr>
            <a:cxnSpLocks/>
            <a:stCxn id="4" idx="5"/>
            <a:endCxn id="9" idx="1"/>
          </p:cNvCxnSpPr>
          <p:nvPr/>
        </p:nvCxnSpPr>
        <p:spPr>
          <a:xfrm>
            <a:off x="1965259" y="4280580"/>
            <a:ext cx="679683" cy="62895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333A6DE-A86D-5F4E-98CB-AD3F97F0A689}"/>
              </a:ext>
            </a:extLst>
          </p:cNvPr>
          <p:cNvCxnSpPr>
            <a:cxnSpLocks/>
            <a:stCxn id="10" idx="2"/>
            <a:endCxn id="9" idx="6"/>
          </p:cNvCxnSpPr>
          <p:nvPr/>
        </p:nvCxnSpPr>
        <p:spPr>
          <a:xfrm flipH="1">
            <a:off x="3030118" y="5069081"/>
            <a:ext cx="5774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BF5E785-7845-624E-88CF-1ECAAB9A563F}"/>
              </a:ext>
            </a:extLst>
          </p:cNvPr>
          <p:cNvCxnSpPr>
            <a:cxnSpLocks/>
            <a:stCxn id="7" idx="4"/>
            <a:endCxn id="10" idx="0"/>
          </p:cNvCxnSpPr>
          <p:nvPr/>
        </p:nvCxnSpPr>
        <p:spPr>
          <a:xfrm>
            <a:off x="3822731" y="4346666"/>
            <a:ext cx="10507" cy="49678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90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9EF0A-9508-9246-8FAF-68EA2C27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Izrek o robu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E0DB0-175B-DB4C-A030-CFDF111B37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SI" dirty="0"/>
                  <a:t>Naj bo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dirty="0"/>
                  <a:t>. Rob množice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SI" dirty="0"/>
                  <a:t> je </a:t>
                </a:r>
              </a:p>
              <a:p>
                <a:pPr marL="0" indent="0">
                  <a:buNone/>
                </a:pPr>
                <a:r>
                  <a:rPr lang="en-SI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𝐽𝑆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sl-SI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SI" dirty="0"/>
                  <a:t>Izrek: Naj bo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SI" dirty="0"/>
                  <a:t> povezan graf in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 → </m:t>
                    </m:r>
                    <m:sSup>
                      <m:sSupPr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SI" dirty="0"/>
                  <a:t>. Naj bo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dirty="0"/>
                  <a:t> podmnožica povezav nekega NVD. Naj bo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dirty="0"/>
                  <a:t> tak, da je </a:t>
                </a:r>
                <a14:m>
                  <m:oMath xmlns:m="http://schemas.openxmlformats.org/officeDocument/2006/math">
                    <m:r>
                      <a:rPr lang="sl-SI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sl-SI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𝐽𝑆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∅</m:t>
                    </m:r>
                  </m:oMath>
                </a14:m>
                <a:r>
                  <a:rPr lang="en-SI" dirty="0"/>
                  <a:t>. Naj bo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SI" dirty="0"/>
                  <a:t> najcenejša povezava v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𝐽𝑆</m:t>
                    </m:r>
                  </m:oMath>
                </a14:m>
                <a:r>
                  <a:rPr lang="en-SI" dirty="0"/>
                  <a:t>. Potem je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∪{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SI" dirty="0"/>
                  <a:t> vsebovan v nekem NVD.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E0DB0-175B-DB4C-A030-CFDF111B37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A88B5288-3B1F-9F4C-AF96-739BD976A48C}"/>
              </a:ext>
            </a:extLst>
          </p:cNvPr>
          <p:cNvSpPr/>
          <p:nvPr/>
        </p:nvSpPr>
        <p:spPr>
          <a:xfrm>
            <a:off x="2784296" y="5280916"/>
            <a:ext cx="164387" cy="1643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2048B9F-D459-BD4C-A6E6-8C65A32F7ECF}"/>
              </a:ext>
            </a:extLst>
          </p:cNvPr>
          <p:cNvSpPr/>
          <p:nvPr/>
        </p:nvSpPr>
        <p:spPr>
          <a:xfrm>
            <a:off x="2422988" y="6065320"/>
            <a:ext cx="164387" cy="1643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76A4D62-CFCF-4B42-B39A-41413DC91FD9}"/>
              </a:ext>
            </a:extLst>
          </p:cNvPr>
          <p:cNvSpPr/>
          <p:nvPr/>
        </p:nvSpPr>
        <p:spPr>
          <a:xfrm>
            <a:off x="3347662" y="5956755"/>
            <a:ext cx="164387" cy="1643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BE24AE-C6FA-8C4D-8290-C89E08917335}"/>
              </a:ext>
            </a:extLst>
          </p:cNvPr>
          <p:cNvSpPr/>
          <p:nvPr/>
        </p:nvSpPr>
        <p:spPr>
          <a:xfrm>
            <a:off x="4465833" y="4732418"/>
            <a:ext cx="164387" cy="1643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A776F0-2419-6C48-99B6-92F553A0F322}"/>
              </a:ext>
            </a:extLst>
          </p:cNvPr>
          <p:cNvSpPr/>
          <p:nvPr/>
        </p:nvSpPr>
        <p:spPr>
          <a:xfrm>
            <a:off x="4176444" y="5280915"/>
            <a:ext cx="164387" cy="1643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C8F677-DE5E-F746-9BA8-8B74D95A243C}"/>
              </a:ext>
            </a:extLst>
          </p:cNvPr>
          <p:cNvSpPr/>
          <p:nvPr/>
        </p:nvSpPr>
        <p:spPr>
          <a:xfrm>
            <a:off x="5171325" y="5116528"/>
            <a:ext cx="164387" cy="1643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B3383B8-9228-8247-A68C-7BF283C2E66C}"/>
              </a:ext>
            </a:extLst>
          </p:cNvPr>
          <p:cNvSpPr/>
          <p:nvPr/>
        </p:nvSpPr>
        <p:spPr>
          <a:xfrm>
            <a:off x="4789469" y="5792366"/>
            <a:ext cx="164387" cy="1643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EF3EDB-F601-1C4B-A825-BC0A43F9D819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V="1">
            <a:off x="2505182" y="5421229"/>
            <a:ext cx="303188" cy="64409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BA6E095-9700-9A47-933B-8906032FDF87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2924609" y="5421229"/>
            <a:ext cx="447127" cy="5596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3F9FF0-AEC3-4840-A310-4C9CAF9BB8ED}"/>
              </a:ext>
            </a:extLst>
          </p:cNvPr>
          <p:cNvCxnSpPr>
            <a:cxnSpLocks/>
            <a:stCxn id="8" idx="2"/>
            <a:endCxn id="4" idx="6"/>
          </p:cNvCxnSpPr>
          <p:nvPr/>
        </p:nvCxnSpPr>
        <p:spPr>
          <a:xfrm flipH="1">
            <a:off x="2948683" y="5363109"/>
            <a:ext cx="1227761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42BDC1-E8CA-C94E-9F64-BEADF6691298}"/>
              </a:ext>
            </a:extLst>
          </p:cNvPr>
          <p:cNvCxnSpPr>
            <a:cxnSpLocks/>
            <a:stCxn id="6" idx="7"/>
            <a:endCxn id="8" idx="3"/>
          </p:cNvCxnSpPr>
          <p:nvPr/>
        </p:nvCxnSpPr>
        <p:spPr>
          <a:xfrm flipV="1">
            <a:off x="3487975" y="5421228"/>
            <a:ext cx="712543" cy="55960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5896960-03D6-E74D-B9CD-5E5A68E6A2D7}"/>
              </a:ext>
            </a:extLst>
          </p:cNvPr>
          <p:cNvCxnSpPr>
            <a:cxnSpLocks/>
            <a:stCxn id="8" idx="7"/>
            <a:endCxn id="7" idx="3"/>
          </p:cNvCxnSpPr>
          <p:nvPr/>
        </p:nvCxnSpPr>
        <p:spPr>
          <a:xfrm flipV="1">
            <a:off x="4316757" y="4872731"/>
            <a:ext cx="173150" cy="4322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2A95A2-D7FE-404B-A9BB-46DFD9073E03}"/>
              </a:ext>
            </a:extLst>
          </p:cNvPr>
          <p:cNvCxnSpPr>
            <a:cxnSpLocks/>
            <a:stCxn id="9" idx="1"/>
            <a:endCxn id="7" idx="6"/>
          </p:cNvCxnSpPr>
          <p:nvPr/>
        </p:nvCxnSpPr>
        <p:spPr>
          <a:xfrm flipH="1" flipV="1">
            <a:off x="4630220" y="4814612"/>
            <a:ext cx="565179" cy="32599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3CE61C7-C864-2A41-9A7E-EE93EAF66C46}"/>
              </a:ext>
            </a:extLst>
          </p:cNvPr>
          <p:cNvCxnSpPr>
            <a:cxnSpLocks/>
            <a:stCxn id="10" idx="1"/>
            <a:endCxn id="8" idx="5"/>
          </p:cNvCxnSpPr>
          <p:nvPr/>
        </p:nvCxnSpPr>
        <p:spPr>
          <a:xfrm flipH="1" flipV="1">
            <a:off x="4316757" y="5421228"/>
            <a:ext cx="496786" cy="3952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0C7BB50-ECE1-6A4B-B3AE-B0F70A688E23}"/>
              </a:ext>
            </a:extLst>
          </p:cNvPr>
          <p:cNvCxnSpPr>
            <a:cxnSpLocks/>
            <a:stCxn id="10" idx="7"/>
            <a:endCxn id="9" idx="3"/>
          </p:cNvCxnSpPr>
          <p:nvPr/>
        </p:nvCxnSpPr>
        <p:spPr>
          <a:xfrm flipV="1">
            <a:off x="4929782" y="5256841"/>
            <a:ext cx="265617" cy="5595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2FABB4A-9432-0B47-889A-6A4262DE0D18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 flipV="1">
            <a:off x="4340831" y="5198722"/>
            <a:ext cx="830494" cy="16438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243A758-F7D7-EC41-9104-897685E57080}"/>
                  </a:ext>
                </a:extLst>
              </p14:cNvPr>
              <p14:cNvContentPartPr/>
              <p14:nvPr/>
            </p14:nvContentPartPr>
            <p14:xfrm>
              <a:off x="1998906" y="4822475"/>
              <a:ext cx="1782360" cy="1598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243A758-F7D7-EC41-9104-897685E570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0266" y="4813835"/>
                <a:ext cx="1800000" cy="161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A13857A-3C7E-694D-9D98-2FE20204DEFD}"/>
                  </a:ext>
                </a:extLst>
              </p14:cNvPr>
              <p14:cNvContentPartPr/>
              <p14:nvPr/>
            </p14:nvContentPartPr>
            <p14:xfrm>
              <a:off x="2403546" y="4898795"/>
              <a:ext cx="7452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A13857A-3C7E-694D-9D98-2FE20204DE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94546" y="4889795"/>
                <a:ext cx="92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7D19B34-94A0-394C-90F4-237068B066E3}"/>
                  </a:ext>
                </a:extLst>
              </p14:cNvPr>
              <p14:cNvContentPartPr/>
              <p14:nvPr/>
            </p14:nvContentPartPr>
            <p14:xfrm>
              <a:off x="1970106" y="4558235"/>
              <a:ext cx="187920" cy="250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7D19B34-94A0-394C-90F4-237068B066E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61106" y="4549595"/>
                <a:ext cx="20556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425AA7B-2E5B-A046-9F13-11A9AED0BB72}"/>
                  </a:ext>
                </a:extLst>
              </p:cNvPr>
              <p:cNvSpPr txBox="1"/>
              <p:nvPr/>
            </p:nvSpPr>
            <p:spPr>
              <a:xfrm>
                <a:off x="5084826" y="4481729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SI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425AA7B-2E5B-A046-9F13-11A9AED0B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826" y="4481729"/>
                <a:ext cx="304800" cy="461665"/>
              </a:xfrm>
              <a:prstGeom prst="rect">
                <a:avLst/>
              </a:prstGeom>
              <a:blipFill>
                <a:blip r:embed="rId9"/>
                <a:stretch>
                  <a:fillRect l="-4000" r="-28000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34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DB362-DEF8-D94C-82C1-BA85E6254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Dokaz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5E133E-77D4-A949-8301-92072B6559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SI" dirty="0"/>
                  <a:t>Naj bo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SI" dirty="0"/>
                  <a:t> najcenejše vpeto drevo, ki razširaja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sl-SI" b="0" dirty="0"/>
              </a:p>
              <a:p>
                <a:pPr marL="0" indent="0">
                  <a:buNone/>
                </a:pPr>
                <a:r>
                  <a:rPr lang="en-SI" dirty="0"/>
                  <a:t>Če je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SI" dirty="0"/>
                  <a:t>, potem je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SI" dirty="0"/>
                  <a:t>. OK</a:t>
                </a:r>
              </a:p>
              <a:p>
                <a:pPr marL="0" indent="0">
                  <a:buNone/>
                </a:pPr>
                <a:r>
                  <a:rPr lang="en-SI" dirty="0"/>
                  <a:t>Sicer velja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SI" dirty="0"/>
                  <a:t> in potem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sl-SI" b="0" dirty="0">
                    <a:ea typeface="Cambria Math" panose="02040503050406030204" pitchFamily="18" charset="0"/>
                  </a:rPr>
                  <a:t> vsebuje cikel.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sl-SI" b="0" dirty="0">
                    <a:ea typeface="Cambria Math" panose="02040503050406030204" pitchFamily="18" charset="0"/>
                  </a:rPr>
                  <a:t> vsebuje še eno povezavo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′∈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𝐽𝑆</m:t>
                    </m:r>
                  </m:oMath>
                </a14:m>
                <a:r>
                  <a:rPr lang="sl-SI" b="0" dirty="0">
                    <a:ea typeface="Cambria Math" panose="02040503050406030204" pitchFamily="18" charset="0"/>
                  </a:rPr>
                  <a:t>, saj bi sicer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sl-SI" b="0" dirty="0">
                    <a:ea typeface="Cambria Math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sl-SI" b="0" dirty="0">
                    <a:ea typeface="Cambria Math" panose="02040503050406030204" pitchFamily="18" charset="0"/>
                  </a:rPr>
                  <a:t> bila povezana samo preko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sl-SI" b="0" dirty="0">
                    <a:ea typeface="Cambria Math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sl-SI" b="0" dirty="0">
                    <a:ea typeface="Cambria Math" panose="02040503050406030204" pitchFamily="18" charset="0"/>
                  </a:rPr>
                  <a:t> ne more biti drevo.</a:t>
                </a:r>
              </a:p>
              <a:p>
                <a:pPr marL="0" indent="0">
                  <a:buNone/>
                </a:pPr>
                <a:r>
                  <a:rPr lang="sl-SI" dirty="0">
                    <a:ea typeface="Cambria Math" panose="02040503050406030204" pitchFamily="18" charset="0"/>
                  </a:rPr>
                  <a:t>Ker je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sl-SI" b="0" dirty="0">
                    <a:ea typeface="Cambria Math" panose="02040503050406030204" pitchFamily="18" charset="0"/>
                  </a:rPr>
                  <a:t> najcenejša v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𝐽𝑆</m:t>
                    </m:r>
                  </m:oMath>
                </a14:m>
                <a:r>
                  <a:rPr lang="sl-SI" b="0" dirty="0">
                    <a:ea typeface="Cambria Math" panose="02040503050406030204" pitchFamily="18" charset="0"/>
                  </a:rPr>
                  <a:t>, velja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sl-SI" b="0" dirty="0">
                    <a:ea typeface="Cambria Math" panose="02040503050406030204" pitchFamily="18" charset="0"/>
                  </a:rPr>
                  <a:t>, potem za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d>
                      <m:dPr>
                        <m:begChr m:val="{"/>
                        <m:endChr m:val="}"/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l-SI" b="0" dirty="0">
                    <a:ea typeface="Cambria Math" panose="02040503050406030204" pitchFamily="18" charset="0"/>
                  </a:rPr>
                  <a:t> velja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sl-SI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l-SI" dirty="0">
                    <a:ea typeface="Cambria Math" panose="02040503050406030204" pitchFamily="18" charset="0"/>
                  </a:rPr>
                  <a:t>Ker je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sl-SI" b="0" dirty="0">
                    <a:ea typeface="Cambria Math" panose="02040503050406030204" pitchFamily="18" charset="0"/>
                  </a:rPr>
                  <a:t> NVP, velja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sl-SI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l-SI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5E133E-77D4-A949-8301-92072B6559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b="-2907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53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128CD-BE42-794C-ABEE-9137D83D9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Algoritem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2B954E-EF7E-8647-A4A3-00BC39F8DC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SI" dirty="0"/>
                  <a:t>Ko jemljemo povezave po velikosti, moramo paziti, da ne naredimo cikla.</a:t>
                </a:r>
              </a:p>
              <a:p>
                <a:r>
                  <a:rPr lang="en-SI" dirty="0"/>
                  <a:t>Začnemo s posameznimi točkami (singletoni) in dodajamo povezave, ter ustvarjamo povezane komponente.</a:t>
                </a:r>
              </a:p>
              <a:p>
                <a:r>
                  <a:rPr lang="en-SI" dirty="0"/>
                  <a:t>Cikel bi nastal, če sta oba konca v isti povezani komponenti.</a:t>
                </a:r>
              </a:p>
              <a:p>
                <a:r>
                  <a:rPr lang="en-SI" dirty="0"/>
                  <a:t>Rabimo podatkovno strukturo, ki nam pomaga voditi evidenco.</a:t>
                </a:r>
              </a:p>
              <a:p>
                <a:r>
                  <a:rPr lang="en-SI" dirty="0"/>
                  <a:t>Operacije na disjunktnih množicah (ang. union-find):</a:t>
                </a:r>
              </a:p>
              <a:p>
                <a:pPr lvl="1"/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singleton(x) </a:t>
                </a:r>
                <a:r>
                  <a:rPr lang="en-SI" dirty="0"/>
                  <a:t>– ustvari singleton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SI" dirty="0"/>
              </a:p>
              <a:p>
                <a:pPr lvl="1"/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poisci(x) </a:t>
                </a:r>
                <a:r>
                  <a:rPr lang="en-SI" dirty="0"/>
                  <a:t>– poišče predstavnika komponente/množice, ki vsebuje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SI" dirty="0"/>
              </a:p>
              <a:p>
                <a:pPr lvl="1"/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zdruzi(x, y) </a:t>
                </a:r>
                <a:r>
                  <a:rPr lang="en-SI" dirty="0"/>
                  <a:t>– združi komponenti/množici, v katerih sta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SI" dirty="0"/>
                  <a:t> in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SI" dirty="0"/>
                  <a:t>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2B954E-EF7E-8647-A4A3-00BC39F8DC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b="-6395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74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D3539-7111-DB4F-BC9F-C29E666A4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Algoritem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14F826-5F7E-3044-93CC-2E1E93B650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8667" y="1690688"/>
                <a:ext cx="5911921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SI" sz="1800" u="sng" dirty="0"/>
                  <a:t>vhod</a:t>
                </a:r>
                <a:r>
                  <a:rPr lang="en-SI" sz="1800" dirty="0"/>
                  <a:t>: povezan neusmerjen graf </a:t>
                </a:r>
                <a14:m>
                  <m:oMath xmlns:m="http://schemas.openxmlformats.org/officeDocument/2006/math"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sz="1800" dirty="0"/>
                  <a:t>, </a:t>
                </a:r>
                <a14:m>
                  <m:oMath xmlns:m="http://schemas.openxmlformats.org/officeDocument/2006/math">
                    <m:r>
                      <a:rPr lang="sl-SI" sz="18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 → </m:t>
                    </m:r>
                    <m:sSup>
                      <m:sSupPr>
                        <m:ctrlPr>
                          <a:rPr lang="sl-SI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sl-SI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SI" sz="1800" dirty="0"/>
              </a:p>
              <a:p>
                <a:pPr marL="0" indent="0">
                  <a:buNone/>
                </a:pPr>
                <a:r>
                  <a:rPr lang="en-SI" sz="1800" u="sng" dirty="0"/>
                  <a:t>izhod</a:t>
                </a:r>
                <a:r>
                  <a:rPr lang="en-SI" sz="1800" dirty="0"/>
                  <a:t>: NVD podano z množico razdalje</a:t>
                </a:r>
                <a14:m>
                  <m:oMath xmlns:m="http://schemas.openxmlformats.org/officeDocument/2006/math">
                    <m:r>
                      <a:rPr lang="sl-SI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sl-SI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sl-SI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en-SI" sz="1800" dirty="0"/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def kruskal(G, w):</a:t>
                </a:r>
                <a:endParaRPr lang="en-SI" sz="1800" dirty="0"/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za vsak </a:t>
                </a:r>
                <a14:m>
                  <m:oMath xmlns:m="http://schemas.openxmlformats.org/officeDocument/2006/math">
                    <m:r>
                      <a:rPr lang="sl-SI" sz="1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sz="1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sl-SI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sl-SI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sl-SI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SI" sz="1800" dirty="0"/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singleton(v)</a:t>
                </a: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={} </m:t>
                    </m:r>
                  </m:oMath>
                </a14:m>
                <a:endParaRPr lang="en-SI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za vse </a:t>
                </a:r>
                <a14:m>
                  <m:oMath xmlns:m="http://schemas.openxmlformats.org/officeDocument/2006/math"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sl-SI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sl-SI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(urejene glede na w)</a:t>
                </a: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če poišči(u) != poišči(v):</a:t>
                </a: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sl-SI" sz="1800" b="0" dirty="0"/>
                  <a:t> </a:t>
                </a:r>
                <a14:m>
                  <m:oMath xmlns:m="http://schemas.openxmlformats.org/officeDocument/2006/math"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 ∪</m:t>
                    </m:r>
                    <m:d>
                      <m:dPr>
                        <m:begChr m:val="{"/>
                        <m:endChr m:val="}"/>
                        <m:ctrlPr>
                          <a:rPr lang="sl-SI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l-SI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sl-SI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sl-SI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SI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združi(u, v) </a:t>
                </a:r>
                <a:endParaRPr lang="en-SI" dirty="0"/>
              </a:p>
              <a:p>
                <a:pPr marL="0" indent="0">
                  <a:buNone/>
                </a:pPr>
                <a:endParaRPr lang="en-SI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14F826-5F7E-3044-93CC-2E1E93B650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8667" y="1690688"/>
                <a:ext cx="5911921" cy="4351338"/>
              </a:xfrm>
              <a:blipFill>
                <a:blip r:embed="rId2"/>
                <a:stretch>
                  <a:fillRect l="-857" t="-872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C2900F-810F-1E40-B67F-AEF68F9AE0C4}"/>
                  </a:ext>
                </a:extLst>
              </p:cNvPr>
              <p:cNvSpPr txBox="1"/>
              <p:nvPr/>
            </p:nvSpPr>
            <p:spPr>
              <a:xfrm>
                <a:off x="6750120" y="681037"/>
                <a:ext cx="5289479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b="1" dirty="0"/>
                  <a:t>Pravilnost.</a:t>
                </a:r>
              </a:p>
              <a:p>
                <a:r>
                  <a:rPr lang="en-SI" dirty="0"/>
                  <a:t>Indukcijska predpostavka: na vsakem koraku je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SI" dirty="0"/>
                  <a:t> vsebovan v nekem NVD</a:t>
                </a:r>
              </a:p>
              <a:p>
                <a:endParaRPr lang="en-SI" dirty="0"/>
              </a:p>
              <a:p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SI" dirty="0"/>
                  <a:t> – očitno</a:t>
                </a:r>
              </a:p>
              <a:p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SI" dirty="0"/>
                  <a:t>: </a:t>
                </a:r>
              </a:p>
              <a:p>
                <a:r>
                  <a:rPr lang="en-SI" dirty="0"/>
                  <a:t>Če v koraku nismo dodali povezave. OK</a:t>
                </a:r>
              </a:p>
              <a:p>
                <a:r>
                  <a:rPr lang="en-SI" dirty="0"/>
                  <a:t>Še smo dodali povezavo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SI" dirty="0"/>
                  <a:t>, ta poveže prej nepovezani množici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SI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SI" dirty="0"/>
                  <a:t>. </a:t>
                </a:r>
              </a:p>
              <a:p>
                <a:r>
                  <a:rPr lang="en-SI" dirty="0"/>
                  <a:t>Potem je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SI" dirty="0"/>
                  <a:t> najcenejša v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𝐽</m:t>
                    </m:r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SI" dirty="0"/>
                  <a:t> in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𝐽</m:t>
                    </m:r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∅.</m:t>
                    </m:r>
                  </m:oMath>
                </a14:m>
                <a:r>
                  <a:rPr lang="en-SI" dirty="0"/>
                  <a:t> </a:t>
                </a:r>
              </a:p>
              <a:p>
                <a:r>
                  <a:rPr lang="en-SI" dirty="0"/>
                  <a:t>Po izreku o robu je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SI" dirty="0"/>
                  <a:t> vsebovana v nekem NVD</a:t>
                </a:r>
              </a:p>
              <a:p>
                <a:endParaRPr lang="en-SI" dirty="0"/>
              </a:p>
              <a:p>
                <a:r>
                  <a:rPr lang="en-SI" b="1" dirty="0"/>
                  <a:t>Časovna zahtevnost.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SI" dirty="0"/>
                  <a:t> </a:t>
                </a:r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singleton</a:t>
                </a:r>
                <a:r>
                  <a:rPr lang="en-SI" dirty="0"/>
                  <a:t> + </a:t>
                </a:r>
                <a14:m>
                  <m:oMath xmlns:m="http://schemas.openxmlformats.org/officeDocument/2006/math">
                    <m:r>
                      <a:rPr lang="sl-SI" b="0" i="0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sl-SI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poisci</a:t>
                </a:r>
                <a:r>
                  <a:rPr lang="en-SI" dirty="0"/>
                  <a:t> +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združi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C2900F-810F-1E40-B67F-AEF68F9AE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120" y="681037"/>
                <a:ext cx="5289479" cy="3970318"/>
              </a:xfrm>
              <a:prstGeom prst="rect">
                <a:avLst/>
              </a:prstGeom>
              <a:blipFill>
                <a:blip r:embed="rId3"/>
                <a:stretch>
                  <a:fillRect l="-957" t="-637" b="-1592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04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0D368-BF11-A942-9591-9D2CDD4E9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Unija z rangom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5A340-8C11-5B45-982A-3430864950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900057" cy="1501775"/>
              </a:xfrm>
            </p:spPr>
            <p:txBody>
              <a:bodyPr/>
              <a:lstStyle/>
              <a:p>
                <a:r>
                  <a:rPr lang="en-SI" dirty="0"/>
                  <a:t>Množice predstavimo z DAG, kjer gre iz vsakega vozlišča (elementa) natanko ena povezava.</a:t>
                </a:r>
              </a:p>
              <a:p>
                <a:r>
                  <a:rPr lang="en-SI" dirty="0"/>
                  <a:t>Primer: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I" dirty="0"/>
                  <a:t> in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SI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95A340-8C11-5B45-982A-3430864950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900057" cy="1501775"/>
              </a:xfrm>
              <a:blipFill>
                <a:blip r:embed="rId2"/>
                <a:stretch>
                  <a:fillRect l="-1935" t="-6667" b="-27500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963E2A1-FFE6-4441-A525-81866D418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127" y="934197"/>
            <a:ext cx="2806700" cy="1574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4544AC-4274-C147-83F2-5E94F4FCCAFB}"/>
                  </a:ext>
                </a:extLst>
              </p:cNvPr>
              <p:cNvSpPr txBox="1"/>
              <p:nvPr/>
            </p:nvSpPr>
            <p:spPr>
              <a:xfrm>
                <a:off x="838200" y="3781246"/>
                <a:ext cx="704426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	A B C D E F G H</a:t>
                </a:r>
              </a:p>
              <a:p>
                <a14:m>
                  <m:oMath xmlns:m="http://schemas.openxmlformats.org/officeDocument/2006/math">
                    <m:r>
                      <a:rPr lang="sl-SI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F E H H E H D H </a:t>
                </a:r>
                <a:r>
                  <a:rPr lang="en-SI" dirty="0">
                    <a:cs typeface="Courier New" panose="02070309020205020404" pitchFamily="49" charset="0"/>
                  </a:rPr>
                  <a:t>- predhodnik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sl-SI" b="0" i="0" smtClean="0">
                        <a:latin typeface="Cambria Math" panose="02040503050406030204" pitchFamily="18" charset="0"/>
                      </a:rPr>
                      <m:t>rang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I" dirty="0"/>
                  <a:t>	</a:t>
                </a:r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0 0 0 1 1 1 0 2 </a:t>
                </a:r>
                <a:r>
                  <a:rPr lang="en-SI" dirty="0">
                    <a:cs typeface="Courier New" panose="02070309020205020404" pitchFamily="49" charset="0"/>
                  </a:rPr>
                  <a:t>– globina drevesa pod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SI" dirty="0">
                  <a:cs typeface="Courier New" panose="02070309020205020404" pitchFamily="49" charset="0"/>
                </a:endParaRPr>
              </a:p>
              <a:p>
                <a:endParaRPr lang="en-SI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4544AC-4274-C147-83F2-5E94F4FCC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81246"/>
                <a:ext cx="7044264" cy="1200329"/>
              </a:xfrm>
              <a:prstGeom prst="rect">
                <a:avLst/>
              </a:prstGeom>
              <a:blipFill>
                <a:blip r:embed="rId4"/>
                <a:stretch>
                  <a:fillRect t="-2083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236BA0-2D45-4E44-BD26-7BC376C4097D}"/>
                  </a:ext>
                </a:extLst>
              </p:cNvPr>
              <p:cNvSpPr txBox="1"/>
              <p:nvPr/>
            </p:nvSpPr>
            <p:spPr>
              <a:xfrm>
                <a:off x="544285" y="5105400"/>
                <a:ext cx="273231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def singleton(x):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SI" dirty="0"/>
              </a:p>
              <a:p>
                <a:pPr/>
                <a:r>
                  <a:rPr lang="sl-SI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sl-SI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rang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l-SI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SI" dirty="0"/>
              </a:p>
              <a:p>
                <a:endParaRPr lang="en-SI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236BA0-2D45-4E44-BD26-7BC376C40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5" y="5105400"/>
                <a:ext cx="2732315" cy="1200329"/>
              </a:xfrm>
              <a:prstGeom prst="rect">
                <a:avLst/>
              </a:prstGeom>
              <a:blipFill>
                <a:blip r:embed="rId5"/>
                <a:stretch>
                  <a:fillRect l="-1843" t="-3158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04C3E1-37A7-F14E-9836-F5AB4EB7F283}"/>
                  </a:ext>
                </a:extLst>
              </p:cNvPr>
              <p:cNvSpPr txBox="1"/>
              <p:nvPr/>
            </p:nvSpPr>
            <p:spPr>
              <a:xfrm>
                <a:off x="3809999" y="5130621"/>
                <a:ext cx="273231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def poisci(x):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dokler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l-SI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sl-SI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l-SI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sl-SI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sl-SI" i="1" dirty="0">
                  <a:latin typeface="Cambria Math" panose="02040503050406030204" pitchFamily="18" charset="0"/>
                </a:endParaRPr>
              </a:p>
              <a:p>
                <a:pPr/>
                <a:r>
                  <a:rPr lang="sl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vrni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SI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04C3E1-37A7-F14E-9836-F5AB4EB7F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9" y="5130621"/>
                <a:ext cx="2732315" cy="1200329"/>
              </a:xfrm>
              <a:prstGeom prst="rect">
                <a:avLst/>
              </a:prstGeom>
              <a:blipFill>
                <a:blip r:embed="rId6"/>
                <a:stretch>
                  <a:fillRect l="-1852" t="-3158" b="-7368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DBD9CF-9DB4-4840-A993-F00A59224B1D}"/>
                  </a:ext>
                </a:extLst>
              </p:cNvPr>
              <p:cNvSpPr txBox="1"/>
              <p:nvPr/>
            </p:nvSpPr>
            <p:spPr>
              <a:xfrm>
                <a:off x="7717970" y="3148675"/>
                <a:ext cx="4169230" cy="3330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def zdruzi(x, y):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poisci(x)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poisci(y)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če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==</m:t>
                    </m:r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končaj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če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sl-SI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rang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nor/>
                      </m:rPr>
                      <a:rPr lang="sl-SI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rang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SI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sicer: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sl-SI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SI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če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sl-SI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rang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==</m:t>
                    </m:r>
                    <m:r>
                      <m:rPr>
                        <m:nor/>
                      </m:rPr>
                      <a:rPr lang="sl-SI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rang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pPr/>
                <a:r>
                  <a:rPr lang="en-SI" dirty="0"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sl-SI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rang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sl-SI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+= 1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DBD9CF-9DB4-4840-A993-F00A59224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970" y="3148675"/>
                <a:ext cx="4169230" cy="3330142"/>
              </a:xfrm>
              <a:prstGeom prst="rect">
                <a:avLst/>
              </a:prstGeom>
              <a:blipFill>
                <a:blip r:embed="rId7"/>
                <a:stretch>
                  <a:fillRect l="-1212" t="-1141" b="-1521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6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  <p:bldP spid="10" grpId="0"/>
      <p:bldP spid="11" grpId="0"/>
      <p:bldP spid="1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1102</Words>
  <Application>Microsoft Macintosh PowerPoint</Application>
  <PresentationFormat>Widescreen</PresentationFormat>
  <Paragraphs>177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Courier New</vt:lpstr>
      <vt:lpstr>Office Theme</vt:lpstr>
      <vt:lpstr>Podatkovne strukture in algoritmi 1 Požrešni algoritmi</vt:lpstr>
      <vt:lpstr>Požrešni algoritmi</vt:lpstr>
      <vt:lpstr>Najcenejša vpeta drevesa (NVD)</vt:lpstr>
      <vt:lpstr>Kruskalov algoritem</vt:lpstr>
      <vt:lpstr>Izrek o robu</vt:lpstr>
      <vt:lpstr>Dokaz</vt:lpstr>
      <vt:lpstr>Algoritem</vt:lpstr>
      <vt:lpstr>Algoritem</vt:lpstr>
      <vt:lpstr>Unija z rangom</vt:lpstr>
      <vt:lpstr>Primer</vt:lpstr>
      <vt:lpstr>Analiza</vt:lpstr>
      <vt:lpstr>Izboljšava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Podatkovne strukture in algoritmi 1 Požrešni algoritmi</dc:title>
  <dc:creator>Orbanić, Alen</dc:creator>
  <cp:lastModifiedBy>Orbanić, Alen</cp:lastModifiedBy>
  <cp:revision>15</cp:revision>
  <dcterms:created xsi:type="dcterms:W3CDTF">2021-11-23T22:57:24Z</dcterms:created>
  <dcterms:modified xsi:type="dcterms:W3CDTF">2021-11-24T19:21:53Z</dcterms:modified>
</cp:coreProperties>
</file>