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rbanić, Alen" initials="OA" lastIdx="1" clrIdx="0">
    <p:extLst>
      <p:ext uri="{19B8F6BF-5375-455C-9EA6-DF929625EA0E}">
        <p15:presenceInfo xmlns:p15="http://schemas.microsoft.com/office/powerpoint/2012/main" userId="S::alen.orbanic@fmf.uni-lj.si::0b8ae18b-38c2-4098-aa7c-98b677faf10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71"/>
    <p:restoredTop sz="94490"/>
  </p:normalViewPr>
  <p:slideViewPr>
    <p:cSldViewPr snapToGrid="0" snapToObjects="1">
      <p:cViewPr varScale="1">
        <p:scale>
          <a:sx n="121" d="100"/>
          <a:sy n="121" d="100"/>
        </p:scale>
        <p:origin x="6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DB753-6F2F-5F4A-ACAD-C0415EF240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450708-3E86-7148-98A6-8D9BFDF90C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A0B29-7592-B445-BDE1-A0E6E0B85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13/10/2021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5ADFF-48FF-954E-9251-1C3497BA0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9E9D8-054D-7A41-BA68-DCC2D63CD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31415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04C3F-F6A0-9A4A-97CC-CEC4990EF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DDFB35-2D45-ED4E-AD61-C0771A9CD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71227-8D14-1A43-9189-00AD9DDA0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13/10/2021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9E841-C06E-3749-8681-0E374A578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143B1-D816-E84E-8836-318BB137A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244761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1C8770-1511-A641-873C-513D0E3324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E6E099-8069-8A42-8F4E-614B3EAED2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01B32-C7C0-C84C-A369-4EA43F951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13/10/2021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F64E6-4FBB-FF4C-AA1B-D844E5421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645AA0-3E76-BE4C-BC37-972342EB3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5651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DA647-F235-CB4A-BD88-99809C10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E3C99-3B29-544B-97BE-B23DED63F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460684-E900-C943-A21E-DEB2515AA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13/10/2021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FFAEE-53D2-8140-B221-46ED72B1F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72271-77B3-B443-A7DD-EB63A1469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140392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C425D-D4F1-FF4B-9998-8CE1C62BB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099753-8D1F-B740-93C5-C314DF5A3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92B08-2B42-CE45-9496-B564E4ECE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13/10/2021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7528C-B0B0-174E-90FC-C0CD02A75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BB5B8-BC0C-EC42-9832-D510BED13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777217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17515-BB4D-0041-864C-683E5C2B9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49DF3-F38A-5544-B0E9-959A5FD17C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854667-D886-9642-906E-556412F14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FE076-ADAE-754C-B11B-5A1609C60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13/10/2021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BB5CBD-7E8A-234F-B23C-0CEAEFCC7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0896F4-6346-F344-8191-F3C40DA1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21116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8FBE5-33EE-6D45-A52A-0C32F6E0D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EA42A8-CA76-FB46-96ED-1467AD741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82EE7C-FBF5-234D-AFB1-94A990E3B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1488CC-6220-CE42-B65B-16040A224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456295-7B81-3647-990B-B5DFA05480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A5D3D3-9BDF-7942-91DD-E1358555C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13/10/2021</a:t>
            </a:fld>
            <a:endParaRPr lang="en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50DD12-D60D-4345-B5E2-C8F49F4C1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331A0C-F568-7847-9192-D9D37BC59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04051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0B6EA-6363-8440-8415-6FE2D5E64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757F50-1D76-9D40-8624-F63CEADA6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13/10/2021</a:t>
            </a:fld>
            <a:endParaRPr lang="en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752B85-462B-2C43-AA9C-AE81075B8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E7896D-5975-3E4A-B8D1-464B1A017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07551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6922DA-2F2A-9540-A048-6BDC5B707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13/10/2021</a:t>
            </a:fld>
            <a:endParaRPr lang="en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6BEEF4-ED0A-814E-8376-354D17819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7BA86-0C63-224A-B778-CBCB52940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19564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BEB3D-340E-8945-9098-556DB9675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DE2F0-A8FB-5A41-A050-74A4ACA8F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5E34AE-477A-A041-BB5D-A7E6607625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548A4A-6BC1-F043-8508-F2EC69773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13/10/2021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21C2B5-F676-D842-BD1D-CA28D9E29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EC156F-B7EF-3C49-A59F-A3266B3DD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106933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0E769-18D2-8349-8AF4-6C729F04B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6C8B71-43E6-D84B-9E3A-26FB396FEF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0CD047-A5B9-9045-8FA7-37F7EE4B66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1338A-2475-3B47-A7F3-B0B8E3DE2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13/10/2021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EFD30-D35E-B448-A435-26BF72620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995CC4-4CCA-7346-AFDC-FC28B0DE6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12290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F9C649-9769-4E42-89A9-CA5F37EB9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7DFC8-BDB3-F243-BCA9-59735E00A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B740C-4F99-1C47-998A-1D5F3216FA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4431-F793-0A4F-905A-B71B300E91AF}" type="datetimeFigureOut">
              <a:rPr lang="en-SI" smtClean="0"/>
              <a:t>13/10/2021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CB8AC-C7DE-3D46-8F6F-38B1747849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C1F56-925D-7F43-A360-AC3F303C19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2223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jeffe.cs.illinois.edu/teaching/algorithm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956AA-858D-7848-985B-B4A718ADE2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SI" dirty="0"/>
              <a:t>Podatkovne strukture in algoritmi 1</a:t>
            </a:r>
            <a:br>
              <a:rPr lang="en-SI" dirty="0"/>
            </a:br>
            <a:r>
              <a:rPr lang="en-SI" dirty="0"/>
              <a:t>Uvod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17739E-8AA2-6C45-A5AA-7CEA1C3BBC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SI" dirty="0"/>
              <a:t>Oktober 2021</a:t>
            </a:r>
          </a:p>
        </p:txBody>
      </p:sp>
    </p:spTree>
    <p:extLst>
      <p:ext uri="{BB962C8B-B14F-4D97-AF65-F5344CB8AC3E}">
        <p14:creationId xmlns:p14="http://schemas.microsoft.com/office/powerpoint/2010/main" val="2184387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CC959-0A1A-394C-8A94-95FBB8903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Notacija Omega, Theta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44951A-CAFF-CB4C-8197-7C78EE75BA1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: 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⟶[0, ∞)</m:t>
                    </m:r>
                  </m:oMath>
                </a14:m>
                <a:r>
                  <a:rPr lang="en-SI" dirty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d>
                        <m:dPr>
                          <m:ctrlPr>
                            <a:rPr lang="sl-S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</m:e>
                      </m:d>
                      <m:r>
                        <a:rPr lang="sl-S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⇔</m:t>
                      </m:r>
                      <m:r>
                        <a:rPr lang="sl-S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sl-S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</m:oMath>
                  </m:oMathPara>
                </a14:m>
                <a:endParaRPr lang="en-SI" dirty="0"/>
              </a:p>
              <a:p>
                <a:pPr marL="0" indent="0">
                  <a:buNone/>
                </a:pPr>
                <a:r>
                  <a:rPr lang="en-SI" dirty="0"/>
                  <a:t>Ocena spodnje meje rasti</a:t>
                </a:r>
              </a:p>
              <a:p>
                <a:pPr marL="0" indent="0">
                  <a:buNone/>
                </a:pPr>
                <a:endParaRPr lang="en-SI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⇔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</m:e>
                    </m:d>
                  </m:oMath>
                </a14:m>
                <a:r>
                  <a:rPr lang="en-SI" dirty="0"/>
                  <a:t> in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</m:e>
                    </m:d>
                  </m:oMath>
                </a14:m>
                <a:r>
                  <a:rPr lang="en-SI" dirty="0"/>
                  <a:t> </a:t>
                </a:r>
              </a:p>
              <a:p>
                <a:pPr marL="0" indent="0">
                  <a:buNone/>
                </a:pPr>
                <a:r>
                  <a:rPr lang="en-SI" dirty="0"/>
                  <a:t>"Natančna" ocena rasti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44951A-CAFF-CB4C-8197-7C78EE75BA1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581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100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10BC6-1ADC-7044-801B-8BB52F406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Algoritmi na številih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C02041-4CA9-A645-BE04-61A06BC707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SI" dirty="0"/>
                  <a:t>Seštevanje </a:t>
                </a:r>
                <a:r>
                  <a:rPr lang="en-SI" i="1" dirty="0"/>
                  <a:t>n</a:t>
                </a:r>
                <a:r>
                  <a:rPr lang="en-SI" dirty="0"/>
                  <a:t>-bitnih števil -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sl-SI" b="0" dirty="0">
                  <a:ea typeface="Cambria Math" panose="02040503050406030204" pitchFamily="18" charset="0"/>
                </a:endParaRPr>
              </a:p>
              <a:p>
                <a:r>
                  <a:rPr lang="en-SI" dirty="0"/>
                  <a:t>Množenje </a:t>
                </a:r>
                <a:r>
                  <a:rPr lang="en-SI" i="1" dirty="0"/>
                  <a:t>n</a:t>
                </a:r>
                <a:r>
                  <a:rPr lang="en-SI" dirty="0"/>
                  <a:t>-bitnih števil -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sl-S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sl-S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sl-SI" b="0" dirty="0">
                  <a:ea typeface="Cambria Math" panose="02040503050406030204" pitchFamily="18" charset="0"/>
                </a:endParaRPr>
              </a:p>
              <a:p>
                <a:r>
                  <a:rPr lang="sl-SI" dirty="0">
                    <a:ea typeface="Cambria Math" panose="02040503050406030204" pitchFamily="18" charset="0"/>
                  </a:rPr>
                  <a:t>M</a:t>
                </a:r>
                <a:r>
                  <a:rPr lang="sl-SI" b="0" dirty="0">
                    <a:ea typeface="Cambria Math" panose="02040503050406030204" pitchFamily="18" charset="0"/>
                  </a:rPr>
                  <a:t>noženje s seštevanjem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𝑎𝑏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…+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sl-SI" b="0" dirty="0">
                    <a:ea typeface="Cambria Math" panose="02040503050406030204" pitchFamily="18" charset="0"/>
                  </a:rPr>
                  <a:t>      ( </a:t>
                </a:r>
                <a:r>
                  <a:rPr lang="sl-SI" b="0" i="1" dirty="0">
                    <a:ea typeface="Cambria Math" panose="02040503050406030204" pitchFamily="18" charset="0"/>
                  </a:rPr>
                  <a:t>b</a:t>
                </a:r>
                <a:r>
                  <a:rPr lang="sl-SI" b="0" dirty="0">
                    <a:ea typeface="Cambria Math" panose="02040503050406030204" pitchFamily="18" charset="0"/>
                  </a:rPr>
                  <a:t> </a:t>
                </a:r>
                <a:r>
                  <a:rPr lang="sl-SI" b="0" i="1" dirty="0">
                    <a:ea typeface="Cambria Math" panose="02040503050406030204" pitchFamily="18" charset="0"/>
                  </a:rPr>
                  <a:t>a</a:t>
                </a:r>
                <a:r>
                  <a:rPr lang="sl-SI" b="0" dirty="0">
                    <a:ea typeface="Cambria Math" panose="02040503050406030204" pitchFamily="18" charset="0"/>
                  </a:rPr>
                  <a:t>-jev)</a:t>
                </a:r>
              </a:p>
              <a:p>
                <a:pPr marL="0" indent="0">
                  <a:buNone/>
                </a:pPr>
                <a:r>
                  <a:rPr lang="sl-SI" b="0" dirty="0">
                    <a:ea typeface="Cambria Math" panose="02040503050406030204" pitchFamily="18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𝑏𝑛</m:t>
                        </m:r>
                      </m:e>
                    </m:d>
                  </m:oMath>
                </a14:m>
                <a:endParaRPr lang="sl-SI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sl-SI" b="0" dirty="0">
                    <a:ea typeface="Cambria Math" panose="02040503050406030204" pitchFamily="18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sSup>
                      <m:sSupPr>
                        <m:ctrlP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sl-SI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sl-SI" dirty="0">
                    <a:ea typeface="Cambria Math" panose="02040503050406030204" pitchFamily="18" charset="0"/>
                  </a:rPr>
                  <a:t>Poglavij 1.2, 1.3, 1.4 in 1.5 iz učbenika ne bomo obravnavali. Obdelujejo se pri predmetih PSA2 in TKK</a:t>
                </a:r>
                <a:endParaRPr lang="sl-SI" b="0" dirty="0">
                  <a:ea typeface="Cambria Math" panose="02040503050406030204" pitchFamily="18" charset="0"/>
                </a:endParaRPr>
              </a:p>
              <a:p>
                <a:endParaRPr lang="en-SI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C02041-4CA9-A645-BE04-61A06BC707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 r="-1689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9710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3FC43-C9A0-1E45-A270-E6BC3FB70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O predmetu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FF21F-3B60-A44F-8E63-F7DE4C3E8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I" dirty="0"/>
              <a:t>Predavatelj: Alen Orbanić (alen.orbanic@fmf.uni-lj.si)</a:t>
            </a:r>
          </a:p>
          <a:p>
            <a:r>
              <a:rPr lang="en-SI" dirty="0"/>
              <a:t>Asistent: Gašper Domen Romih (</a:t>
            </a:r>
            <a:r>
              <a:rPr lang="en-GB" dirty="0" err="1"/>
              <a:t>gasper.romih@fmf.uni-lj.si</a:t>
            </a:r>
            <a:r>
              <a:rPr lang="en-GB" dirty="0"/>
              <a:t>)</a:t>
            </a:r>
          </a:p>
          <a:p>
            <a:r>
              <a:rPr lang="en-GB" dirty="0" err="1"/>
              <a:t>Govorilne</a:t>
            </a:r>
            <a:r>
              <a:rPr lang="en-GB" dirty="0"/>
              <a:t> </a:t>
            </a:r>
            <a:r>
              <a:rPr lang="en-GB" dirty="0" err="1"/>
              <a:t>ure</a:t>
            </a:r>
            <a:r>
              <a:rPr lang="en-GB" dirty="0"/>
              <a:t>: po </a:t>
            </a:r>
            <a:r>
              <a:rPr lang="en-GB" dirty="0" err="1"/>
              <a:t>dogovoru</a:t>
            </a:r>
            <a:endParaRPr lang="en-GB" dirty="0"/>
          </a:p>
          <a:p>
            <a:r>
              <a:rPr lang="en-GB" dirty="0" err="1"/>
              <a:t>Vaje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30% </a:t>
            </a:r>
            <a:r>
              <a:rPr lang="en-GB" dirty="0" err="1"/>
              <a:t>praktične</a:t>
            </a:r>
            <a:r>
              <a:rPr lang="en-GB" dirty="0"/>
              <a:t> </a:t>
            </a:r>
            <a:r>
              <a:rPr lang="en-GB" dirty="0" err="1"/>
              <a:t>domače</a:t>
            </a:r>
            <a:r>
              <a:rPr lang="en-GB" dirty="0"/>
              <a:t> </a:t>
            </a:r>
            <a:r>
              <a:rPr lang="en-GB" dirty="0" err="1"/>
              <a:t>naloge</a:t>
            </a:r>
            <a:endParaRPr lang="en-GB" dirty="0"/>
          </a:p>
          <a:p>
            <a:pPr lvl="1"/>
            <a:r>
              <a:rPr lang="en-GB" dirty="0"/>
              <a:t>70% </a:t>
            </a:r>
            <a:r>
              <a:rPr lang="en-GB" dirty="0" err="1"/>
              <a:t>teoretični</a:t>
            </a:r>
            <a:r>
              <a:rPr lang="en-GB" dirty="0"/>
              <a:t> </a:t>
            </a:r>
            <a:r>
              <a:rPr lang="en-GB" dirty="0" err="1"/>
              <a:t>pisni</a:t>
            </a:r>
            <a:r>
              <a:rPr lang="en-GB" dirty="0"/>
              <a:t> </a:t>
            </a:r>
            <a:r>
              <a:rPr lang="en-GB" dirty="0" err="1"/>
              <a:t>izpit</a:t>
            </a:r>
            <a:r>
              <a:rPr lang="en-GB" dirty="0"/>
              <a:t> (3x)</a:t>
            </a:r>
          </a:p>
          <a:p>
            <a:pPr lvl="1"/>
            <a:r>
              <a:rPr lang="en-GB" dirty="0" err="1"/>
              <a:t>oboje</a:t>
            </a:r>
            <a:r>
              <a:rPr lang="en-GB" dirty="0"/>
              <a:t> mora </a:t>
            </a:r>
            <a:r>
              <a:rPr lang="en-GB" dirty="0" err="1"/>
              <a:t>biti</a:t>
            </a:r>
            <a:r>
              <a:rPr lang="en-GB" dirty="0"/>
              <a:t> </a:t>
            </a:r>
            <a:r>
              <a:rPr lang="en-GB" dirty="0" err="1"/>
              <a:t>pozitivno</a:t>
            </a:r>
            <a:endParaRPr lang="en-GB" dirty="0"/>
          </a:p>
          <a:p>
            <a:r>
              <a:rPr lang="en-GB" dirty="0" err="1"/>
              <a:t>Teorija</a:t>
            </a:r>
            <a:r>
              <a:rPr lang="en-GB" dirty="0"/>
              <a:t>:</a:t>
            </a:r>
          </a:p>
          <a:p>
            <a:pPr lvl="1"/>
            <a:r>
              <a:rPr lang="en-GB" dirty="0" err="1"/>
              <a:t>ustni</a:t>
            </a:r>
            <a:r>
              <a:rPr lang="en-GB" dirty="0"/>
              <a:t> </a:t>
            </a:r>
            <a:r>
              <a:rPr lang="en-GB" dirty="0" err="1"/>
              <a:t>izpit</a:t>
            </a:r>
            <a:endParaRPr lang="en-GB" dirty="0"/>
          </a:p>
          <a:p>
            <a:pPr lvl="1"/>
            <a:r>
              <a:rPr lang="en-GB" dirty="0" err="1"/>
              <a:t>potrebna</a:t>
            </a:r>
            <a:r>
              <a:rPr lang="en-GB" dirty="0"/>
              <a:t> </a:t>
            </a:r>
            <a:r>
              <a:rPr lang="en-GB" dirty="0" err="1"/>
              <a:t>pozitivna</a:t>
            </a:r>
            <a:r>
              <a:rPr lang="en-GB" dirty="0"/>
              <a:t> </a:t>
            </a:r>
            <a:r>
              <a:rPr lang="en-GB" dirty="0" err="1"/>
              <a:t>ocena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vaj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83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953C7-2654-DD4B-AED9-CA269A928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Literatura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EF50A-5AF0-E54B-AC38-5C9CCAA57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S. Dasgupta, C. H. Papadimitriou, and U. V. </a:t>
            </a:r>
            <a:r>
              <a:rPr lang="en-GB" dirty="0" err="1"/>
              <a:t>Vazirani</a:t>
            </a:r>
            <a:r>
              <a:rPr lang="en-GB" dirty="0"/>
              <a:t>: Algorithms, McGraw-Hill, 2008. </a:t>
            </a:r>
            <a:r>
              <a:rPr lang="en-GB" b="1" i="1" dirty="0" err="1"/>
              <a:t>Glavna</a:t>
            </a:r>
            <a:r>
              <a:rPr lang="en-GB" b="1" i="1" dirty="0"/>
              <a:t> </a:t>
            </a:r>
            <a:r>
              <a:rPr lang="en-GB" b="1" i="1" dirty="0" err="1"/>
              <a:t>literatura</a:t>
            </a:r>
            <a:r>
              <a:rPr lang="en-GB" b="1" i="1" dirty="0"/>
              <a:t> </a:t>
            </a:r>
            <a:r>
              <a:rPr lang="en-GB" b="1" i="1" dirty="0" err="1"/>
              <a:t>predmeta</a:t>
            </a:r>
            <a:r>
              <a:rPr lang="en-GB" b="1" i="1" dirty="0"/>
              <a:t>.</a:t>
            </a:r>
            <a:r>
              <a:rPr lang="en-GB" dirty="0"/>
              <a:t> </a:t>
            </a:r>
            <a:r>
              <a:rPr lang="en-GB" dirty="0" err="1"/>
              <a:t>Elektronska</a:t>
            </a:r>
            <a:r>
              <a:rPr lang="en-GB" dirty="0"/>
              <a:t> </a:t>
            </a:r>
            <a:r>
              <a:rPr lang="en-GB" dirty="0" err="1"/>
              <a:t>verzija</a:t>
            </a:r>
            <a:r>
              <a:rPr lang="en-GB" dirty="0"/>
              <a:t> je </a:t>
            </a:r>
            <a:r>
              <a:rPr lang="en-GB" dirty="0" err="1"/>
              <a:t>bila</a:t>
            </a:r>
            <a:r>
              <a:rPr lang="en-GB" dirty="0"/>
              <a:t> </a:t>
            </a:r>
            <a:r>
              <a:rPr lang="en-GB" dirty="0" err="1"/>
              <a:t>javno</a:t>
            </a:r>
            <a:r>
              <a:rPr lang="en-GB" dirty="0"/>
              <a:t> </a:t>
            </a:r>
            <a:r>
              <a:rPr lang="en-GB" dirty="0" err="1"/>
              <a:t>dostopna</a:t>
            </a:r>
            <a:r>
              <a:rPr lang="en-GB" dirty="0"/>
              <a:t> v </a:t>
            </a:r>
            <a:r>
              <a:rPr lang="en-GB" dirty="0" err="1"/>
              <a:t>preteklosti</a:t>
            </a:r>
            <a:r>
              <a:rPr lang="en-GB" dirty="0"/>
              <a:t>.</a:t>
            </a:r>
          </a:p>
          <a:p>
            <a:r>
              <a:rPr lang="en-GB" dirty="0"/>
              <a:t>J. Erickson. </a:t>
            </a:r>
            <a:r>
              <a:rPr lang="en-GB" dirty="0">
                <a:hlinkClick r:id="rId2"/>
              </a:rPr>
              <a:t>Algorithms</a:t>
            </a:r>
            <a:r>
              <a:rPr lang="en-GB" dirty="0"/>
              <a:t>. </a:t>
            </a:r>
            <a:r>
              <a:rPr lang="en-GB" i="1" dirty="0" err="1"/>
              <a:t>Učbenik</a:t>
            </a:r>
            <a:r>
              <a:rPr lang="en-GB" i="1" dirty="0"/>
              <a:t> in </a:t>
            </a:r>
            <a:r>
              <a:rPr lang="en-GB" i="1" dirty="0" err="1"/>
              <a:t>vaje</a:t>
            </a:r>
            <a:r>
              <a:rPr lang="en-GB" i="1" dirty="0"/>
              <a:t>.</a:t>
            </a:r>
            <a:r>
              <a:rPr lang="en-GB" dirty="0"/>
              <a:t> </a:t>
            </a:r>
          </a:p>
          <a:p>
            <a:r>
              <a:rPr lang="en-GB" dirty="0"/>
              <a:t>J. Kleinberg, E. </a:t>
            </a:r>
            <a:r>
              <a:rPr lang="en-GB" dirty="0" err="1"/>
              <a:t>Tardos</a:t>
            </a:r>
            <a:r>
              <a:rPr lang="en-GB" dirty="0"/>
              <a:t>: Algorithm design, Pearson/Addison-Wesley, 2005. </a:t>
            </a:r>
          </a:p>
          <a:p>
            <a:r>
              <a:rPr lang="en-GB" dirty="0"/>
              <a:t>T. H. </a:t>
            </a:r>
            <a:r>
              <a:rPr lang="en-GB" dirty="0" err="1"/>
              <a:t>Cormen</a:t>
            </a:r>
            <a:r>
              <a:rPr lang="en-GB" dirty="0"/>
              <a:t>, C. E. </a:t>
            </a:r>
            <a:r>
              <a:rPr lang="en-GB" dirty="0" err="1"/>
              <a:t>Leiserson</a:t>
            </a:r>
            <a:r>
              <a:rPr lang="en-GB" dirty="0"/>
              <a:t>, R. L. Rivest, C. Stein: Introduction to Algorithms, MIT Press, 2001. </a:t>
            </a:r>
            <a:r>
              <a:rPr lang="en-GB" i="1" dirty="0" err="1"/>
              <a:t>Enciklopedija</a:t>
            </a:r>
            <a:r>
              <a:rPr lang="en-GB" i="1" dirty="0"/>
              <a:t> </a:t>
            </a:r>
            <a:r>
              <a:rPr lang="en-GB" i="1" dirty="0" err="1"/>
              <a:t>osnovnih</a:t>
            </a:r>
            <a:r>
              <a:rPr lang="en-GB" i="1" dirty="0"/>
              <a:t> </a:t>
            </a:r>
            <a:r>
              <a:rPr lang="en-GB" i="1" dirty="0" err="1"/>
              <a:t>algoritmov</a:t>
            </a:r>
            <a:r>
              <a:rPr lang="en-GB" i="1" dirty="0"/>
              <a:t>.</a:t>
            </a:r>
            <a:r>
              <a:rPr lang="en-GB" dirty="0"/>
              <a:t> </a:t>
            </a:r>
          </a:p>
          <a:p>
            <a:r>
              <a:rPr lang="en-GB" dirty="0"/>
              <a:t>J. Kozak: </a:t>
            </a:r>
            <a:r>
              <a:rPr lang="en-GB" dirty="0" err="1"/>
              <a:t>Podatkovne</a:t>
            </a:r>
            <a:r>
              <a:rPr lang="en-GB" dirty="0"/>
              <a:t> </a:t>
            </a:r>
            <a:r>
              <a:rPr lang="en-GB" dirty="0" err="1"/>
              <a:t>strukture</a:t>
            </a:r>
            <a:r>
              <a:rPr lang="en-GB" dirty="0"/>
              <a:t> in </a:t>
            </a:r>
            <a:r>
              <a:rPr lang="en-GB" dirty="0" err="1"/>
              <a:t>algoritmi</a:t>
            </a:r>
            <a:r>
              <a:rPr lang="en-GB" dirty="0"/>
              <a:t>, DMFA-</a:t>
            </a:r>
            <a:r>
              <a:rPr lang="en-GB" dirty="0" err="1"/>
              <a:t>založništvo</a:t>
            </a:r>
            <a:r>
              <a:rPr lang="en-GB" dirty="0"/>
              <a:t>, 1997. </a:t>
            </a:r>
            <a:r>
              <a:rPr lang="en-GB" i="1" dirty="0" err="1"/>
              <a:t>Knjiga</a:t>
            </a:r>
            <a:r>
              <a:rPr lang="en-GB" i="1" dirty="0"/>
              <a:t> v </a:t>
            </a:r>
            <a:r>
              <a:rPr lang="en-GB" i="1" dirty="0" err="1"/>
              <a:t>slovenskem</a:t>
            </a:r>
            <a:r>
              <a:rPr lang="en-GB" i="1" dirty="0"/>
              <a:t> </a:t>
            </a:r>
            <a:r>
              <a:rPr lang="en-GB" i="1" dirty="0" err="1"/>
              <a:t>jeziku</a:t>
            </a:r>
            <a:r>
              <a:rPr lang="en-GB" i="1" dirty="0"/>
              <a:t>.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70110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4F03C-9CD3-1243-9898-209266AAF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Algoritem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447F9-69C8-D74E-B02A-41E5F5783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I" dirty="0"/>
              <a:t>Nedvoumen postopek za reševanje problema, naloge</a:t>
            </a:r>
          </a:p>
          <a:p>
            <a:r>
              <a:rPr lang="en-SI" dirty="0"/>
              <a:t>Kaj nas zanima o algoritmih?</a:t>
            </a:r>
          </a:p>
          <a:p>
            <a:pPr marL="514350" indent="-514350">
              <a:buFont typeface="+mj-lt"/>
              <a:buAutoNum type="arabicPeriod"/>
            </a:pPr>
            <a:r>
              <a:rPr lang="en-SI" dirty="0"/>
              <a:t>Ali je algoritem pravilen?</a:t>
            </a:r>
          </a:p>
          <a:p>
            <a:pPr marL="514350" indent="-514350">
              <a:buFont typeface="+mj-lt"/>
              <a:buAutoNum type="arabicPeriod"/>
            </a:pPr>
            <a:r>
              <a:rPr lang="en-SI" dirty="0"/>
              <a:t>Kako je učinkovit?</a:t>
            </a:r>
          </a:p>
          <a:p>
            <a:pPr lvl="1"/>
            <a:r>
              <a:rPr lang="en-SI" dirty="0"/>
              <a:t>časovna zahtevnost</a:t>
            </a:r>
          </a:p>
          <a:p>
            <a:pPr lvl="1"/>
            <a:r>
              <a:rPr lang="en-SI" dirty="0"/>
              <a:t>prostorska zahtevnost</a:t>
            </a:r>
          </a:p>
          <a:p>
            <a:pPr lvl="1"/>
            <a:r>
              <a:rPr lang="en-SI" dirty="0"/>
              <a:t>paralelizabilnost</a:t>
            </a:r>
          </a:p>
          <a:p>
            <a:pPr lvl="1"/>
            <a:r>
              <a:rPr lang="en-SI" dirty="0"/>
              <a:t>sprotnost</a:t>
            </a:r>
          </a:p>
          <a:p>
            <a:pPr marL="514350" indent="-514350">
              <a:buFont typeface="+mj-lt"/>
              <a:buAutoNum type="arabicPeriod"/>
            </a:pPr>
            <a:r>
              <a:rPr lang="en-SI" dirty="0"/>
              <a:t>Ali ga je možno izboljšati?</a:t>
            </a:r>
          </a:p>
          <a:p>
            <a:pPr lvl="1"/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745313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04DEE-87D3-0E44-BA48-1FAF9A9E7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Fibonaccijeva števila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5273AAF-82C4-BB4D-A02C-F0FEA8E21EB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=0, </m:t>
                      </m:r>
                      <m:sSub>
                        <m:sSub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      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=1, </m:t>
                      </m:r>
                      <m:sSub>
                        <m:sSub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     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sub>
                      </m:sSub>
                    </m:oMath>
                  </m:oMathPara>
                </a14:m>
                <a:endParaRPr lang="en-SI" dirty="0"/>
              </a:p>
              <a:p>
                <a:pPr marL="0" indent="0">
                  <a:buNone/>
                </a:pPr>
                <a:r>
                  <a:rPr lang="en-SI" dirty="0"/>
                  <a:t>    0, 1, 1, 2, 3, 5, 8, 13, 21, 34, ...</a:t>
                </a:r>
              </a:p>
              <a:p>
                <a:pPr marL="0" indent="0">
                  <a:buNone/>
                </a:pPr>
                <a:r>
                  <a:rPr lang="en-SI" sz="2000" u="sng" dirty="0"/>
                  <a:t>vhod</a:t>
                </a:r>
                <a:r>
                  <a:rPr lang="en-SI" sz="2000" dirty="0"/>
                  <a:t>: </a:t>
                </a:r>
                <a14:m>
                  <m:oMath xmlns:m="http://schemas.openxmlformats.org/officeDocument/2006/math">
                    <m:r>
                      <a:rPr lang="sl-SI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l-SI" sz="2000" b="0" i="1" smtClean="0">
                        <a:latin typeface="Cambria Math" panose="02040503050406030204" pitchFamily="18" charset="0"/>
                      </a:rPr>
                      <m:t> ∈</m:t>
                    </m:r>
                    <m:r>
                      <a:rPr lang="sl-SI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  <m:r>
                      <a:rPr lang="sl-SI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SI" sz="2000" dirty="0"/>
              </a:p>
              <a:p>
                <a:pPr marL="0" indent="0">
                  <a:buNone/>
                </a:pPr>
                <a:r>
                  <a:rPr lang="en-SI" sz="2000" u="sng" dirty="0"/>
                  <a:t>izhod</a:t>
                </a:r>
                <a:r>
                  <a:rPr lang="en-SI" sz="20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0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sl-SI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sl-SI" sz="2000" b="0" dirty="0"/>
              </a:p>
              <a:p>
                <a:pPr marL="0" indent="0">
                  <a:buNone/>
                </a:pPr>
                <a:r>
                  <a:rPr lang="en-SI" sz="2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def fib1(n):</a:t>
                </a:r>
              </a:p>
              <a:p>
                <a:pPr marL="0" indent="0">
                  <a:buNone/>
                </a:pPr>
                <a:r>
                  <a:rPr lang="en-SI" sz="2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če n == 0:</a:t>
                </a:r>
              </a:p>
              <a:p>
                <a:pPr marL="0" indent="0">
                  <a:buNone/>
                </a:pPr>
                <a:r>
                  <a:rPr lang="en-SI" sz="2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vrni 0</a:t>
                </a:r>
              </a:p>
              <a:p>
                <a:pPr marL="0" indent="0">
                  <a:buNone/>
                </a:pPr>
                <a:r>
                  <a:rPr lang="en-SI" sz="2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če n == 1:</a:t>
                </a:r>
              </a:p>
              <a:p>
                <a:pPr marL="0" indent="0">
                  <a:buNone/>
                </a:pPr>
                <a:r>
                  <a:rPr lang="en-SI" sz="2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vrni 1</a:t>
                </a:r>
              </a:p>
              <a:p>
                <a:pPr marL="0" indent="0">
                  <a:buNone/>
                </a:pPr>
                <a:r>
                  <a:rPr lang="en-SI" sz="2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sicer:</a:t>
                </a:r>
              </a:p>
              <a:p>
                <a:pPr marL="0" indent="0">
                  <a:buNone/>
                </a:pPr>
                <a:r>
                  <a:rPr lang="en-SI" sz="2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vrni fib1(n-1) + fib1(n-2)</a:t>
                </a:r>
                <a:r>
                  <a:rPr lang="en-SI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SI" dirty="0"/>
                  <a:t> 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5273AAF-82C4-BB4D-A02C-F0FEA8E21EB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3" t="-581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1EE8420-E9AD-924F-BACB-CE78E061BF96}"/>
                  </a:ext>
                </a:extLst>
              </p:cNvPr>
              <p:cNvSpPr txBox="1"/>
              <p:nvPr/>
            </p:nvSpPr>
            <p:spPr>
              <a:xfrm>
                <a:off x="6427956" y="3059668"/>
                <a:ext cx="4165500" cy="24441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SI" dirty="0"/>
                  <a:t> število osnovnih računskih korakov potrebih za izračun </a:t>
                </a:r>
                <a:r>
                  <a:rPr lang="en-SI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fib1(n)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sl-SI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SI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+6</m:t>
                      </m:r>
                    </m:oMath>
                  </m:oMathPara>
                </a14:m>
                <a:endParaRPr lang="en-SI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≥</m:t>
                      </m:r>
                      <m:sSub>
                        <m:sSub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sl-S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p>
                        <m:sSupPr>
                          <m:ctrlPr>
                            <a:rPr lang="sl-S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l-SI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l-SI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1+ 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sl-SI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sl-SI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l-S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SI" dirty="0"/>
              </a:p>
              <a:p>
                <a:endParaRPr lang="en-SI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1EE8420-E9AD-924F-BACB-CE78E061BF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7956" y="3059668"/>
                <a:ext cx="4165500" cy="2444131"/>
              </a:xfrm>
              <a:prstGeom prst="rect">
                <a:avLst/>
              </a:prstGeom>
              <a:blipFill>
                <a:blip r:embed="rId3"/>
                <a:stretch>
                  <a:fillRect l="-909" t="-1031" r="-1515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3854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4B037-8194-2F4A-B0F1-F1E00B886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Hitrejši Fibonacci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B3D0FA-3E2F-934C-A695-44B14A2D3EE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SI" sz="1600" u="sng" dirty="0"/>
                  <a:t>vhod</a:t>
                </a:r>
                <a:r>
                  <a:rPr lang="en-SI" sz="1600" dirty="0"/>
                  <a:t>: </a:t>
                </a:r>
                <a14:m>
                  <m:oMath xmlns:m="http://schemas.openxmlformats.org/officeDocument/2006/math">
                    <m:r>
                      <a:rPr lang="sl-SI" sz="16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sl-SI" sz="1600" i="1">
                        <a:latin typeface="Cambria Math" panose="02040503050406030204" pitchFamily="18" charset="0"/>
                      </a:rPr>
                      <m:t> ∈</m:t>
                    </m:r>
                    <m:r>
                      <a:rPr lang="sl-SI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  <m:r>
                      <a:rPr lang="sl-SI" sz="16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SI" sz="1600" dirty="0"/>
              </a:p>
              <a:p>
                <a:pPr marL="0" indent="0">
                  <a:buNone/>
                </a:pPr>
                <a:r>
                  <a:rPr lang="en-SI" sz="1600" u="sng" dirty="0"/>
                  <a:t>izhod</a:t>
                </a:r>
                <a:r>
                  <a:rPr lang="en-SI" sz="1600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16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sl-SI" sz="16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sl-SI" sz="1600" dirty="0"/>
              </a:p>
              <a:p>
                <a:pPr marL="0" indent="0">
                  <a:buNone/>
                </a:pPr>
                <a:r>
                  <a:rPr lang="en-SI" sz="16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def fib2(n):</a:t>
                </a:r>
              </a:p>
              <a:p>
                <a:pPr marL="0" indent="0">
                  <a:buNone/>
                </a:pPr>
                <a:r>
                  <a:rPr lang="en-SI" sz="16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če n == 0:</a:t>
                </a:r>
              </a:p>
              <a:p>
                <a:pPr marL="0" indent="0">
                  <a:buNone/>
                </a:pPr>
                <a:r>
                  <a:rPr lang="en-SI" sz="16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vrni 0</a:t>
                </a:r>
              </a:p>
              <a:p>
                <a:pPr marL="0" indent="0">
                  <a:buNone/>
                </a:pPr>
                <a:r>
                  <a:rPr lang="en-SI" sz="16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pripravi tabelo f velikosti n + 1</a:t>
                </a:r>
              </a:p>
              <a:p>
                <a:pPr marL="0" indent="0">
                  <a:buNone/>
                </a:pPr>
                <a:r>
                  <a:rPr lang="en-SI" sz="16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f[0] = 0</a:t>
                </a:r>
              </a:p>
              <a:p>
                <a:pPr marL="0" indent="0">
                  <a:buNone/>
                </a:pPr>
                <a:r>
                  <a:rPr lang="en-SI" sz="16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f[1] = 1</a:t>
                </a:r>
              </a:p>
              <a:p>
                <a:pPr marL="0" indent="0">
                  <a:buNone/>
                </a:pPr>
                <a:r>
                  <a:rPr lang="en-SI" sz="16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za i = 2 ... n:</a:t>
                </a:r>
              </a:p>
              <a:p>
                <a:pPr marL="0" indent="0">
                  <a:buNone/>
                </a:pPr>
                <a:r>
                  <a:rPr lang="en-SI" sz="16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f[i] = f[i - 1] + f[i - 2]</a:t>
                </a:r>
              </a:p>
              <a:p>
                <a:pPr marL="0" indent="0">
                  <a:buNone/>
                </a:pPr>
                <a:r>
                  <a:rPr lang="en-SI" sz="16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vrni f[n]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B3D0FA-3E2F-934C-A695-44B14A2D3EE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62" t="-872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2A9A96D-1B49-D546-85AF-B57288216394}"/>
                  </a:ext>
                </a:extLst>
              </p:cNvPr>
              <p:cNvSpPr txBox="1"/>
              <p:nvPr/>
            </p:nvSpPr>
            <p:spPr>
              <a:xfrm>
                <a:off x="6427956" y="3059668"/>
                <a:ext cx="4165500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1. Pravilnost</a:t>
                </a:r>
                <a:endParaRPr lang="sl-SI" b="0" dirty="0"/>
              </a:p>
              <a:p>
                <a:r>
                  <a:rPr lang="sl-SI" dirty="0"/>
                  <a:t>2. Učinkovitost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sl-SI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=1+</m:t>
                      </m:r>
                      <m:d>
                        <m:d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+2+</m:t>
                      </m:r>
                      <m:d>
                        <m:d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4+1</m:t>
                      </m:r>
                    </m:oMath>
                  </m:oMathPara>
                </a14:m>
                <a:endParaRPr lang="en-SI" dirty="0"/>
              </a:p>
              <a:p>
                <a:r>
                  <a:rPr lang="sl-SI" b="0" dirty="0"/>
                  <a:t>         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=5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SI" dirty="0"/>
                  <a:t>         </a:t>
                </a:r>
              </a:p>
              <a:p>
                <a:r>
                  <a:rPr lang="en-SI" dirty="0"/>
                  <a:t>3. Izboljšave</a:t>
                </a:r>
              </a:p>
              <a:p>
                <a:r>
                  <a:rPr lang="en-SI" dirty="0"/>
                  <a:t>    Lahko porabimo manj prostora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2A9A96D-1B49-D546-85AF-B572882163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7956" y="3059668"/>
                <a:ext cx="4165500" cy="2031325"/>
              </a:xfrm>
              <a:prstGeom prst="rect">
                <a:avLst/>
              </a:prstGeom>
              <a:blipFill>
                <a:blip r:embed="rId3"/>
                <a:stretch>
                  <a:fillRect l="-909" t="-1242" b="-3727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403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7DA9C-8F39-8746-BC0F-7060806AD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Števila se večajo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0EF3F9-5D77-634D-9664-64DC90813DC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SI" dirty="0"/>
                  <a:t>Izkaže se, da seštevanje dveh </a:t>
                </a:r>
                <a:r>
                  <a:rPr lang="en-SI" i="1" dirty="0"/>
                  <a:t>n</a:t>
                </a:r>
                <a:r>
                  <a:rPr lang="en-SI" dirty="0"/>
                  <a:t>-bitnih števil zahteva čas sorazmeren z </a:t>
                </a:r>
                <a:r>
                  <a:rPr lang="en-SI" i="1" dirty="0"/>
                  <a:t>n</a:t>
                </a:r>
                <a:r>
                  <a:rPr lang="en-SI" dirty="0"/>
                  <a:t>.</a:t>
                </a:r>
              </a:p>
              <a:p>
                <a:pPr marL="0" indent="0">
                  <a:buNone/>
                </a:pPr>
                <a:r>
                  <a:rPr lang="en-SI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fib1(n)</a:t>
                </a:r>
                <a:r>
                  <a:rPr lang="en-SI" dirty="0"/>
                  <a:t>:</a:t>
                </a:r>
              </a:p>
              <a:p>
                <a:pPr marL="0" indent="0">
                  <a:buNone/>
                </a:pPr>
                <a:r>
                  <a:rPr lang="sl-SI" b="0" dirty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sSup>
                      <m:sSupPr>
                        <m:ctrlP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l-S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l-SI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l-SI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1+ 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sl-SI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sl-SI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sl-SI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sl-SI" b="0" dirty="0"/>
              </a:p>
              <a:p>
                <a:pPr marL="0" indent="0">
                  <a:buNone/>
                </a:pPr>
                <a:r>
                  <a:rPr lang="en-SI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fib2(n)</a:t>
                </a:r>
                <a:r>
                  <a:rPr lang="en-SI" dirty="0"/>
                  <a:t>:</a:t>
                </a:r>
                <a:endParaRPr lang="en-SI" sz="900" dirty="0"/>
              </a:p>
              <a:p>
                <a:pPr marL="0" indent="0">
                  <a:buNone/>
                </a:pPr>
                <a:r>
                  <a:rPr lang="sl-SI" b="0" dirty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sSup>
                      <m:sSupPr>
                        <m:ctrlP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l-SI" b="0" dirty="0"/>
              </a:p>
              <a:p>
                <a:pPr marL="0" indent="0">
                  <a:buNone/>
                </a:pPr>
                <a:endParaRPr lang="en-SI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0EF3F9-5D77-634D-9664-64DC90813D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 r="-724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5188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22FBD-C212-0448-9A30-E8CABEB43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Analiza računske zahtevnosti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176434-4C64-2842-AF52-7A561831D7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SI" dirty="0"/>
                  <a:t>Želimo način analize računske zahtevnosti, ki bo:</a:t>
                </a:r>
              </a:p>
              <a:p>
                <a:r>
                  <a:rPr lang="en-SI" dirty="0"/>
                  <a:t>neodvisna od konkrentnega računalnika</a:t>
                </a:r>
              </a:p>
              <a:p>
                <a:r>
                  <a:rPr lang="en-SI" dirty="0"/>
                  <a:t>dajala koristne ocene</a:t>
                </a:r>
              </a:p>
              <a:p>
                <a:r>
                  <a:rPr lang="en-SI" dirty="0"/>
                  <a:t>enostavna za uporabo</a:t>
                </a:r>
              </a:p>
              <a:p>
                <a:pPr marL="0" indent="0">
                  <a:buNone/>
                </a:pPr>
                <a:r>
                  <a:rPr lang="en-SI" dirty="0"/>
                  <a:t>Ideja: določiti funkcijo oz. razred funkcij, ki omejujejo rast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: 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⟶[0, ∞)</m:t>
                    </m:r>
                  </m:oMath>
                </a14:m>
                <a:r>
                  <a:rPr lang="en-SI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 ∈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⇔∃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&gt;0,</m:t>
                    </m:r>
                    <m:sSub>
                      <m:sSubPr>
                        <m:ctrlP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SI" dirty="0"/>
                  <a:t>,</a:t>
                </a:r>
              </a:p>
              <a:p>
                <a:pPr marL="0" indent="0">
                  <a:buNone/>
                </a:pPr>
                <a:r>
                  <a:rPr lang="en-SI" dirty="0"/>
                  <a:t>     da velja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∀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 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𝑐𝑔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I" dirty="0"/>
                  <a:t> </a:t>
                </a:r>
              </a:p>
              <a:p>
                <a:pPr marL="0" indent="0">
                  <a:buNone/>
                </a:pPr>
                <a:endParaRPr lang="en-SI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176434-4C64-2842-AF52-7A561831D7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 b="-7558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1326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F06C9-10EF-C54C-A5FC-C92201CE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Lastnosti O(</a:t>
            </a:r>
            <a:r>
              <a:rPr lang="en-SI" i="1" dirty="0"/>
              <a:t>f</a:t>
            </a:r>
            <a:r>
              <a:rPr lang="en-SI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0948D1-AE67-7F44-AE5D-A0FD1756943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</m:e>
                    </m:d>
                  </m:oMath>
                </a14:m>
                <a:r>
                  <a:rPr lang="sl-SI" sz="2400" b="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sl-SI" sz="2400" b="0" dirty="0">
                    <a:ea typeface="Cambria Math" panose="02040503050406030204" pitchFamily="18" charset="0"/>
                  </a:rPr>
                  <a:t>ponavadi pišemo kot </a:t>
                </a:r>
                <a14:m>
                  <m:oMath xmlns:m="http://schemas.openxmlformats.org/officeDocument/2006/math"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</m:e>
                    </m:d>
                  </m:oMath>
                </a14:m>
                <a:r>
                  <a:rPr lang="sl-SI" sz="2400" b="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</m:e>
                    </m:d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</m:e>
                    </m:d>
                  </m:oMath>
                </a14:m>
                <a:endParaRPr lang="sl-SI" sz="2400" b="0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</m:e>
                    </m:d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sl-SI" sz="2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max</m:t>
                        </m:r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⁡(</m:t>
                        </m:r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endParaRPr lang="sl-SI" sz="2400" b="0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</m:e>
                    </m:d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SI" sz="24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sup>
                    </m:sSup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sup>
                    </m:sSup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I" sz="2400" dirty="0"/>
                  <a:t> za </a:t>
                </a:r>
                <a14:m>
                  <m:oMath xmlns:m="http://schemas.openxmlformats.org/officeDocument/2006/math">
                    <m:r>
                      <a:rPr lang="sl-SI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0≤ </m:t>
                    </m:r>
                    <m:r>
                      <m:rPr>
                        <m:sty m:val="p"/>
                      </m:rPr>
                      <a:rPr lang="sl-SI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sl-SI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sl-SI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</m:oMath>
                </a14:m>
                <a:endParaRPr lang="en-SI" sz="24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I" sz="2400" dirty="0"/>
                  <a:t> za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l-SI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sl-SI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sl-SI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</m:oMath>
                </a14:m>
                <a:endParaRPr lang="en-SI" sz="24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sup>
                    </m:sSup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I" sz="2400" dirty="0"/>
                  <a:t> za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l-SI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lang="sl-SI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&gt;1</m:t>
                    </m:r>
                  </m:oMath>
                </a14:m>
                <a:endParaRPr lang="en-SI" sz="24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func>
                          <m:funcPr>
                            <m:ctrlPr>
                              <a:rPr lang="sl-S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l-SI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l-S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sl-S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  <m:sup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sup>
                    </m:sSup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sup>
                    </m:sSup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I" sz="2400" dirty="0"/>
                  <a:t> za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l-SI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lang="sl-SI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</m:oMath>
                </a14:m>
                <a:endParaRPr lang="en-SI" sz="24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sSup>
                      <m:sSup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…+</m:t>
                    </m:r>
                    <m:sSub>
                      <m:sSub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sl-S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sl-S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</m:oMath>
                </a14:m>
                <a:endParaRPr lang="sl-SI" sz="2400" b="0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l-S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l-SI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l-S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fName>
                      <m:e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func>
                          <m:funcPr>
                            <m:ctrlPr>
                              <a:rPr lang="sl-S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l-SI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l-SI" sz="2400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l-SI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𝑒</m:t>
                                </m:r>
                              </m:sub>
                            </m:sSub>
                          </m:fName>
                          <m:e>
                            <m:r>
                              <a:rPr lang="sl-S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sl-S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)= </m:t>
                            </m:r>
                          </m:e>
                        </m:func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func>
                          <m:funcPr>
                            <m:ctrlPr>
                              <a:rPr lang="sl-S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sl-SI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sl-SI" sz="2400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sl-SI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sub>
                            </m:sSub>
                          </m:fName>
                          <m:e>
                            <m:r>
                              <a:rPr lang="sl-S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sl-SI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</m:func>
                  </m:oMath>
                </a14:m>
                <a:r>
                  <a:rPr lang="en-SI" sz="2400" dirty="0"/>
                  <a:t>   saj velja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sl-SI" sz="2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SI" sz="2400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sl-SI" sz="2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SI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sl-SI" sz="2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sl-S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</m:oMath>
                </a14:m>
                <a:endParaRPr lang="en-SI" sz="2400" dirty="0"/>
              </a:p>
              <a:p>
                <a:pPr marL="0" indent="0">
                  <a:buNone/>
                </a:pPr>
                <a:endParaRPr lang="en-SI" dirty="0"/>
              </a:p>
              <a:p>
                <a:pPr marL="0" indent="0">
                  <a:buNone/>
                </a:pPr>
                <a:endParaRPr lang="en-SI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0948D1-AE67-7F44-AE5D-A0FD1756943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44" t="-1744" b="-8430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329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9602</TotalTime>
  <Words>792</Words>
  <Application>Microsoft Macintosh PowerPoint</Application>
  <PresentationFormat>Widescreen</PresentationFormat>
  <Paragraphs>108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Courier New</vt:lpstr>
      <vt:lpstr>Office Theme</vt:lpstr>
      <vt:lpstr>Podatkovne strukture in algoritmi 1 Uvod</vt:lpstr>
      <vt:lpstr>O predmetu</vt:lpstr>
      <vt:lpstr>Literatura</vt:lpstr>
      <vt:lpstr>Algoritem</vt:lpstr>
      <vt:lpstr>Fibonaccijeva števila</vt:lpstr>
      <vt:lpstr>Hitrejši Fibonacci</vt:lpstr>
      <vt:lpstr>Števila se večajo</vt:lpstr>
      <vt:lpstr>Analiza računske zahtevnosti</vt:lpstr>
      <vt:lpstr>Lastnosti O(f)</vt:lpstr>
      <vt:lpstr>Notacija Omega, Theta </vt:lpstr>
      <vt:lpstr>Algoritmi na številih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Podatkovne strukture in algoritmi 1</dc:title>
  <dc:creator>Orbanić, Alen</dc:creator>
  <cp:lastModifiedBy>Orbanić, Alen</cp:lastModifiedBy>
  <cp:revision>8</cp:revision>
  <dcterms:created xsi:type="dcterms:W3CDTF">2021-10-06T20:37:55Z</dcterms:created>
  <dcterms:modified xsi:type="dcterms:W3CDTF">2021-10-13T12:42:07Z</dcterms:modified>
</cp:coreProperties>
</file>